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Lst>
  <p:notesMasterIdLst>
    <p:notesMasterId r:id="rId69"/>
  </p:notesMasterIdLst>
  <p:sldIdLst>
    <p:sldId id="456" r:id="rId6"/>
    <p:sldId id="271" r:id="rId7"/>
    <p:sldId id="280" r:id="rId8"/>
    <p:sldId id="382" r:id="rId9"/>
    <p:sldId id="328" r:id="rId10"/>
    <p:sldId id="275" r:id="rId11"/>
    <p:sldId id="273" r:id="rId12"/>
    <p:sldId id="278" r:id="rId13"/>
    <p:sldId id="354" r:id="rId14"/>
    <p:sldId id="355" r:id="rId15"/>
    <p:sldId id="356" r:id="rId16"/>
    <p:sldId id="357" r:id="rId17"/>
    <p:sldId id="277" r:id="rId18"/>
    <p:sldId id="358" r:id="rId19"/>
    <p:sldId id="370" r:id="rId20"/>
    <p:sldId id="360" r:id="rId21"/>
    <p:sldId id="361" r:id="rId22"/>
    <p:sldId id="362" r:id="rId23"/>
    <p:sldId id="363" r:id="rId24"/>
    <p:sldId id="364" r:id="rId25"/>
    <p:sldId id="365" r:id="rId26"/>
    <p:sldId id="276" r:id="rId27"/>
    <p:sldId id="350" r:id="rId28"/>
    <p:sldId id="381" r:id="rId29"/>
    <p:sldId id="272" r:id="rId30"/>
    <p:sldId id="353" r:id="rId31"/>
    <p:sldId id="383" r:id="rId32"/>
    <p:sldId id="372" r:id="rId33"/>
    <p:sldId id="330" r:id="rId34"/>
    <p:sldId id="279" r:id="rId35"/>
    <p:sldId id="371" r:id="rId36"/>
    <p:sldId id="264" r:id="rId37"/>
    <p:sldId id="343" r:id="rId38"/>
    <p:sldId id="366" r:id="rId39"/>
    <p:sldId id="367" r:id="rId40"/>
    <p:sldId id="331" r:id="rId41"/>
    <p:sldId id="345" r:id="rId42"/>
    <p:sldId id="369" r:id="rId43"/>
    <p:sldId id="344" r:id="rId44"/>
    <p:sldId id="374" r:id="rId45"/>
    <p:sldId id="334" r:id="rId46"/>
    <p:sldId id="259" r:id="rId47"/>
    <p:sldId id="346" r:id="rId48"/>
    <p:sldId id="260" r:id="rId49"/>
    <p:sldId id="375" r:id="rId50"/>
    <p:sldId id="335" r:id="rId51"/>
    <p:sldId id="336" r:id="rId52"/>
    <p:sldId id="258" r:id="rId53"/>
    <p:sldId id="376" r:id="rId54"/>
    <p:sldId id="379" r:id="rId55"/>
    <p:sldId id="380" r:id="rId56"/>
    <p:sldId id="347" r:id="rId57"/>
    <p:sldId id="266" r:id="rId58"/>
    <p:sldId id="348" r:id="rId59"/>
    <p:sldId id="340" r:id="rId60"/>
    <p:sldId id="268" r:id="rId61"/>
    <p:sldId id="265" r:id="rId62"/>
    <p:sldId id="337" r:id="rId63"/>
    <p:sldId id="339" r:id="rId64"/>
    <p:sldId id="341" r:id="rId65"/>
    <p:sldId id="262" r:id="rId66"/>
    <p:sldId id="441" r:id="rId67"/>
    <p:sldId id="455" r:id="rId68"/>
  </p:sldIdLst>
  <p:sldSz cx="12192000" cy="6858000"/>
  <p:notesSz cx="10020300"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Kinsey" initials="DK" lastIdx="3" clrIdx="0">
    <p:extLst>
      <p:ext uri="{19B8F6BF-5375-455C-9EA6-DF929625EA0E}">
        <p15:presenceInfo xmlns:p15="http://schemas.microsoft.com/office/powerpoint/2012/main" userId="S::David.Kinsey@derby.gov.uk::e80c6d1a-01d2-4c7f-b623-335690600af0" providerId="AD"/>
      </p:ext>
    </p:extLst>
  </p:cmAuthor>
  <p:cmAuthor id="2" name="Stephen" initials="S" lastIdx="1" clrIdx="1">
    <p:extLst>
      <p:ext uri="{19B8F6BF-5375-455C-9EA6-DF929625EA0E}">
        <p15:presenceInfo xmlns:p15="http://schemas.microsoft.com/office/powerpoint/2012/main" userId="Stephen" providerId="None"/>
      </p:ext>
    </p:extLst>
  </p:cmAuthor>
  <p:cmAuthor id="3" name="Microsoft account" initials="Ma" lastIdx="1" clrIdx="2">
    <p:extLst>
      <p:ext uri="{19B8F6BF-5375-455C-9EA6-DF929625EA0E}">
        <p15:presenceInfo xmlns:p15="http://schemas.microsoft.com/office/powerpoint/2012/main" userId="1d4092046f22c7cb" providerId="Windows Live"/>
      </p:ext>
    </p:extLst>
  </p:cmAuthor>
  <p:cmAuthor id="4" name="Tom Buckland" initials="TB" lastIdx="1" clrIdx="3">
    <p:extLst>
      <p:ext uri="{19B8F6BF-5375-455C-9EA6-DF929625EA0E}">
        <p15:presenceInfo xmlns:p15="http://schemas.microsoft.com/office/powerpoint/2012/main" userId="S::Tom.Buckland@xais.co.uk::49e6250a-be94-4258-9539-c05c4beb9d19" providerId="AD"/>
      </p:ext>
    </p:extLst>
  </p:cmAuthor>
  <p:cmAuthor id="5" name="Esther Oturu" initials="EO" lastIdx="3" clrIdx="4">
    <p:extLst>
      <p:ext uri="{19B8F6BF-5375-455C-9EA6-DF929625EA0E}">
        <p15:presenceInfo xmlns:p15="http://schemas.microsoft.com/office/powerpoint/2012/main" userId="9ce807e5dc305d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0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3" autoAdjust="0"/>
    <p:restoredTop sz="94660"/>
  </p:normalViewPr>
  <p:slideViewPr>
    <p:cSldViewPr snapToGrid="0">
      <p:cViewPr varScale="1">
        <p:scale>
          <a:sx n="72" d="100"/>
          <a:sy n="72" d="100"/>
        </p:scale>
        <p:origin x="708"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41591" cy="34484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76400" y="1"/>
            <a:ext cx="4341591" cy="344845"/>
          </a:xfrm>
          <a:prstGeom prst="rect">
            <a:avLst/>
          </a:prstGeom>
        </p:spPr>
        <p:txBody>
          <a:bodyPr vert="horz" lIns="91440" tIns="45720" rIns="91440" bIns="45720" rtlCol="0"/>
          <a:lstStyle>
            <a:lvl1pPr algn="r">
              <a:defRPr sz="1200"/>
            </a:lvl1pPr>
          </a:lstStyle>
          <a:p>
            <a:fld id="{817ECAF6-D85E-4605-A429-61656E25118D}" type="datetimeFigureOut">
              <a:rPr lang="en-GB" smtClean="0"/>
              <a:t>06/10/2021</a:t>
            </a:fld>
            <a:endParaRPr lang="en-GB"/>
          </a:p>
        </p:txBody>
      </p:sp>
      <p:sp>
        <p:nvSpPr>
          <p:cNvPr id="4" name="Slide Image Placeholder 3"/>
          <p:cNvSpPr>
            <a:spLocks noGrp="1" noRot="1" noChangeAspect="1"/>
          </p:cNvSpPr>
          <p:nvPr>
            <p:ph type="sldImg" idx="2"/>
          </p:nvPr>
        </p:nvSpPr>
        <p:spPr>
          <a:xfrm>
            <a:off x="2944813" y="862013"/>
            <a:ext cx="4130675" cy="2324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02262" y="3315311"/>
            <a:ext cx="8015778" cy="271183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43320"/>
            <a:ext cx="4341591" cy="34484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76400" y="6543320"/>
            <a:ext cx="4341591" cy="344845"/>
          </a:xfrm>
          <a:prstGeom prst="rect">
            <a:avLst/>
          </a:prstGeom>
        </p:spPr>
        <p:txBody>
          <a:bodyPr vert="horz" lIns="91440" tIns="45720" rIns="91440" bIns="45720" rtlCol="0" anchor="b"/>
          <a:lstStyle>
            <a:lvl1pPr algn="r">
              <a:defRPr sz="1200"/>
            </a:lvl1pPr>
          </a:lstStyle>
          <a:p>
            <a:fld id="{1CBC2AB2-2B1E-40C8-938D-EA124CF1B504}" type="slidenum">
              <a:rPr lang="en-GB" smtClean="0"/>
              <a:t>‹#›</a:t>
            </a:fld>
            <a:endParaRPr lang="en-GB"/>
          </a:p>
        </p:txBody>
      </p:sp>
    </p:spTree>
    <p:extLst>
      <p:ext uri="{BB962C8B-B14F-4D97-AF65-F5344CB8AC3E}">
        <p14:creationId xmlns:p14="http://schemas.microsoft.com/office/powerpoint/2010/main" val="378094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how do you do this</a:t>
            </a:r>
          </a:p>
          <a:p>
            <a:endParaRPr lang="en-GB" dirty="0"/>
          </a:p>
          <a:p>
            <a:endParaRPr lang="en-GB" dirty="0"/>
          </a:p>
        </p:txBody>
      </p:sp>
      <p:sp>
        <p:nvSpPr>
          <p:cNvPr id="4" name="Slide Number Placeholder 3"/>
          <p:cNvSpPr>
            <a:spLocks noGrp="1"/>
          </p:cNvSpPr>
          <p:nvPr>
            <p:ph type="sldNum" sz="quarter" idx="5"/>
          </p:nvPr>
        </p:nvSpPr>
        <p:spPr/>
        <p:txBody>
          <a:bodyPr/>
          <a:lstStyle/>
          <a:p>
            <a:fld id="{918E9E2C-8637-46A7-9F03-C818F20886E6}" type="slidenum">
              <a:rPr lang="en-GB" smtClean="0"/>
              <a:t>3</a:t>
            </a:fld>
            <a:endParaRPr lang="en-GB"/>
          </a:p>
        </p:txBody>
      </p:sp>
    </p:spTree>
    <p:extLst>
      <p:ext uri="{BB962C8B-B14F-4D97-AF65-F5344CB8AC3E}">
        <p14:creationId xmlns:p14="http://schemas.microsoft.com/office/powerpoint/2010/main" val="1396637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So a three pronged approach</a:t>
            </a:r>
          </a:p>
          <a:p>
            <a:endParaRPr lang="en-GB" dirty="0"/>
          </a:p>
          <a:p>
            <a:r>
              <a:rPr lang="en-GB" dirty="0"/>
              <a:t>Strategic</a:t>
            </a:r>
          </a:p>
          <a:p>
            <a:endParaRPr lang="en-GB" dirty="0"/>
          </a:p>
          <a:p>
            <a:r>
              <a:rPr lang="en-GB" dirty="0"/>
              <a:t>Tactical</a:t>
            </a:r>
          </a:p>
          <a:p>
            <a:endParaRPr lang="en-GB" dirty="0"/>
          </a:p>
          <a:p>
            <a:r>
              <a:rPr lang="en-GB" dirty="0"/>
              <a:t>Operational</a:t>
            </a:r>
          </a:p>
          <a:p>
            <a:endParaRPr lang="en-GB" dirty="0"/>
          </a:p>
        </p:txBody>
      </p:sp>
      <p:sp>
        <p:nvSpPr>
          <p:cNvPr id="4" name="Slide Number Placeholder 3"/>
          <p:cNvSpPr>
            <a:spLocks noGrp="1"/>
          </p:cNvSpPr>
          <p:nvPr>
            <p:ph type="sldNum" sz="quarter" idx="10"/>
          </p:nvPr>
        </p:nvSpPr>
        <p:spPr/>
        <p:txBody>
          <a:bodyPr/>
          <a:lstStyle/>
          <a:p>
            <a:fld id="{918E9E2C-8637-46A7-9F03-C818F20886E6}" type="slidenum">
              <a:rPr lang="en-GB" smtClean="0"/>
              <a:t>5</a:t>
            </a:fld>
            <a:endParaRPr lang="en-GB"/>
          </a:p>
        </p:txBody>
      </p:sp>
    </p:spTree>
    <p:extLst>
      <p:ext uri="{BB962C8B-B14F-4D97-AF65-F5344CB8AC3E}">
        <p14:creationId xmlns:p14="http://schemas.microsoft.com/office/powerpoint/2010/main" val="3974175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Asset Management within an organisation needs policy and strategy documents</a:t>
            </a:r>
          </a:p>
          <a:p>
            <a:endParaRPr lang="en-GB" dirty="0"/>
          </a:p>
          <a:p>
            <a:r>
              <a:rPr lang="en-GB" dirty="0"/>
              <a:t>They need to be written down and stuck to</a:t>
            </a:r>
          </a:p>
          <a:p>
            <a:endParaRPr lang="en-GB" dirty="0"/>
          </a:p>
          <a:p>
            <a:r>
              <a:rPr lang="en-GB" dirty="0"/>
              <a:t>They need reviewing annually</a:t>
            </a:r>
          </a:p>
          <a:p>
            <a:endParaRPr lang="en-GB" dirty="0"/>
          </a:p>
          <a:p>
            <a:r>
              <a:rPr lang="en-GB" dirty="0"/>
              <a:t>A good start is to set down what you are doing and then improve on it</a:t>
            </a:r>
          </a:p>
          <a:p>
            <a:endParaRPr lang="en-GB" dirty="0"/>
          </a:p>
          <a:p>
            <a:r>
              <a:rPr lang="en-GB" dirty="0"/>
              <a:t>If there's no policy, no strategy then there's no direction and its difficult to defend your actions when things go wrong</a:t>
            </a:r>
          </a:p>
          <a:p>
            <a:endParaRPr lang="en-GB" dirty="0"/>
          </a:p>
          <a:p>
            <a:r>
              <a:rPr lang="en-GB" dirty="0"/>
              <a:t>Its also difficult to identify performance issues and improvements</a:t>
            </a:r>
          </a:p>
          <a:p>
            <a:endParaRPr lang="en-GB" dirty="0"/>
          </a:p>
          <a:p>
            <a:r>
              <a:rPr lang="en-GB" dirty="0" err="1"/>
              <a:t>eg</a:t>
            </a:r>
            <a:r>
              <a:rPr lang="en-GB" dirty="0"/>
              <a:t> – Property Management</a:t>
            </a:r>
          </a:p>
          <a:p>
            <a:endParaRPr lang="en-GB" dirty="0"/>
          </a:p>
          <a:p>
            <a:r>
              <a:rPr lang="en-GB" dirty="0"/>
              <a:t>Policy – expand portfolio</a:t>
            </a:r>
          </a:p>
          <a:p>
            <a:endParaRPr lang="en-GB" dirty="0"/>
          </a:p>
          <a:p>
            <a:r>
              <a:rPr lang="en-GB" dirty="0"/>
              <a:t>Strategy – How – refurbish, off plan, new build, p/ship</a:t>
            </a:r>
          </a:p>
          <a:p>
            <a:endParaRPr lang="en-GB" dirty="0"/>
          </a:p>
          <a:p>
            <a:r>
              <a:rPr lang="en-GB" dirty="0"/>
              <a:t>Plan – details and processes</a:t>
            </a:r>
          </a:p>
        </p:txBody>
      </p:sp>
      <p:sp>
        <p:nvSpPr>
          <p:cNvPr id="4" name="Slide Number Placeholder 3"/>
          <p:cNvSpPr>
            <a:spLocks noGrp="1"/>
          </p:cNvSpPr>
          <p:nvPr>
            <p:ph type="sldNum" sz="quarter" idx="10"/>
          </p:nvPr>
        </p:nvSpPr>
        <p:spPr/>
        <p:txBody>
          <a:bodyPr/>
          <a:lstStyle/>
          <a:p>
            <a:fld id="{918E9E2C-8637-46A7-9F03-C818F20886E6}" type="slidenum">
              <a:rPr lang="en-GB" smtClean="0"/>
              <a:t>29</a:t>
            </a:fld>
            <a:endParaRPr lang="en-GB"/>
          </a:p>
        </p:txBody>
      </p:sp>
    </p:spTree>
    <p:extLst>
      <p:ext uri="{BB962C8B-B14F-4D97-AF65-F5344CB8AC3E}">
        <p14:creationId xmlns:p14="http://schemas.microsoft.com/office/powerpoint/2010/main" val="3162410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you are going to deliver your objectives</a:t>
            </a:r>
          </a:p>
          <a:p>
            <a:endParaRPr lang="en-GB" dirty="0"/>
          </a:p>
          <a:p>
            <a:r>
              <a:rPr lang="en-GB" dirty="0"/>
              <a:t>HA example – objective to improve highways</a:t>
            </a:r>
          </a:p>
          <a:p>
            <a:endParaRPr lang="en-GB" dirty="0"/>
          </a:p>
          <a:p>
            <a:r>
              <a:rPr lang="en-GB" dirty="0"/>
              <a:t>Options</a:t>
            </a:r>
          </a:p>
          <a:p>
            <a:endParaRPr lang="en-GB" dirty="0"/>
          </a:p>
          <a:p>
            <a:r>
              <a:rPr lang="en-GB" dirty="0"/>
              <a:t>Preventative</a:t>
            </a:r>
          </a:p>
          <a:p>
            <a:r>
              <a:rPr lang="en-GB" dirty="0"/>
              <a:t>Restorative</a:t>
            </a:r>
          </a:p>
          <a:p>
            <a:r>
              <a:rPr lang="en-GB" dirty="0"/>
              <a:t>Improve</a:t>
            </a:r>
          </a:p>
          <a:p>
            <a:endParaRPr lang="en-GB" dirty="0"/>
          </a:p>
          <a:p>
            <a:r>
              <a:rPr lang="en-GB" dirty="0"/>
              <a:t>Could be linked to what you want to deliver to your customers</a:t>
            </a:r>
          </a:p>
        </p:txBody>
      </p:sp>
      <p:sp>
        <p:nvSpPr>
          <p:cNvPr id="4" name="Slide Number Placeholder 3"/>
          <p:cNvSpPr>
            <a:spLocks noGrp="1"/>
          </p:cNvSpPr>
          <p:nvPr>
            <p:ph type="sldNum" sz="quarter" idx="10"/>
          </p:nvPr>
        </p:nvSpPr>
        <p:spPr/>
        <p:txBody>
          <a:bodyPr/>
          <a:lstStyle/>
          <a:p>
            <a:fld id="{918E9E2C-8637-46A7-9F03-C818F20886E6}" type="slidenum">
              <a:rPr lang="en-GB" smtClean="0"/>
              <a:t>32</a:t>
            </a:fld>
            <a:endParaRPr lang="en-GB"/>
          </a:p>
        </p:txBody>
      </p:sp>
    </p:spTree>
    <p:extLst>
      <p:ext uri="{BB962C8B-B14F-4D97-AF65-F5344CB8AC3E}">
        <p14:creationId xmlns:p14="http://schemas.microsoft.com/office/powerpoint/2010/main" val="30765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to do this you nee to include the following in your strategy</a:t>
            </a:r>
          </a:p>
        </p:txBody>
      </p:sp>
      <p:sp>
        <p:nvSpPr>
          <p:cNvPr id="4" name="Slide Number Placeholder 3"/>
          <p:cNvSpPr>
            <a:spLocks noGrp="1"/>
          </p:cNvSpPr>
          <p:nvPr>
            <p:ph type="sldNum" sz="quarter" idx="10"/>
          </p:nvPr>
        </p:nvSpPr>
        <p:spPr/>
        <p:txBody>
          <a:bodyPr/>
          <a:lstStyle/>
          <a:p>
            <a:fld id="{918E9E2C-8637-46A7-9F03-C818F20886E6}" type="slidenum">
              <a:rPr lang="en-GB" smtClean="0"/>
              <a:t>36</a:t>
            </a:fld>
            <a:endParaRPr lang="en-GB"/>
          </a:p>
        </p:txBody>
      </p:sp>
    </p:spTree>
    <p:extLst>
      <p:ext uri="{BB962C8B-B14F-4D97-AF65-F5344CB8AC3E}">
        <p14:creationId xmlns:p14="http://schemas.microsoft.com/office/powerpoint/2010/main" val="2712935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BC2AB2-2B1E-40C8-938D-EA124CF1B504}" type="slidenum">
              <a:rPr lang="en-GB" smtClean="0"/>
              <a:t>47</a:t>
            </a:fld>
            <a:endParaRPr lang="en-GB"/>
          </a:p>
        </p:txBody>
      </p:sp>
    </p:spTree>
    <p:extLst>
      <p:ext uri="{BB962C8B-B14F-4D97-AF65-F5344CB8AC3E}">
        <p14:creationId xmlns:p14="http://schemas.microsoft.com/office/powerpoint/2010/main" val="1281106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BC2AB2-2B1E-40C8-938D-EA124CF1B504}" type="slidenum">
              <a:rPr lang="en-GB" smtClean="0"/>
              <a:t>48</a:t>
            </a:fld>
            <a:endParaRPr lang="en-GB"/>
          </a:p>
        </p:txBody>
      </p:sp>
    </p:spTree>
    <p:extLst>
      <p:ext uri="{BB962C8B-B14F-4D97-AF65-F5344CB8AC3E}">
        <p14:creationId xmlns:p14="http://schemas.microsoft.com/office/powerpoint/2010/main" val="1983374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BC2AB2-2B1E-40C8-938D-EA124CF1B504}" type="slidenum">
              <a:rPr lang="en-GB" smtClean="0"/>
              <a:t>49</a:t>
            </a:fld>
            <a:endParaRPr lang="en-GB"/>
          </a:p>
        </p:txBody>
      </p:sp>
    </p:spTree>
    <p:extLst>
      <p:ext uri="{BB962C8B-B14F-4D97-AF65-F5344CB8AC3E}">
        <p14:creationId xmlns:p14="http://schemas.microsoft.com/office/powerpoint/2010/main" val="4170149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BC2AB2-2B1E-40C8-938D-EA124CF1B504}" type="slidenum">
              <a:rPr lang="en-GB" smtClean="0"/>
              <a:t>50</a:t>
            </a:fld>
            <a:endParaRPr lang="en-GB"/>
          </a:p>
        </p:txBody>
      </p:sp>
    </p:spTree>
    <p:extLst>
      <p:ext uri="{BB962C8B-B14F-4D97-AF65-F5344CB8AC3E}">
        <p14:creationId xmlns:p14="http://schemas.microsoft.com/office/powerpoint/2010/main" val="1381720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2C7C1-E6C1-4EB3-BD65-6655252465B1}"/>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2DF93C-1CDD-411F-8C0A-3042F2E2306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FE9AB0-C6FA-40A8-AAFE-71EF2DB5CF4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9E5E06-53F8-48AA-860F-71DA6A2FF592}"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06/10/2021</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2BBFE674-C768-4650-9142-7BA8EC18DF8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5129742F-9F80-4CEB-ACFC-FE7520BE319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AA171-909E-4EF9-8C9C-AD0868449C25}"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9520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FD9D0-5D21-4830-9D09-4C05A20517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D06B6E-F697-4233-BD0A-DE299A657448}"/>
              </a:ext>
            </a:extLst>
          </p:cNvPr>
          <p:cNvSpPr>
            <a:spLocks noGrp="1"/>
          </p:cNvSpPr>
          <p:nvPr>
            <p:ph idx="1"/>
          </p:nvPr>
        </p:nvSpPr>
        <p:spPr/>
        <p:txBody>
          <a:bodyPr/>
          <a:lstStyle>
            <a:lvl1pPr>
              <a:defRPr baseline="0">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F133A629-AC20-44F7-BD7E-871622D19EE1}"/>
              </a:ext>
            </a:extLst>
          </p:cNvPr>
          <p:cNvSpPr>
            <a:spLocks noGrp="1"/>
          </p:cNvSpPr>
          <p:nvPr>
            <p:ph type="ftr" sz="quarter" idx="11"/>
          </p:nvPr>
        </p:nvSpPr>
        <p:spPr>
          <a:xfrm>
            <a:off x="4038600" y="6356350"/>
            <a:ext cx="4114800" cy="365125"/>
          </a:xfrm>
          <a:prstGeom prst="rect">
            <a:avLst/>
          </a:prstGeom>
        </p:spPr>
        <p:txBody>
          <a:bodyPr/>
          <a:lstStyle/>
          <a:p>
            <a:endParaRPr lang="en-GB"/>
          </a:p>
        </p:txBody>
      </p:sp>
    </p:spTree>
    <p:extLst>
      <p:ext uri="{BB962C8B-B14F-4D97-AF65-F5344CB8AC3E}">
        <p14:creationId xmlns:p14="http://schemas.microsoft.com/office/powerpoint/2010/main" val="391825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5EC0-5000-40FD-8D27-8D2C73BB6BB0}"/>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B4EC9269-E53A-4A9C-8E38-9F83AC9A79DD}"/>
              </a:ext>
            </a:extLst>
          </p:cNvPr>
          <p:cNvSpPr>
            <a:spLocks noGrp="1"/>
          </p:cNvSpPr>
          <p:nvPr>
            <p:ph type="ftr" sz="quarter" idx="11"/>
          </p:nvPr>
        </p:nvSpPr>
        <p:spPr>
          <a:xfrm>
            <a:off x="4038600" y="6356350"/>
            <a:ext cx="4114800" cy="365125"/>
          </a:xfrm>
          <a:prstGeom prst="rect">
            <a:avLst/>
          </a:prstGeom>
        </p:spPr>
        <p:txBody>
          <a:bodyPr/>
          <a:lstStyle/>
          <a:p>
            <a:endParaRPr lang="en-GB"/>
          </a:p>
        </p:txBody>
      </p:sp>
    </p:spTree>
    <p:extLst>
      <p:ext uri="{BB962C8B-B14F-4D97-AF65-F5344CB8AC3E}">
        <p14:creationId xmlns:p14="http://schemas.microsoft.com/office/powerpoint/2010/main" val="192367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3E6F-A2F0-4CDC-B779-939AC79C9E4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F1A8E1-78A8-41BD-B35E-BFAD43E09FFD}"/>
              </a:ext>
            </a:extLst>
          </p:cNvPr>
          <p:cNvSpPr>
            <a:spLocks noGrp="1"/>
          </p:cNvSpPr>
          <p:nvPr>
            <p:ph type="body" idx="1"/>
          </p:nvPr>
        </p:nvSpPr>
        <p:spPr>
          <a:xfrm>
            <a:off x="839788" y="1681163"/>
            <a:ext cx="5157787" cy="823912"/>
          </a:xfrm>
        </p:spPr>
        <p:txBody>
          <a:bodyPr anchor="b"/>
          <a:lstStyle>
            <a:lvl1pPr marL="0" indent="0">
              <a:buNone/>
              <a:defRPr sz="2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2BEFC1-1078-450F-9D53-69C952C11B72}"/>
              </a:ext>
            </a:extLst>
          </p:cNvPr>
          <p:cNvSpPr>
            <a:spLocks noGrp="1"/>
          </p:cNvSpPr>
          <p:nvPr>
            <p:ph sz="half" idx="2"/>
          </p:nvPr>
        </p:nvSpPr>
        <p:spPr>
          <a:xfrm>
            <a:off x="839788" y="2505075"/>
            <a:ext cx="5157787" cy="3684588"/>
          </a:xfrm>
        </p:spPr>
        <p:txBody>
          <a:bodyPr/>
          <a:lstStyle>
            <a:lvl1pPr>
              <a:defRPr baseline="0">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1B0CFE8A-8115-41DD-B1F7-8C9D20220E18}"/>
              </a:ext>
            </a:extLst>
          </p:cNvPr>
          <p:cNvSpPr>
            <a:spLocks noGrp="1"/>
          </p:cNvSpPr>
          <p:nvPr>
            <p:ph type="body" sz="quarter" idx="3"/>
          </p:nvPr>
        </p:nvSpPr>
        <p:spPr>
          <a:xfrm>
            <a:off x="6172200" y="1681163"/>
            <a:ext cx="5183188" cy="823912"/>
          </a:xfrm>
        </p:spPr>
        <p:txBody>
          <a:bodyPr anchor="b"/>
          <a:lstStyle>
            <a:lvl1pPr marL="0" indent="0">
              <a:buNone/>
              <a:defRPr sz="2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11C3C1-EBF9-416C-A7D4-3504778EE394}"/>
              </a:ext>
            </a:extLst>
          </p:cNvPr>
          <p:cNvSpPr>
            <a:spLocks noGrp="1"/>
          </p:cNvSpPr>
          <p:nvPr>
            <p:ph sz="quarter" idx="4"/>
          </p:nvPr>
        </p:nvSpPr>
        <p:spPr>
          <a:xfrm>
            <a:off x="6172200" y="2505075"/>
            <a:ext cx="5183188" cy="3684588"/>
          </a:xfrm>
        </p:spPr>
        <p:txBody>
          <a:bodyPr/>
          <a:lstStyle>
            <a:lvl1pPr>
              <a:defRPr baseline="0">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a:extLst>
              <a:ext uri="{FF2B5EF4-FFF2-40B4-BE49-F238E27FC236}">
                <a16:creationId xmlns:a16="http://schemas.microsoft.com/office/drawing/2014/main" id="{284F4F3C-CC65-4D41-89B1-F95B7FCD1338}"/>
              </a:ext>
            </a:extLst>
          </p:cNvPr>
          <p:cNvSpPr>
            <a:spLocks noGrp="1"/>
          </p:cNvSpPr>
          <p:nvPr>
            <p:ph type="ftr" sz="quarter" idx="11"/>
          </p:nvPr>
        </p:nvSpPr>
        <p:spPr>
          <a:xfrm>
            <a:off x="4038600" y="6356350"/>
            <a:ext cx="4114800" cy="365125"/>
          </a:xfrm>
          <a:prstGeom prst="rect">
            <a:avLst/>
          </a:prstGeom>
        </p:spPr>
        <p:txBody>
          <a:bodyPr/>
          <a:lstStyle/>
          <a:p>
            <a:endParaRPr lang="en-GB"/>
          </a:p>
        </p:txBody>
      </p:sp>
    </p:spTree>
    <p:extLst>
      <p:ext uri="{BB962C8B-B14F-4D97-AF65-F5344CB8AC3E}">
        <p14:creationId xmlns:p14="http://schemas.microsoft.com/office/powerpoint/2010/main" val="2628104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C25509D-995E-4790-B911-0F586696D0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4" name="Text Placeholder 2">
            <a:extLst>
              <a:ext uri="{FF2B5EF4-FFF2-40B4-BE49-F238E27FC236}">
                <a16:creationId xmlns:a16="http://schemas.microsoft.com/office/drawing/2014/main" id="{3723ED80-5F4A-4BE8-95DD-31533DBA9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Date Placeholder 3">
            <a:extLst>
              <a:ext uri="{FF2B5EF4-FFF2-40B4-BE49-F238E27FC236}">
                <a16:creationId xmlns:a16="http://schemas.microsoft.com/office/drawing/2014/main" id="{3F59F216-0F63-4B70-9104-F1D4C1286C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E5E06-53F8-48AA-860F-71DA6A2FF592}" type="datetimeFigureOut">
              <a:rPr lang="en-GB" smtClean="0"/>
              <a:t>06/10/2021</a:t>
            </a:fld>
            <a:endParaRPr lang="en-GB"/>
          </a:p>
        </p:txBody>
      </p:sp>
      <p:sp>
        <p:nvSpPr>
          <p:cNvPr id="16" name="Footer Placeholder 4">
            <a:extLst>
              <a:ext uri="{FF2B5EF4-FFF2-40B4-BE49-F238E27FC236}">
                <a16:creationId xmlns:a16="http://schemas.microsoft.com/office/drawing/2014/main" id="{BEA3582C-0915-4EB7-AD5E-7F4F75FD1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17" name="Slide Number Placeholder 5">
            <a:extLst>
              <a:ext uri="{FF2B5EF4-FFF2-40B4-BE49-F238E27FC236}">
                <a16:creationId xmlns:a16="http://schemas.microsoft.com/office/drawing/2014/main" id="{26E13F2E-9BE2-44A5-BA5F-E36C52C39E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AA171-909E-4EF9-8C9C-AD0868449C25}" type="slidenum">
              <a:rPr lang="en-GB" smtClean="0"/>
              <a:t>‹#›</a:t>
            </a:fld>
            <a:endParaRPr lang="en-GB"/>
          </a:p>
        </p:txBody>
      </p:sp>
      <p:pic>
        <p:nvPicPr>
          <p:cNvPr id="18" name="Picture 17">
            <a:extLst>
              <a:ext uri="{FF2B5EF4-FFF2-40B4-BE49-F238E27FC236}">
                <a16:creationId xmlns:a16="http://schemas.microsoft.com/office/drawing/2014/main" id="{FA5ED622-7F58-4FCC-9D75-67D64E1A2FEA}"/>
              </a:ext>
            </a:extLst>
          </p:cNvPr>
          <p:cNvPicPr/>
          <p:nvPr userDrawn="1"/>
        </p:nvPicPr>
        <p:blipFill>
          <a:blip r:embed="rId6">
            <a:extLst>
              <a:ext uri="{28A0092B-C50C-407E-A947-70E740481C1C}">
                <a14:useLocalDpi xmlns:a14="http://schemas.microsoft.com/office/drawing/2010/main" val="0"/>
              </a:ext>
            </a:extLst>
          </a:blip>
          <a:stretch>
            <a:fillRect/>
          </a:stretch>
        </p:blipFill>
        <p:spPr>
          <a:xfrm>
            <a:off x="10082915" y="315599"/>
            <a:ext cx="1710190" cy="481791"/>
          </a:xfrm>
          <a:prstGeom prst="rect">
            <a:avLst/>
          </a:prstGeom>
        </p:spPr>
      </p:pic>
      <p:pic>
        <p:nvPicPr>
          <p:cNvPr id="19" name="Picture 18">
            <a:extLst>
              <a:ext uri="{FF2B5EF4-FFF2-40B4-BE49-F238E27FC236}">
                <a16:creationId xmlns:a16="http://schemas.microsoft.com/office/drawing/2014/main" id="{9CE70B78-23AA-4A89-B537-9ADF87B9EBE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22096" y="6181719"/>
            <a:ext cx="2031829" cy="468282"/>
          </a:xfrm>
          <a:prstGeom prst="rect">
            <a:avLst/>
          </a:prstGeom>
        </p:spPr>
      </p:pic>
      <p:sp>
        <p:nvSpPr>
          <p:cNvPr id="20" name="Rectangle 19">
            <a:extLst>
              <a:ext uri="{FF2B5EF4-FFF2-40B4-BE49-F238E27FC236}">
                <a16:creationId xmlns:a16="http://schemas.microsoft.com/office/drawing/2014/main" id="{8FD8A0AF-9CF6-4D4E-B084-DA0BDF319C8D}"/>
              </a:ext>
            </a:extLst>
          </p:cNvPr>
          <p:cNvSpPr/>
          <p:nvPr userDrawn="1"/>
        </p:nvSpPr>
        <p:spPr>
          <a:xfrm>
            <a:off x="0" y="6771001"/>
            <a:ext cx="12192000" cy="86999"/>
          </a:xfrm>
          <a:prstGeom prst="rect">
            <a:avLst/>
          </a:prstGeom>
          <a:solidFill>
            <a:srgbClr val="293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drawing&#10;&#10;Description automatically generated">
            <a:extLst>
              <a:ext uri="{FF2B5EF4-FFF2-40B4-BE49-F238E27FC236}">
                <a16:creationId xmlns:a16="http://schemas.microsoft.com/office/drawing/2014/main" id="{56DB1295-FA74-4F38-85C6-1C7FB3DCB05F}"/>
              </a:ext>
            </a:extLst>
          </p:cNvPr>
          <p:cNvPicPr>
            <a:picLocks noChangeAspect="1"/>
          </p:cNvPicPr>
          <p:nvPr userDrawn="1"/>
        </p:nvPicPr>
        <p:blipFill>
          <a:blip r:embed="rId8">
            <a:alphaModFix amt="20000"/>
            <a:extLst>
              <a:ext uri="{28A0092B-C50C-407E-A947-70E740481C1C}">
                <a14:useLocalDpi xmlns:a14="http://schemas.microsoft.com/office/drawing/2010/main" val="0"/>
              </a:ext>
            </a:extLst>
          </a:blip>
          <a:stretch>
            <a:fillRect/>
          </a:stretch>
        </p:blipFill>
        <p:spPr>
          <a:xfrm>
            <a:off x="-1874" y="4903393"/>
            <a:ext cx="9922096" cy="1873023"/>
          </a:xfrm>
          <a:prstGeom prst="rect">
            <a:avLst/>
          </a:prstGeom>
        </p:spPr>
      </p:pic>
    </p:spTree>
    <p:extLst>
      <p:ext uri="{BB962C8B-B14F-4D97-AF65-F5344CB8AC3E}">
        <p14:creationId xmlns:p14="http://schemas.microsoft.com/office/powerpoint/2010/main" val="4194144808"/>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9" r:id="rId3"/>
    <p:sldLayoutId id="2147483670" r:id="rId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commons.wikimedia.org/wiki/File:Pug_lying_in_bed_with_its_head_on_the_pillow.jp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6D0159-2834-45BE-AC40-541A0DB639FF}"/>
              </a:ext>
            </a:extLst>
          </p:cNvPr>
          <p:cNvSpPr txBox="1">
            <a:spLocks/>
          </p:cNvSpPr>
          <p:nvPr/>
        </p:nvSpPr>
        <p:spPr>
          <a:xfrm>
            <a:off x="612560" y="1611249"/>
            <a:ext cx="5483440" cy="32537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600" b="1" dirty="0">
                <a:solidFill>
                  <a:srgbClr val="283077"/>
                </a:solidFill>
                <a:latin typeface="Arial" panose="020B0604020202020204" pitchFamily="34" charset="0"/>
                <a:ea typeface="Tahoma" panose="020B0604030504040204" pitchFamily="34" charset="0"/>
                <a:cs typeface="Arial" panose="020B0604020202020204" pitchFamily="34" charset="0"/>
              </a:rPr>
              <a:t>Leadership, Organisation, Policy, Strategy and Risk</a:t>
            </a:r>
          </a:p>
          <a:p>
            <a:pPr algn="r"/>
            <a:endParaRPr lang="en-GB" sz="3600" b="1" dirty="0">
              <a:solidFill>
                <a:srgbClr val="283077"/>
              </a:solidFill>
              <a:latin typeface="Arial" panose="020B0604020202020204" pitchFamily="34" charset="0"/>
              <a:ea typeface="Tahoma" panose="020B0604030504040204" pitchFamily="34" charset="0"/>
              <a:cs typeface="Arial" panose="020B0604020202020204" pitchFamily="34" charset="0"/>
            </a:endParaRPr>
          </a:p>
          <a:p>
            <a:pPr algn="r"/>
            <a:r>
              <a:rPr lang="en-GB" sz="2400" b="1" dirty="0">
                <a:solidFill>
                  <a:srgbClr val="283077"/>
                </a:solidFill>
                <a:latin typeface="Arial" panose="020B0604020202020204" pitchFamily="34" charset="0"/>
                <a:ea typeface="Tahoma" panose="020B0604030504040204" pitchFamily="34" charset="0"/>
                <a:cs typeface="Arial" panose="020B0604020202020204" pitchFamily="34" charset="0"/>
              </a:rPr>
              <a:t>UKNIAF RD0011 Workshop 1 </a:t>
            </a:r>
            <a:br>
              <a:rPr lang="en-GB" sz="3600" b="1" dirty="0">
                <a:solidFill>
                  <a:srgbClr val="283077"/>
                </a:solidFill>
                <a:latin typeface="Arial" panose="020B0604020202020204" pitchFamily="34" charset="0"/>
                <a:cs typeface="Arial" panose="020B0604020202020204" pitchFamily="34" charset="0"/>
              </a:rPr>
            </a:br>
            <a:endParaRPr lang="en-GB" sz="3600" b="1" dirty="0">
              <a:solidFill>
                <a:srgbClr val="283077"/>
              </a:solidFill>
              <a:latin typeface="Arial" panose="020B0604020202020204" pitchFamily="34" charset="0"/>
              <a:cs typeface="Arial" panose="020B0604020202020204" pitchFamily="34" charset="0"/>
            </a:endParaRPr>
          </a:p>
          <a:p>
            <a:pPr algn="r"/>
            <a:r>
              <a:rPr lang="en-GB" sz="2400" b="1" i="1" dirty="0">
                <a:solidFill>
                  <a:srgbClr val="283077"/>
                </a:solidFill>
                <a:latin typeface="Arial" panose="020B0604020202020204" pitchFamily="34" charset="0"/>
                <a:ea typeface="Tahoma" panose="020B0604030504040204" pitchFamily="34" charset="0"/>
                <a:cs typeface="Arial" panose="020B0604020202020204" pitchFamily="34" charset="0"/>
              </a:rPr>
              <a:t>7</a:t>
            </a:r>
            <a:r>
              <a:rPr lang="en-GB" sz="2400" b="1" i="1" baseline="30000" dirty="0">
                <a:solidFill>
                  <a:srgbClr val="283077"/>
                </a:solidFill>
                <a:latin typeface="Arial" panose="020B0604020202020204" pitchFamily="34" charset="0"/>
                <a:ea typeface="Tahoma" panose="020B0604030504040204" pitchFamily="34" charset="0"/>
                <a:cs typeface="Arial" panose="020B0604020202020204" pitchFamily="34" charset="0"/>
              </a:rPr>
              <a:t>th</a:t>
            </a:r>
            <a:r>
              <a:rPr lang="en-GB" sz="2400" b="1" i="1" dirty="0">
                <a:solidFill>
                  <a:srgbClr val="283077"/>
                </a:solidFill>
                <a:latin typeface="Arial" panose="020B0604020202020204" pitchFamily="34" charset="0"/>
                <a:ea typeface="Tahoma" panose="020B0604030504040204" pitchFamily="34" charset="0"/>
                <a:cs typeface="Arial" panose="020B0604020202020204" pitchFamily="34" charset="0"/>
              </a:rPr>
              <a:t> October 2021</a:t>
            </a:r>
            <a:endParaRPr lang="en-GB" sz="2400" dirty="0">
              <a:solidFill>
                <a:srgbClr val="283077"/>
              </a:solidFill>
              <a:latin typeface="Arial" panose="020B0604020202020204" pitchFamily="34" charset="0"/>
              <a:ea typeface="Tahoma" panose="020B0604030504040204" pitchFamily="34" charset="0"/>
              <a:cs typeface="Arial" panose="020B0604020202020204" pitchFamily="34" charset="0"/>
            </a:endParaRPr>
          </a:p>
        </p:txBody>
      </p:sp>
      <p:sp>
        <p:nvSpPr>
          <p:cNvPr id="9" name="Title 1">
            <a:extLst>
              <a:ext uri="{FF2B5EF4-FFF2-40B4-BE49-F238E27FC236}">
                <a16:creationId xmlns:a16="http://schemas.microsoft.com/office/drawing/2014/main" id="{FFAFCD30-3924-4CD1-8935-D1D7C59A58D0}"/>
              </a:ext>
            </a:extLst>
          </p:cNvPr>
          <p:cNvSpPr txBox="1">
            <a:spLocks/>
          </p:cNvSpPr>
          <p:nvPr/>
        </p:nvSpPr>
        <p:spPr>
          <a:xfrm>
            <a:off x="6967151" y="2617052"/>
            <a:ext cx="5104602" cy="2025282"/>
          </a:xfrm>
          <a:prstGeom prst="rect">
            <a:avLst/>
          </a:prstGeom>
        </p:spPr>
        <p:txBody>
          <a:bodyPr vert="horz" lIns="91440" tIns="45720" rIns="91440" bIns="45720" rtlCol="0" anchor="t">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100" normalizeH="0" baseline="0" noProof="0" dirty="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Presented by:   </a:t>
            </a:r>
            <a:br>
              <a:rPr kumimoji="0" lang="en-GB" sz="1800" b="0" i="0" u="none" strike="noStrike" kern="1200" cap="none" spc="-100" normalizeH="0" baseline="0" noProof="0" dirty="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br>
            <a:endParaRPr kumimoji="0" lang="en-GB" sz="1800" b="0" i="0" u="none" strike="noStrike" kern="1200" cap="none" spc="-100" normalizeH="0" baseline="0" noProof="0" dirty="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800" dirty="0">
                <a:solidFill>
                  <a:schemeClr val="tx1"/>
                </a:solidFill>
                <a:latin typeface="Arial" panose="020B0604020202020204" pitchFamily="34" charset="0"/>
                <a:ea typeface="Tahoma" panose="020B0604030504040204" pitchFamily="34" charset="0"/>
                <a:cs typeface="Arial" panose="020B0604020202020204" pitchFamily="34" charset="0"/>
              </a:rPr>
              <a:t>Stephen Mead</a:t>
            </a:r>
          </a:p>
        </p:txBody>
      </p:sp>
      <p:cxnSp>
        <p:nvCxnSpPr>
          <p:cNvPr id="10" name="Straight Connector 9">
            <a:extLst>
              <a:ext uri="{FF2B5EF4-FFF2-40B4-BE49-F238E27FC236}">
                <a16:creationId xmlns:a16="http://schemas.microsoft.com/office/drawing/2014/main" id="{3F9C93DB-5660-4AA1-A635-C4F2F24251B5}"/>
              </a:ext>
            </a:extLst>
          </p:cNvPr>
          <p:cNvCxnSpPr>
            <a:cxnSpLocks/>
          </p:cNvCxnSpPr>
          <p:nvPr/>
        </p:nvCxnSpPr>
        <p:spPr>
          <a:xfrm>
            <a:off x="6316657" y="1611249"/>
            <a:ext cx="0" cy="3122676"/>
          </a:xfrm>
          <a:prstGeom prst="line">
            <a:avLst/>
          </a:prstGeom>
          <a:ln w="38100">
            <a:solidFill>
              <a:srgbClr val="00875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27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83D7-C18C-49F9-8150-C95D409BDCCD}"/>
              </a:ext>
            </a:extLst>
          </p:cNvPr>
          <p:cNvSpPr>
            <a:spLocks noGrp="1"/>
          </p:cNvSpPr>
          <p:nvPr>
            <p:ph type="title"/>
          </p:nvPr>
        </p:nvSpPr>
        <p:spPr/>
        <p:txBody>
          <a:bodyPr>
            <a:normAutofit/>
          </a:bodyPr>
          <a:lstStyle/>
          <a:p>
            <a:pPr>
              <a:lnSpc>
                <a:spcPct val="100000"/>
              </a:lnSpc>
              <a:defRPr/>
            </a:pPr>
            <a:r>
              <a:rPr lang="en-GB" sz="3200" dirty="0">
                <a:solidFill>
                  <a:srgbClr val="283077"/>
                </a:solidFill>
              </a:rPr>
              <a:t>Leadership and the organisation</a:t>
            </a:r>
          </a:p>
        </p:txBody>
      </p:sp>
      <p:sp>
        <p:nvSpPr>
          <p:cNvPr id="3" name="Content Placeholder 2">
            <a:extLst>
              <a:ext uri="{FF2B5EF4-FFF2-40B4-BE49-F238E27FC236}">
                <a16:creationId xmlns:a16="http://schemas.microsoft.com/office/drawing/2014/main" id="{C2BEDDC3-DA15-40F6-A614-857B9CC595B3}"/>
              </a:ext>
            </a:extLst>
          </p:cNvPr>
          <p:cNvSpPr>
            <a:spLocks noGrp="1"/>
          </p:cNvSpPr>
          <p:nvPr>
            <p:ph idx="1"/>
          </p:nvPr>
        </p:nvSpPr>
        <p:spPr/>
        <p:txBody>
          <a:bodyPr>
            <a:normAutofit fontScale="92500" lnSpcReduction="10000"/>
          </a:bodyPr>
          <a:lstStyle/>
          <a:p>
            <a:pPr marL="0" indent="0">
              <a:lnSpc>
                <a:spcPct val="120000"/>
              </a:lnSpc>
              <a:spcBef>
                <a:spcPct val="20000"/>
              </a:spcBef>
              <a:buNone/>
              <a:defRPr/>
            </a:pPr>
            <a:r>
              <a:rPr lang="en-GB" sz="2200" dirty="0">
                <a:solidFill>
                  <a:schemeClr val="bg1">
                    <a:lumMod val="50000"/>
                  </a:schemeClr>
                </a:solidFill>
                <a:ea typeface="Tahoma" charset="0"/>
              </a:rPr>
              <a:t>The leadership team are also tasked with making decisions with relation to the core assets of an organisation, these may well impact individuals utilising the assets as well as the performance of the organisation. Therefore they have to:</a:t>
            </a:r>
          </a:p>
          <a:p>
            <a:pPr marL="0" indent="0">
              <a:lnSpc>
                <a:spcPct val="120000"/>
              </a:lnSpc>
              <a:spcBef>
                <a:spcPct val="20000"/>
              </a:spcBef>
              <a:buNone/>
              <a:defRPr/>
            </a:pPr>
            <a:endParaRPr lang="en-GB" sz="2000" dirty="0">
              <a:solidFill>
                <a:schemeClr val="bg1">
                  <a:lumMod val="50000"/>
                </a:schemeClr>
              </a:solidFill>
              <a:ea typeface="Tahoma" charset="0"/>
            </a:endParaRPr>
          </a:p>
          <a:p>
            <a:pPr>
              <a:lnSpc>
                <a:spcPct val="120000"/>
              </a:lnSpc>
              <a:spcBef>
                <a:spcPct val="20000"/>
              </a:spcBef>
              <a:defRPr/>
            </a:pPr>
            <a:r>
              <a:rPr lang="en-GB" sz="2200" dirty="0">
                <a:solidFill>
                  <a:schemeClr val="bg1">
                    <a:lumMod val="50000"/>
                  </a:schemeClr>
                </a:solidFill>
                <a:ea typeface="Tahoma" charset="0"/>
              </a:rPr>
              <a:t>be decisive in the face of ambiguity</a:t>
            </a:r>
          </a:p>
          <a:p>
            <a:pPr>
              <a:lnSpc>
                <a:spcPct val="120000"/>
              </a:lnSpc>
              <a:spcBef>
                <a:spcPct val="20000"/>
              </a:spcBef>
              <a:defRPr/>
            </a:pPr>
            <a:r>
              <a:rPr lang="en-GB" sz="2200" dirty="0">
                <a:solidFill>
                  <a:schemeClr val="bg1">
                    <a:lumMod val="50000"/>
                  </a:schemeClr>
                </a:solidFill>
                <a:ea typeface="Tahoma" charset="0"/>
              </a:rPr>
              <a:t>give confidence to stakeholders on the direction and benefits of particular assets</a:t>
            </a:r>
          </a:p>
          <a:p>
            <a:pPr>
              <a:lnSpc>
                <a:spcPct val="120000"/>
              </a:lnSpc>
              <a:spcBef>
                <a:spcPct val="20000"/>
              </a:spcBef>
              <a:defRPr/>
            </a:pPr>
            <a:r>
              <a:rPr lang="en-GB" sz="2200" dirty="0">
                <a:solidFill>
                  <a:schemeClr val="bg1">
                    <a:lumMod val="50000"/>
                  </a:schemeClr>
                </a:solidFill>
                <a:ea typeface="Tahoma" charset="0"/>
              </a:rPr>
              <a:t>inspire and motivate staff to achieve the organisation’s goals</a:t>
            </a:r>
          </a:p>
          <a:p>
            <a:pPr>
              <a:lnSpc>
                <a:spcPct val="120000"/>
              </a:lnSpc>
              <a:spcBef>
                <a:spcPct val="20000"/>
              </a:spcBef>
              <a:defRPr/>
            </a:pPr>
            <a:r>
              <a:rPr lang="en-GB" sz="2200" dirty="0">
                <a:solidFill>
                  <a:schemeClr val="bg1">
                    <a:lumMod val="50000"/>
                  </a:schemeClr>
                </a:solidFill>
                <a:ea typeface="Tahoma" charset="0"/>
              </a:rPr>
              <a:t>provide support</a:t>
            </a:r>
          </a:p>
          <a:p>
            <a:pPr>
              <a:lnSpc>
                <a:spcPct val="120000"/>
              </a:lnSpc>
              <a:spcBef>
                <a:spcPct val="20000"/>
              </a:spcBef>
              <a:defRPr/>
            </a:pPr>
            <a:r>
              <a:rPr lang="en-GB" sz="2200" dirty="0">
                <a:solidFill>
                  <a:schemeClr val="bg1">
                    <a:lumMod val="50000"/>
                  </a:schemeClr>
                </a:solidFill>
                <a:ea typeface="Tahoma" charset="0"/>
              </a:rPr>
              <a:t>treat and trust people as individuals and teams</a:t>
            </a:r>
          </a:p>
          <a:p>
            <a:pPr>
              <a:lnSpc>
                <a:spcPct val="120000"/>
              </a:lnSpc>
              <a:spcBef>
                <a:spcPct val="20000"/>
              </a:spcBef>
              <a:defRPr/>
            </a:pPr>
            <a:r>
              <a:rPr lang="en-GB" sz="2200" dirty="0">
                <a:solidFill>
                  <a:schemeClr val="bg1">
                    <a:lumMod val="50000"/>
                  </a:schemeClr>
                </a:solidFill>
                <a:ea typeface="Tahoma" charset="0"/>
              </a:rPr>
              <a:t>be trusted by the staff to consistently and regularly make the right decisions for the assets and the business.</a:t>
            </a:r>
          </a:p>
        </p:txBody>
      </p:sp>
    </p:spTree>
    <p:extLst>
      <p:ext uri="{BB962C8B-B14F-4D97-AF65-F5344CB8AC3E}">
        <p14:creationId xmlns:p14="http://schemas.microsoft.com/office/powerpoint/2010/main" val="2324180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438AB-3E02-42B5-9C70-48BEE5960A11}"/>
              </a:ext>
            </a:extLst>
          </p:cNvPr>
          <p:cNvSpPr>
            <a:spLocks noGrp="1"/>
          </p:cNvSpPr>
          <p:nvPr>
            <p:ph type="title"/>
          </p:nvPr>
        </p:nvSpPr>
        <p:spPr/>
        <p:txBody>
          <a:bodyPr>
            <a:normAutofit/>
          </a:bodyPr>
          <a:lstStyle/>
          <a:p>
            <a:pPr>
              <a:lnSpc>
                <a:spcPct val="100000"/>
              </a:lnSpc>
              <a:defRPr/>
            </a:pPr>
            <a:r>
              <a:rPr lang="en-GB" sz="3200" dirty="0">
                <a:solidFill>
                  <a:srgbClr val="283077"/>
                </a:solidFill>
              </a:rPr>
              <a:t>How can the Leadership team demonstrate their commitment to Asset Management?</a:t>
            </a:r>
          </a:p>
        </p:txBody>
      </p:sp>
      <p:sp>
        <p:nvSpPr>
          <p:cNvPr id="3" name="Content Placeholder 2">
            <a:extLst>
              <a:ext uri="{FF2B5EF4-FFF2-40B4-BE49-F238E27FC236}">
                <a16:creationId xmlns:a16="http://schemas.microsoft.com/office/drawing/2014/main" id="{C9308D98-C57B-4879-959C-128AF9F4FF43}"/>
              </a:ext>
            </a:extLst>
          </p:cNvPr>
          <p:cNvSpPr>
            <a:spLocks noGrp="1"/>
          </p:cNvSpPr>
          <p:nvPr>
            <p:ph idx="1"/>
          </p:nvPr>
        </p:nvSpPr>
        <p:spPr>
          <a:xfrm>
            <a:off x="838200" y="1844675"/>
            <a:ext cx="10515600" cy="4351338"/>
          </a:xfrm>
        </p:spPr>
        <p:txBody>
          <a:bodyPr>
            <a:normAutofit/>
          </a:bodyPr>
          <a:lstStyle/>
          <a:p>
            <a:pPr>
              <a:lnSpc>
                <a:spcPct val="110000"/>
              </a:lnSpc>
              <a:spcBef>
                <a:spcPct val="20000"/>
              </a:spcBef>
              <a:defRPr/>
            </a:pPr>
            <a:r>
              <a:rPr lang="en-GB" sz="2000" dirty="0">
                <a:solidFill>
                  <a:schemeClr val="bg1">
                    <a:lumMod val="50000"/>
                  </a:schemeClr>
                </a:solidFill>
                <a:ea typeface="Tahoma" charset="0"/>
              </a:rPr>
              <a:t>Provide clarity around the organisational objectives</a:t>
            </a:r>
          </a:p>
          <a:p>
            <a:pPr>
              <a:lnSpc>
                <a:spcPct val="110000"/>
              </a:lnSpc>
              <a:spcBef>
                <a:spcPct val="20000"/>
              </a:spcBef>
              <a:defRPr/>
            </a:pPr>
            <a:r>
              <a:rPr lang="en-GB" sz="2000" dirty="0">
                <a:solidFill>
                  <a:schemeClr val="bg1">
                    <a:lumMod val="50000"/>
                  </a:schemeClr>
                </a:solidFill>
                <a:ea typeface="Tahoma" charset="0"/>
              </a:rPr>
              <a:t>Communicate the future direction of the business including the likely objectives and changes in risk appetite</a:t>
            </a:r>
          </a:p>
          <a:p>
            <a:pPr>
              <a:lnSpc>
                <a:spcPct val="110000"/>
              </a:lnSpc>
              <a:spcBef>
                <a:spcPct val="20000"/>
              </a:spcBef>
              <a:defRPr/>
            </a:pPr>
            <a:r>
              <a:rPr lang="en-GB" sz="2000" dirty="0">
                <a:solidFill>
                  <a:schemeClr val="bg1">
                    <a:lumMod val="50000"/>
                  </a:schemeClr>
                </a:solidFill>
                <a:ea typeface="Tahoma" charset="0"/>
              </a:rPr>
              <a:t>Ensure employee engagement in developing most likely scenarios for future planning</a:t>
            </a:r>
          </a:p>
          <a:p>
            <a:pPr>
              <a:lnSpc>
                <a:spcPct val="110000"/>
              </a:lnSpc>
              <a:spcBef>
                <a:spcPct val="20000"/>
              </a:spcBef>
              <a:defRPr/>
            </a:pPr>
            <a:r>
              <a:rPr lang="en-GB" sz="2000" dirty="0">
                <a:solidFill>
                  <a:schemeClr val="bg1">
                    <a:lumMod val="50000"/>
                  </a:schemeClr>
                </a:solidFill>
                <a:ea typeface="Tahoma" charset="0"/>
              </a:rPr>
              <a:t>Demonstrate willingness to listen to reasoned arguments about interaction between objectives and constraints</a:t>
            </a:r>
          </a:p>
          <a:p>
            <a:pPr>
              <a:lnSpc>
                <a:spcPct val="110000"/>
              </a:lnSpc>
              <a:spcBef>
                <a:spcPct val="20000"/>
              </a:spcBef>
              <a:defRPr/>
            </a:pPr>
            <a:r>
              <a:rPr lang="en-GB" sz="2000" dirty="0">
                <a:solidFill>
                  <a:schemeClr val="bg1">
                    <a:lumMod val="50000"/>
                  </a:schemeClr>
                </a:solidFill>
                <a:ea typeface="Tahoma" charset="0"/>
              </a:rPr>
              <a:t>Decide what are the various stakeholders’ requirements and how these will be communicated and reported</a:t>
            </a:r>
          </a:p>
          <a:p>
            <a:pPr>
              <a:lnSpc>
                <a:spcPct val="110000"/>
              </a:lnSpc>
              <a:spcBef>
                <a:spcPct val="20000"/>
              </a:spcBef>
              <a:defRPr/>
            </a:pPr>
            <a:r>
              <a:rPr lang="en-GB" sz="2000" dirty="0">
                <a:solidFill>
                  <a:schemeClr val="bg1">
                    <a:lumMod val="50000"/>
                  </a:schemeClr>
                </a:solidFill>
                <a:ea typeface="Tahoma" charset="0"/>
              </a:rPr>
              <a:t>Be clear about the businesses requirements in relation to the asset management system</a:t>
            </a:r>
          </a:p>
        </p:txBody>
      </p:sp>
    </p:spTree>
    <p:extLst>
      <p:ext uri="{BB962C8B-B14F-4D97-AF65-F5344CB8AC3E}">
        <p14:creationId xmlns:p14="http://schemas.microsoft.com/office/powerpoint/2010/main" val="1305612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99A3B-E108-4C32-B04F-C98A0306667A}"/>
              </a:ext>
            </a:extLst>
          </p:cNvPr>
          <p:cNvSpPr>
            <a:spLocks noGrp="1"/>
          </p:cNvSpPr>
          <p:nvPr>
            <p:ph type="title"/>
          </p:nvPr>
        </p:nvSpPr>
        <p:spPr/>
        <p:txBody>
          <a:bodyPr>
            <a:normAutofit/>
          </a:bodyPr>
          <a:lstStyle/>
          <a:p>
            <a:pPr>
              <a:lnSpc>
                <a:spcPct val="100000"/>
              </a:lnSpc>
              <a:defRPr/>
            </a:pPr>
            <a:r>
              <a:rPr lang="en-GB" sz="3200" dirty="0">
                <a:solidFill>
                  <a:srgbClr val="283077"/>
                </a:solidFill>
              </a:rPr>
              <a:t>To summarise, it’s a contract</a:t>
            </a:r>
          </a:p>
        </p:txBody>
      </p:sp>
      <p:sp>
        <p:nvSpPr>
          <p:cNvPr id="3" name="Content Placeholder 2">
            <a:extLst>
              <a:ext uri="{FF2B5EF4-FFF2-40B4-BE49-F238E27FC236}">
                <a16:creationId xmlns:a16="http://schemas.microsoft.com/office/drawing/2014/main" id="{3E46321A-8FDD-430E-9258-53322F706789}"/>
              </a:ext>
            </a:extLst>
          </p:cNvPr>
          <p:cNvSpPr>
            <a:spLocks noGrp="1"/>
          </p:cNvSpPr>
          <p:nvPr>
            <p:ph idx="1"/>
          </p:nvPr>
        </p:nvSpPr>
        <p:spPr/>
        <p:txBody>
          <a:bodyPr/>
          <a:lstStyle/>
          <a:p>
            <a:pPr>
              <a:lnSpc>
                <a:spcPct val="110000"/>
              </a:lnSpc>
              <a:spcBef>
                <a:spcPct val="20000"/>
              </a:spcBef>
              <a:defRPr/>
            </a:pPr>
            <a:r>
              <a:rPr lang="en-GB" sz="2000" dirty="0">
                <a:solidFill>
                  <a:schemeClr val="bg1">
                    <a:lumMod val="50000"/>
                  </a:schemeClr>
                </a:solidFill>
                <a:ea typeface="Tahoma" charset="0"/>
              </a:rPr>
              <a:t>The leadership’s ability to understand current and future demands of the business and its assets are critical to the success of not only asset management, but also the achievement of the relevant strategic objectives.</a:t>
            </a:r>
          </a:p>
          <a:p>
            <a:pPr>
              <a:lnSpc>
                <a:spcPct val="110000"/>
              </a:lnSpc>
              <a:spcBef>
                <a:spcPct val="20000"/>
              </a:spcBef>
              <a:defRPr/>
            </a:pPr>
            <a:endParaRPr lang="en-GB" sz="2000" dirty="0">
              <a:solidFill>
                <a:schemeClr val="bg1">
                  <a:lumMod val="50000"/>
                </a:schemeClr>
              </a:solidFill>
              <a:ea typeface="Tahoma" charset="0"/>
            </a:endParaRPr>
          </a:p>
          <a:p>
            <a:pPr>
              <a:lnSpc>
                <a:spcPct val="110000"/>
              </a:lnSpc>
              <a:spcBef>
                <a:spcPct val="20000"/>
              </a:spcBef>
              <a:defRPr/>
            </a:pPr>
            <a:r>
              <a:rPr lang="en-GB" sz="2000" dirty="0">
                <a:solidFill>
                  <a:schemeClr val="bg1">
                    <a:lumMod val="50000"/>
                  </a:schemeClr>
                </a:solidFill>
                <a:ea typeface="Tahoma" charset="0"/>
              </a:rPr>
              <a:t>To meet this, the Asset Management team need to provide realistic options looking at cost, risk and performance.</a:t>
            </a:r>
          </a:p>
          <a:p>
            <a:pPr>
              <a:lnSpc>
                <a:spcPct val="110000"/>
              </a:lnSpc>
              <a:spcBef>
                <a:spcPct val="20000"/>
              </a:spcBef>
              <a:defRPr/>
            </a:pPr>
            <a:endParaRPr lang="en-GB" sz="2000" dirty="0">
              <a:solidFill>
                <a:schemeClr val="bg1">
                  <a:lumMod val="50000"/>
                </a:schemeClr>
              </a:solidFill>
              <a:ea typeface="Tahoma" charset="0"/>
            </a:endParaRPr>
          </a:p>
          <a:p>
            <a:pPr marL="0" indent="0">
              <a:lnSpc>
                <a:spcPct val="110000"/>
              </a:lnSpc>
              <a:spcBef>
                <a:spcPct val="20000"/>
              </a:spcBef>
              <a:buNone/>
              <a:defRPr/>
            </a:pPr>
            <a:r>
              <a:rPr lang="en-GB" b="1" dirty="0">
                <a:solidFill>
                  <a:srgbClr val="283077"/>
                </a:solidFill>
                <a:ea typeface="Tahoma" charset="0"/>
              </a:rPr>
              <a:t>…. and the organisation may have to change!!!</a:t>
            </a:r>
          </a:p>
          <a:p>
            <a:endParaRPr lang="en-GB" dirty="0">
              <a:solidFill>
                <a:schemeClr val="bg1">
                  <a:lumMod val="50000"/>
                </a:schemeClr>
              </a:solidFill>
            </a:endParaRPr>
          </a:p>
        </p:txBody>
      </p:sp>
    </p:spTree>
    <p:extLst>
      <p:ext uri="{BB962C8B-B14F-4D97-AF65-F5344CB8AC3E}">
        <p14:creationId xmlns:p14="http://schemas.microsoft.com/office/powerpoint/2010/main" val="1579000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51115-A35A-4F5F-9700-3971B8633DE0}"/>
              </a:ext>
            </a:extLst>
          </p:cNvPr>
          <p:cNvSpPr>
            <a:spLocks noGrp="1"/>
          </p:cNvSpPr>
          <p:nvPr>
            <p:ph type="title"/>
          </p:nvPr>
        </p:nvSpPr>
        <p:spPr/>
        <p:txBody>
          <a:bodyPr>
            <a:normAutofit/>
          </a:bodyPr>
          <a:lstStyle/>
          <a:p>
            <a:pPr>
              <a:lnSpc>
                <a:spcPct val="100000"/>
              </a:lnSpc>
              <a:defRPr/>
            </a:pPr>
            <a:r>
              <a:rPr lang="en-GB" sz="3200" dirty="0">
                <a:solidFill>
                  <a:srgbClr val="283077"/>
                </a:solidFill>
              </a:rPr>
              <a:t>Changing the way we work, the way we think</a:t>
            </a:r>
          </a:p>
        </p:txBody>
      </p:sp>
      <p:sp>
        <p:nvSpPr>
          <p:cNvPr id="3" name="Content Placeholder 2">
            <a:extLst>
              <a:ext uri="{FF2B5EF4-FFF2-40B4-BE49-F238E27FC236}">
                <a16:creationId xmlns:a16="http://schemas.microsoft.com/office/drawing/2014/main" id="{F4E41242-B210-46B7-A03D-ACEDC5738BA8}"/>
              </a:ext>
            </a:extLst>
          </p:cNvPr>
          <p:cNvSpPr>
            <a:spLocks noGrp="1"/>
          </p:cNvSpPr>
          <p:nvPr>
            <p:ph idx="1"/>
          </p:nvPr>
        </p:nvSpPr>
        <p:spPr/>
        <p:txBody>
          <a:bodyPr/>
          <a:lstStyle/>
          <a:p>
            <a:pPr>
              <a:lnSpc>
                <a:spcPct val="110000"/>
              </a:lnSpc>
              <a:spcBef>
                <a:spcPct val="20000"/>
              </a:spcBef>
              <a:defRPr/>
            </a:pPr>
            <a:r>
              <a:rPr lang="en-GB" sz="2200" dirty="0">
                <a:solidFill>
                  <a:schemeClr val="bg1">
                    <a:lumMod val="50000"/>
                  </a:schemeClr>
                </a:solidFill>
                <a:ea typeface="Tahoma" charset="0"/>
              </a:rPr>
              <a:t>Asset management </a:t>
            </a:r>
            <a:r>
              <a:rPr lang="en-GB" sz="2200" b="1" u="sng" dirty="0">
                <a:solidFill>
                  <a:schemeClr val="bg1">
                    <a:lumMod val="50000"/>
                  </a:schemeClr>
                </a:solidFill>
                <a:ea typeface="Tahoma" charset="0"/>
              </a:rPr>
              <a:t>is not </a:t>
            </a:r>
            <a:r>
              <a:rPr lang="en-GB" sz="2200" dirty="0">
                <a:solidFill>
                  <a:schemeClr val="bg1">
                    <a:lumMod val="50000"/>
                  </a:schemeClr>
                </a:solidFill>
                <a:ea typeface="Tahoma" charset="0"/>
              </a:rPr>
              <a:t>maintenance management, it’s lifecycle management</a:t>
            </a:r>
          </a:p>
          <a:p>
            <a:pPr>
              <a:lnSpc>
                <a:spcPct val="110000"/>
              </a:lnSpc>
              <a:spcBef>
                <a:spcPct val="20000"/>
              </a:spcBef>
              <a:defRPr/>
            </a:pPr>
            <a:r>
              <a:rPr lang="en-GB" sz="2200" dirty="0">
                <a:solidFill>
                  <a:schemeClr val="bg1">
                    <a:lumMod val="50000"/>
                  </a:schemeClr>
                </a:solidFill>
                <a:ea typeface="Tahoma" charset="0"/>
              </a:rPr>
              <a:t>It’s something that requires the organisation to change</a:t>
            </a:r>
          </a:p>
          <a:p>
            <a:pPr>
              <a:lnSpc>
                <a:spcPct val="110000"/>
              </a:lnSpc>
              <a:spcBef>
                <a:spcPct val="20000"/>
              </a:spcBef>
              <a:defRPr/>
            </a:pPr>
            <a:r>
              <a:rPr lang="en-GB" sz="2200" dirty="0">
                <a:solidFill>
                  <a:schemeClr val="bg1">
                    <a:lumMod val="50000"/>
                  </a:schemeClr>
                </a:solidFill>
                <a:ea typeface="Tahoma" charset="0"/>
              </a:rPr>
              <a:t>Everyone has an effect on the asset</a:t>
            </a:r>
          </a:p>
          <a:p>
            <a:pPr>
              <a:lnSpc>
                <a:spcPct val="110000"/>
              </a:lnSpc>
              <a:spcBef>
                <a:spcPct val="20000"/>
              </a:spcBef>
              <a:defRPr/>
            </a:pPr>
            <a:r>
              <a:rPr lang="en-GB" sz="2200" dirty="0">
                <a:solidFill>
                  <a:schemeClr val="bg1">
                    <a:lumMod val="50000"/>
                  </a:schemeClr>
                </a:solidFill>
                <a:ea typeface="Tahoma" charset="0"/>
              </a:rPr>
              <a:t>Everyone has a part to play</a:t>
            </a:r>
          </a:p>
          <a:p>
            <a:pPr>
              <a:lnSpc>
                <a:spcPct val="110000"/>
              </a:lnSpc>
              <a:spcBef>
                <a:spcPct val="20000"/>
              </a:spcBef>
              <a:defRPr/>
            </a:pPr>
            <a:endParaRPr lang="en-GB" sz="2200" dirty="0">
              <a:solidFill>
                <a:schemeClr val="bg1">
                  <a:lumMod val="50000"/>
                </a:schemeClr>
              </a:solidFill>
              <a:ea typeface="Tahoma" charset="0"/>
            </a:endParaRPr>
          </a:p>
          <a:p>
            <a:pPr>
              <a:lnSpc>
                <a:spcPct val="110000"/>
              </a:lnSpc>
              <a:spcBef>
                <a:spcPct val="20000"/>
              </a:spcBef>
              <a:defRPr/>
            </a:pPr>
            <a:endParaRPr lang="en-GB" sz="2200" dirty="0">
              <a:solidFill>
                <a:schemeClr val="bg1">
                  <a:lumMod val="50000"/>
                </a:schemeClr>
              </a:solidFill>
              <a:ea typeface="Tahoma" charset="0"/>
            </a:endParaRPr>
          </a:p>
          <a:p>
            <a:pPr marL="0" indent="0">
              <a:lnSpc>
                <a:spcPct val="110000"/>
              </a:lnSpc>
              <a:spcBef>
                <a:spcPct val="20000"/>
              </a:spcBef>
              <a:buNone/>
              <a:defRPr/>
            </a:pPr>
            <a:r>
              <a:rPr lang="en-GB" sz="2200" dirty="0">
                <a:solidFill>
                  <a:schemeClr val="bg1">
                    <a:lumMod val="50000"/>
                  </a:schemeClr>
                </a:solidFill>
                <a:ea typeface="Tahoma" charset="0"/>
              </a:rPr>
              <a:t>Everyone has a responsibility </a:t>
            </a:r>
          </a:p>
          <a:p>
            <a:pPr marL="0" indent="0">
              <a:lnSpc>
                <a:spcPct val="110000"/>
              </a:lnSpc>
              <a:spcBef>
                <a:spcPct val="20000"/>
              </a:spcBef>
              <a:buNone/>
              <a:defRPr/>
            </a:pPr>
            <a:r>
              <a:rPr lang="en-GB" sz="2200" dirty="0">
                <a:solidFill>
                  <a:schemeClr val="bg1">
                    <a:lumMod val="50000"/>
                  </a:schemeClr>
                </a:solidFill>
                <a:ea typeface="Tahoma" charset="0"/>
              </a:rPr>
              <a:t>to making the asset perform better</a:t>
            </a:r>
          </a:p>
          <a:p>
            <a:endParaRPr lang="en-GB" dirty="0">
              <a:solidFill>
                <a:schemeClr val="bg1">
                  <a:lumMod val="50000"/>
                </a:schemeClr>
              </a:solidFill>
            </a:endParaRPr>
          </a:p>
        </p:txBody>
      </p:sp>
      <p:pic>
        <p:nvPicPr>
          <p:cNvPr id="5" name="Picture 4">
            <a:extLst>
              <a:ext uri="{FF2B5EF4-FFF2-40B4-BE49-F238E27FC236}">
                <a16:creationId xmlns:a16="http://schemas.microsoft.com/office/drawing/2014/main" id="{B78C4F41-3846-49AC-A9D0-187861BEF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5235" y="2942007"/>
            <a:ext cx="4890976" cy="2904017"/>
          </a:xfrm>
          <a:prstGeom prst="rect">
            <a:avLst/>
          </a:prstGeom>
        </p:spPr>
      </p:pic>
      <p:pic>
        <p:nvPicPr>
          <p:cNvPr id="6" name="Picture 5">
            <a:extLst>
              <a:ext uri="{FF2B5EF4-FFF2-40B4-BE49-F238E27FC236}">
                <a16:creationId xmlns:a16="http://schemas.microsoft.com/office/drawing/2014/main" id="{64B3399D-E276-48B1-B8D1-12B50C099C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16961" y="3779099"/>
            <a:ext cx="1619250" cy="2066925"/>
          </a:xfrm>
          <a:prstGeom prst="rect">
            <a:avLst/>
          </a:prstGeom>
        </p:spPr>
      </p:pic>
    </p:spTree>
    <p:extLst>
      <p:ext uri="{BB962C8B-B14F-4D97-AF65-F5344CB8AC3E}">
        <p14:creationId xmlns:p14="http://schemas.microsoft.com/office/powerpoint/2010/main" val="2592365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FB18F-F4CC-4121-905C-94FEEE13DD43}"/>
              </a:ext>
            </a:extLst>
          </p:cNvPr>
          <p:cNvSpPr>
            <a:spLocks noGrp="1"/>
          </p:cNvSpPr>
          <p:nvPr>
            <p:ph type="title"/>
          </p:nvPr>
        </p:nvSpPr>
        <p:spPr/>
        <p:txBody>
          <a:bodyPr/>
          <a:lstStyle/>
          <a:p>
            <a:r>
              <a:rPr lang="en-GB" sz="3200" dirty="0">
                <a:solidFill>
                  <a:srgbClr val="283077"/>
                </a:solidFill>
              </a:rPr>
              <a:t>… and to change, effective leadership needs to </a:t>
            </a:r>
            <a:r>
              <a:rPr lang="en-GB" dirty="0"/>
              <a:t>….</a:t>
            </a:r>
          </a:p>
        </p:txBody>
      </p:sp>
      <p:pic>
        <p:nvPicPr>
          <p:cNvPr id="3" name="Picture 2">
            <a:extLst>
              <a:ext uri="{FF2B5EF4-FFF2-40B4-BE49-F238E27FC236}">
                <a16:creationId xmlns:a16="http://schemas.microsoft.com/office/drawing/2014/main" id="{CDC98CDA-A9CF-4DEA-B383-6DBEADC664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27633" y="2008645"/>
            <a:ext cx="6206791" cy="4137860"/>
          </a:xfrm>
          <a:prstGeom prst="rect">
            <a:avLst/>
          </a:prstGeom>
        </p:spPr>
      </p:pic>
      <p:sp>
        <p:nvSpPr>
          <p:cNvPr id="4" name="Rectangle 3">
            <a:extLst>
              <a:ext uri="{FF2B5EF4-FFF2-40B4-BE49-F238E27FC236}">
                <a16:creationId xmlns:a16="http://schemas.microsoft.com/office/drawing/2014/main" id="{75D02427-7281-456F-A828-AD30CA4E884E}"/>
              </a:ext>
            </a:extLst>
          </p:cNvPr>
          <p:cNvSpPr/>
          <p:nvPr/>
        </p:nvSpPr>
        <p:spPr>
          <a:xfrm>
            <a:off x="4633544" y="2822443"/>
            <a:ext cx="1991774" cy="1459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4334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C98CDA-A9CF-4DEA-B383-6DBEADC664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27633" y="1762125"/>
            <a:ext cx="6576571" cy="4384380"/>
          </a:xfrm>
          <a:prstGeom prst="rect">
            <a:avLst/>
          </a:prstGeom>
        </p:spPr>
      </p:pic>
      <p:sp>
        <p:nvSpPr>
          <p:cNvPr id="2" name="Title 1">
            <a:extLst>
              <a:ext uri="{FF2B5EF4-FFF2-40B4-BE49-F238E27FC236}">
                <a16:creationId xmlns:a16="http://schemas.microsoft.com/office/drawing/2014/main" id="{7A6FB18F-F4CC-4121-905C-94FEEE13DD43}"/>
              </a:ext>
            </a:extLst>
          </p:cNvPr>
          <p:cNvSpPr>
            <a:spLocks noGrp="1"/>
          </p:cNvSpPr>
          <p:nvPr>
            <p:ph type="title"/>
          </p:nvPr>
        </p:nvSpPr>
        <p:spPr/>
        <p:txBody>
          <a:bodyPr>
            <a:normAutofit/>
          </a:bodyPr>
          <a:lstStyle/>
          <a:p>
            <a:r>
              <a:rPr lang="en-GB" sz="3200" dirty="0">
                <a:solidFill>
                  <a:srgbClr val="283077"/>
                </a:solidFill>
              </a:rPr>
              <a:t>Let’s look at the benefits and what geese can teach us…</a:t>
            </a:r>
          </a:p>
        </p:txBody>
      </p:sp>
    </p:spTree>
    <p:extLst>
      <p:ext uri="{BB962C8B-B14F-4D97-AF65-F5344CB8AC3E}">
        <p14:creationId xmlns:p14="http://schemas.microsoft.com/office/powerpoint/2010/main" val="322413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69C8-56DA-4379-8DE0-9BB5DCD70764}"/>
              </a:ext>
            </a:extLst>
          </p:cNvPr>
          <p:cNvSpPr>
            <a:spLocks noGrp="1"/>
          </p:cNvSpPr>
          <p:nvPr>
            <p:ph type="title"/>
          </p:nvPr>
        </p:nvSpPr>
        <p:spPr/>
        <p:txBody>
          <a:bodyPr>
            <a:normAutofit/>
          </a:bodyPr>
          <a:lstStyle/>
          <a:p>
            <a:r>
              <a:rPr lang="en-GB" sz="3200" dirty="0">
                <a:solidFill>
                  <a:srgbClr val="283077"/>
                </a:solidFill>
              </a:rPr>
              <a:t>Communication</a:t>
            </a:r>
          </a:p>
        </p:txBody>
      </p:sp>
      <p:sp>
        <p:nvSpPr>
          <p:cNvPr id="3" name="Content Placeholder 2">
            <a:extLst>
              <a:ext uri="{FF2B5EF4-FFF2-40B4-BE49-F238E27FC236}">
                <a16:creationId xmlns:a16="http://schemas.microsoft.com/office/drawing/2014/main" id="{9F31E6D7-E1DD-41A9-B6BE-8DB2A453E4C6}"/>
              </a:ext>
            </a:extLst>
          </p:cNvPr>
          <p:cNvSpPr>
            <a:spLocks noGrp="1"/>
          </p:cNvSpPr>
          <p:nvPr>
            <p:ph idx="1"/>
          </p:nvPr>
        </p:nvSpPr>
        <p:spPr>
          <a:xfrm>
            <a:off x="838200" y="1825625"/>
            <a:ext cx="5962650" cy="4351338"/>
          </a:xfrm>
        </p:spPr>
        <p:txBody>
          <a:bodyPr>
            <a:normAutofit/>
          </a:bodyPr>
          <a:lstStyle/>
          <a:p>
            <a:pPr>
              <a:lnSpc>
                <a:spcPct val="110000"/>
              </a:lnSpc>
              <a:spcBef>
                <a:spcPct val="20000"/>
              </a:spcBef>
              <a:defRPr/>
            </a:pPr>
            <a:r>
              <a:rPr lang="en-GB" sz="2400" dirty="0">
                <a:solidFill>
                  <a:schemeClr val="bg1">
                    <a:lumMod val="50000"/>
                  </a:schemeClr>
                </a:solidFill>
                <a:ea typeface="Tahoma" charset="0"/>
              </a:rPr>
              <a:t>If you’ve ever seen a flock of geese flying overhead, you’ve probably noticed their unique “V” formation. It turns out, that the inherent nature of geese in flight has a lot to teach us about leadership, connection and teamwork.</a:t>
            </a:r>
          </a:p>
          <a:p>
            <a:pPr>
              <a:lnSpc>
                <a:spcPct val="110000"/>
              </a:lnSpc>
              <a:spcBef>
                <a:spcPct val="20000"/>
              </a:spcBef>
              <a:defRPr/>
            </a:pPr>
            <a:endParaRPr lang="en-GB" sz="2000" dirty="0">
              <a:solidFill>
                <a:schemeClr val="bg1">
                  <a:lumMod val="50000"/>
                </a:schemeClr>
              </a:solidFill>
              <a:ea typeface="Tahoma" charset="0"/>
            </a:endParaRPr>
          </a:p>
          <a:p>
            <a:pPr marL="742950" lvl="1" indent="-285750">
              <a:lnSpc>
                <a:spcPct val="100000"/>
              </a:lnSpc>
              <a:spcBef>
                <a:spcPct val="20000"/>
              </a:spcBef>
              <a:buFont typeface="Arial" pitchFamily="34" charset="0"/>
              <a:buChar char="–"/>
              <a:defRPr/>
            </a:pPr>
            <a:r>
              <a:rPr lang="en-GB" sz="2000" dirty="0">
                <a:solidFill>
                  <a:schemeClr val="bg1">
                    <a:lumMod val="50000"/>
                  </a:schemeClr>
                </a:solidFill>
                <a:ea typeface="Tahoma" charset="0"/>
              </a:rPr>
              <a:t>Geese flying in a V-formation and honk to encourage the geese ahead of them.</a:t>
            </a:r>
          </a:p>
          <a:p>
            <a:pPr marL="742950" lvl="1" indent="-285750">
              <a:lnSpc>
                <a:spcPct val="100000"/>
              </a:lnSpc>
              <a:spcBef>
                <a:spcPct val="20000"/>
              </a:spcBef>
              <a:buFont typeface="Arial" pitchFamily="34" charset="0"/>
              <a:buChar char="–"/>
              <a:defRPr/>
            </a:pPr>
            <a:r>
              <a:rPr lang="en-GB" sz="2000" dirty="0">
                <a:solidFill>
                  <a:schemeClr val="bg1">
                    <a:lumMod val="50000"/>
                  </a:schemeClr>
                </a:solidFill>
                <a:ea typeface="Tahoma" charset="0"/>
              </a:rPr>
              <a:t>Honking also helps them communicate their position to maintain speed</a:t>
            </a:r>
          </a:p>
          <a:p>
            <a:endParaRPr lang="en-GB" dirty="0">
              <a:solidFill>
                <a:schemeClr val="bg1">
                  <a:lumMod val="50000"/>
                </a:schemeClr>
              </a:solidFill>
            </a:endParaRPr>
          </a:p>
        </p:txBody>
      </p:sp>
      <p:pic>
        <p:nvPicPr>
          <p:cNvPr id="4" name="Picture 3">
            <a:extLst>
              <a:ext uri="{FF2B5EF4-FFF2-40B4-BE49-F238E27FC236}">
                <a16:creationId xmlns:a16="http://schemas.microsoft.com/office/drawing/2014/main" id="{C7053A9A-4169-4E76-AB17-CC2D45D382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86052" y="2092871"/>
            <a:ext cx="4262923" cy="3396157"/>
          </a:xfrm>
          <a:prstGeom prst="rect">
            <a:avLst/>
          </a:prstGeom>
        </p:spPr>
      </p:pic>
    </p:spTree>
    <p:extLst>
      <p:ext uri="{BB962C8B-B14F-4D97-AF65-F5344CB8AC3E}">
        <p14:creationId xmlns:p14="http://schemas.microsoft.com/office/powerpoint/2010/main" val="581241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CB06-CF1C-4CD3-B2A6-7E23FB0A0416}"/>
              </a:ext>
            </a:extLst>
          </p:cNvPr>
          <p:cNvSpPr>
            <a:spLocks noGrp="1"/>
          </p:cNvSpPr>
          <p:nvPr>
            <p:ph type="title"/>
          </p:nvPr>
        </p:nvSpPr>
        <p:spPr/>
        <p:txBody>
          <a:bodyPr>
            <a:normAutofit/>
          </a:bodyPr>
          <a:lstStyle/>
          <a:p>
            <a:r>
              <a:rPr lang="en-GB" sz="3200" dirty="0">
                <a:solidFill>
                  <a:srgbClr val="283077"/>
                </a:solidFill>
              </a:rPr>
              <a:t>Working together</a:t>
            </a:r>
          </a:p>
        </p:txBody>
      </p:sp>
      <p:sp>
        <p:nvSpPr>
          <p:cNvPr id="3" name="Content Placeholder 2">
            <a:extLst>
              <a:ext uri="{FF2B5EF4-FFF2-40B4-BE49-F238E27FC236}">
                <a16:creationId xmlns:a16="http://schemas.microsoft.com/office/drawing/2014/main" id="{F8205196-AA3A-4E42-AA71-081DC90C4F61}"/>
              </a:ext>
            </a:extLst>
          </p:cNvPr>
          <p:cNvSpPr>
            <a:spLocks noGrp="1"/>
          </p:cNvSpPr>
          <p:nvPr>
            <p:ph idx="1"/>
          </p:nvPr>
        </p:nvSpPr>
        <p:spPr>
          <a:xfrm>
            <a:off x="838200" y="1825625"/>
            <a:ext cx="10515600" cy="4351338"/>
          </a:xfrm>
        </p:spPr>
        <p:txBody>
          <a:bodyPr>
            <a:normAutofit/>
          </a:bodyPr>
          <a:lstStyle/>
          <a:p>
            <a:pPr>
              <a:lnSpc>
                <a:spcPct val="110000"/>
              </a:lnSpc>
              <a:spcBef>
                <a:spcPct val="20000"/>
              </a:spcBef>
              <a:defRPr/>
            </a:pPr>
            <a:r>
              <a:rPr lang="en-GB" sz="2400" dirty="0">
                <a:solidFill>
                  <a:schemeClr val="bg1">
                    <a:lumMod val="50000"/>
                  </a:schemeClr>
                </a:solidFill>
                <a:ea typeface="Tahoma" charset="0"/>
              </a:rPr>
              <a:t>As each goose flaps its wings, it creates an “uplift” for the birds that follow. By flying together in one “V” formation, the whole flock adds 71% more momentum than if each bird flew alone</a:t>
            </a:r>
            <a:r>
              <a:rPr lang="en-GB" sz="2000" dirty="0">
                <a:solidFill>
                  <a:schemeClr val="bg1">
                    <a:lumMod val="50000"/>
                  </a:schemeClr>
                </a:solidFill>
                <a:ea typeface="Tahoma" charset="0"/>
              </a:rPr>
              <a:t>.</a:t>
            </a:r>
          </a:p>
          <a:p>
            <a:pPr marL="228600" lvl="1">
              <a:lnSpc>
                <a:spcPct val="110000"/>
              </a:lnSpc>
              <a:spcBef>
                <a:spcPct val="20000"/>
              </a:spcBef>
              <a:defRPr/>
            </a:pPr>
            <a:endParaRPr lang="en-GB" sz="2000" dirty="0">
              <a:solidFill>
                <a:schemeClr val="bg1">
                  <a:lumMod val="50000"/>
                </a:schemeClr>
              </a:solidFill>
              <a:ea typeface="Tahoma" charset="0"/>
            </a:endParaRPr>
          </a:p>
          <a:p>
            <a:pPr marL="742950" lvl="1" indent="-285750">
              <a:lnSpc>
                <a:spcPct val="100000"/>
              </a:lnSpc>
              <a:spcBef>
                <a:spcPct val="20000"/>
              </a:spcBef>
              <a:buFont typeface="Arial" pitchFamily="34" charset="0"/>
              <a:buChar char="–"/>
              <a:defRPr/>
            </a:pPr>
            <a:r>
              <a:rPr lang="en-GB" sz="2000" dirty="0">
                <a:solidFill>
                  <a:schemeClr val="bg1">
                    <a:lumMod val="50000"/>
                  </a:schemeClr>
                </a:solidFill>
                <a:ea typeface="Tahoma" charset="0"/>
              </a:rPr>
              <a:t>There’s power in unity when a group of people are working toward a shared goal. Great teams recognise and leverage the strengths of each individual, which enable them to accomplish much more than if they were working alone.</a:t>
            </a:r>
          </a:p>
          <a:p>
            <a:endParaRPr lang="en-GB" sz="2000" dirty="0">
              <a:solidFill>
                <a:schemeClr val="bg1">
                  <a:lumMod val="50000"/>
                </a:schemeClr>
              </a:solidFill>
            </a:endParaRPr>
          </a:p>
        </p:txBody>
      </p:sp>
    </p:spTree>
    <p:extLst>
      <p:ext uri="{BB962C8B-B14F-4D97-AF65-F5344CB8AC3E}">
        <p14:creationId xmlns:p14="http://schemas.microsoft.com/office/powerpoint/2010/main" val="613271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A2553-B831-4707-9B92-043096FE44E8}"/>
              </a:ext>
            </a:extLst>
          </p:cNvPr>
          <p:cNvSpPr>
            <a:spLocks noGrp="1"/>
          </p:cNvSpPr>
          <p:nvPr>
            <p:ph type="title"/>
          </p:nvPr>
        </p:nvSpPr>
        <p:spPr/>
        <p:txBody>
          <a:bodyPr>
            <a:normAutofit/>
          </a:bodyPr>
          <a:lstStyle/>
          <a:p>
            <a:r>
              <a:rPr lang="en-GB" sz="3200" dirty="0">
                <a:solidFill>
                  <a:srgbClr val="283077"/>
                </a:solidFill>
              </a:rPr>
              <a:t>Provide support and an open dialogue</a:t>
            </a:r>
          </a:p>
        </p:txBody>
      </p:sp>
      <p:sp>
        <p:nvSpPr>
          <p:cNvPr id="3" name="Content Placeholder 2">
            <a:extLst>
              <a:ext uri="{FF2B5EF4-FFF2-40B4-BE49-F238E27FC236}">
                <a16:creationId xmlns:a16="http://schemas.microsoft.com/office/drawing/2014/main" id="{B7CE529A-12A6-4BF5-A288-E36CCAFEF368}"/>
              </a:ext>
            </a:extLst>
          </p:cNvPr>
          <p:cNvSpPr>
            <a:spLocks noGrp="1"/>
          </p:cNvSpPr>
          <p:nvPr>
            <p:ph idx="1"/>
          </p:nvPr>
        </p:nvSpPr>
        <p:spPr/>
        <p:txBody>
          <a:bodyPr>
            <a:normAutofit/>
          </a:bodyPr>
          <a:lstStyle/>
          <a:p>
            <a:pPr>
              <a:lnSpc>
                <a:spcPct val="110000"/>
              </a:lnSpc>
              <a:spcBef>
                <a:spcPct val="20000"/>
              </a:spcBef>
              <a:defRPr/>
            </a:pPr>
            <a:r>
              <a:rPr lang="en-GB" sz="2400" dirty="0">
                <a:solidFill>
                  <a:schemeClr val="bg1">
                    <a:lumMod val="50000"/>
                  </a:schemeClr>
                </a:solidFill>
                <a:ea typeface="Tahoma" charset="0"/>
              </a:rPr>
              <a:t>When a goose falls out of formation, it suddenly feels the drag and resistance of flying alone. It quickly recognizes this and moves back into formation to take advantage of the lifting power of the bird immediately in front of it.</a:t>
            </a:r>
          </a:p>
          <a:p>
            <a:pPr marL="228600" lvl="1">
              <a:lnSpc>
                <a:spcPct val="110000"/>
              </a:lnSpc>
              <a:spcBef>
                <a:spcPct val="20000"/>
              </a:spcBef>
              <a:defRPr/>
            </a:pPr>
            <a:endParaRPr lang="en-GB" sz="2000" dirty="0">
              <a:solidFill>
                <a:schemeClr val="bg1">
                  <a:lumMod val="50000"/>
                </a:schemeClr>
              </a:solidFill>
              <a:ea typeface="Tahoma" charset="0"/>
            </a:endParaRPr>
          </a:p>
          <a:p>
            <a:pPr marL="742950" lvl="1" indent="-285750">
              <a:lnSpc>
                <a:spcPct val="100000"/>
              </a:lnSpc>
              <a:spcBef>
                <a:spcPct val="20000"/>
              </a:spcBef>
              <a:buFont typeface="Arial" pitchFamily="34" charset="0"/>
              <a:buChar char="–"/>
              <a:defRPr/>
            </a:pPr>
            <a:r>
              <a:rPr lang="en-GB" sz="2000" dirty="0">
                <a:solidFill>
                  <a:schemeClr val="bg1">
                    <a:lumMod val="50000"/>
                  </a:schemeClr>
                </a:solidFill>
                <a:ea typeface="Tahoma" charset="0"/>
              </a:rPr>
              <a:t>When one team member is struggling and not showing up as a team player, there’s a real risk of morale and productivity issues for the whole team. Quickly address your concerns by inviting your team member into a collaborative dialogue and revisiting the teams’ vision, values and goals. Explain how they contribute and why their role matters to the rest of the team. Find new opportunities to re-engage them.</a:t>
            </a:r>
          </a:p>
          <a:p>
            <a:endParaRPr lang="en-GB" sz="2000" dirty="0">
              <a:solidFill>
                <a:schemeClr val="bg1">
                  <a:lumMod val="50000"/>
                </a:schemeClr>
              </a:solidFill>
            </a:endParaRPr>
          </a:p>
        </p:txBody>
      </p:sp>
    </p:spTree>
    <p:extLst>
      <p:ext uri="{BB962C8B-B14F-4D97-AF65-F5344CB8AC3E}">
        <p14:creationId xmlns:p14="http://schemas.microsoft.com/office/powerpoint/2010/main" val="3653626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76A3-25BC-42FC-A040-77FCA3A91B34}"/>
              </a:ext>
            </a:extLst>
          </p:cNvPr>
          <p:cNvSpPr>
            <a:spLocks noGrp="1"/>
          </p:cNvSpPr>
          <p:nvPr>
            <p:ph type="title"/>
          </p:nvPr>
        </p:nvSpPr>
        <p:spPr/>
        <p:txBody>
          <a:bodyPr>
            <a:normAutofit/>
          </a:bodyPr>
          <a:lstStyle/>
          <a:p>
            <a:r>
              <a:rPr lang="en-GB" sz="3200" dirty="0">
                <a:solidFill>
                  <a:srgbClr val="283077"/>
                </a:solidFill>
              </a:rPr>
              <a:t>Share the burden – it’s not all down to the asset manager</a:t>
            </a:r>
          </a:p>
        </p:txBody>
      </p:sp>
      <p:sp>
        <p:nvSpPr>
          <p:cNvPr id="3" name="Content Placeholder 2">
            <a:extLst>
              <a:ext uri="{FF2B5EF4-FFF2-40B4-BE49-F238E27FC236}">
                <a16:creationId xmlns:a16="http://schemas.microsoft.com/office/drawing/2014/main" id="{4AE08897-C04C-40C3-97E9-61B676AFB3A0}"/>
              </a:ext>
            </a:extLst>
          </p:cNvPr>
          <p:cNvSpPr>
            <a:spLocks noGrp="1"/>
          </p:cNvSpPr>
          <p:nvPr>
            <p:ph idx="1"/>
          </p:nvPr>
        </p:nvSpPr>
        <p:spPr/>
        <p:txBody>
          <a:bodyPr/>
          <a:lstStyle/>
          <a:p>
            <a:pPr>
              <a:lnSpc>
                <a:spcPct val="110000"/>
              </a:lnSpc>
              <a:spcBef>
                <a:spcPct val="20000"/>
              </a:spcBef>
              <a:defRPr/>
            </a:pPr>
            <a:r>
              <a:rPr lang="en-GB" sz="2400" dirty="0">
                <a:solidFill>
                  <a:schemeClr val="bg1">
                    <a:lumMod val="50000"/>
                  </a:schemeClr>
                </a:solidFill>
                <a:ea typeface="Tahoma" charset="0"/>
              </a:rPr>
              <a:t>When the lead goose tires, it rotates back into the formation and another goose flies into the leadership point position.</a:t>
            </a:r>
          </a:p>
          <a:p>
            <a:pPr marL="228600" lvl="1">
              <a:lnSpc>
                <a:spcPct val="110000"/>
              </a:lnSpc>
              <a:spcBef>
                <a:spcPct val="20000"/>
              </a:spcBef>
              <a:defRPr/>
            </a:pPr>
            <a:endParaRPr lang="en-GB" dirty="0">
              <a:solidFill>
                <a:schemeClr val="bg1">
                  <a:lumMod val="50000"/>
                </a:schemeClr>
              </a:solidFill>
              <a:ea typeface="Tahoma" charset="0"/>
            </a:endParaRPr>
          </a:p>
          <a:p>
            <a:pPr marL="742950" lvl="1" indent="-285750">
              <a:lnSpc>
                <a:spcPct val="100000"/>
              </a:lnSpc>
              <a:spcBef>
                <a:spcPct val="20000"/>
              </a:spcBef>
              <a:buFont typeface="Arial" pitchFamily="34" charset="0"/>
              <a:buChar char="–"/>
              <a:defRPr/>
            </a:pPr>
            <a:r>
              <a:rPr lang="en-GB" sz="2000" dirty="0">
                <a:solidFill>
                  <a:schemeClr val="bg1">
                    <a:lumMod val="50000"/>
                  </a:schemeClr>
                </a:solidFill>
                <a:ea typeface="Tahoma" charset="0"/>
              </a:rPr>
              <a:t>It builds trust and confidence when team members take turns doing the hard tasks and sharing leadership. Like geese, a team is interdependent on each other’s skills, capabilities and unique talents. By sharing responsibility and accountability, we develop stronger, more connected teams.</a:t>
            </a:r>
          </a:p>
          <a:p>
            <a:endParaRPr lang="en-GB" dirty="0">
              <a:solidFill>
                <a:schemeClr val="bg1">
                  <a:lumMod val="50000"/>
                </a:schemeClr>
              </a:solidFill>
            </a:endParaRPr>
          </a:p>
        </p:txBody>
      </p:sp>
    </p:spTree>
    <p:extLst>
      <p:ext uri="{BB962C8B-B14F-4D97-AF65-F5344CB8AC3E}">
        <p14:creationId xmlns:p14="http://schemas.microsoft.com/office/powerpoint/2010/main" val="404752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7B212-5A4A-446A-9826-82E5E19CA445}"/>
              </a:ext>
            </a:extLst>
          </p:cNvPr>
          <p:cNvSpPr>
            <a:spLocks noGrp="1"/>
          </p:cNvSpPr>
          <p:nvPr>
            <p:ph type="title"/>
          </p:nvPr>
        </p:nvSpPr>
        <p:spPr/>
        <p:txBody>
          <a:bodyPr>
            <a:normAutofit/>
          </a:bodyPr>
          <a:lstStyle/>
          <a:p>
            <a:pPr>
              <a:lnSpc>
                <a:spcPct val="100000"/>
              </a:lnSpc>
              <a:defRPr/>
            </a:pPr>
            <a:r>
              <a:rPr lang="en-GB" sz="3200" dirty="0">
                <a:solidFill>
                  <a:srgbClr val="283077"/>
                </a:solidFill>
              </a:rPr>
              <a:t>Agenda</a:t>
            </a:r>
          </a:p>
        </p:txBody>
      </p:sp>
      <p:sp>
        <p:nvSpPr>
          <p:cNvPr id="3" name="Content Placeholder 2">
            <a:extLst>
              <a:ext uri="{FF2B5EF4-FFF2-40B4-BE49-F238E27FC236}">
                <a16:creationId xmlns:a16="http://schemas.microsoft.com/office/drawing/2014/main" id="{56796818-7606-4CB2-A76E-9386FFD0F37B}"/>
              </a:ext>
            </a:extLst>
          </p:cNvPr>
          <p:cNvSpPr>
            <a:spLocks noGrp="1"/>
          </p:cNvSpPr>
          <p:nvPr>
            <p:ph idx="1"/>
          </p:nvPr>
        </p:nvSpPr>
        <p:spPr>
          <a:xfrm>
            <a:off x="838200" y="1775534"/>
            <a:ext cx="10515600" cy="4401429"/>
          </a:xfrm>
        </p:spPr>
        <p:txBody>
          <a:bodyPr>
            <a:normAutofit/>
          </a:bodyPr>
          <a:lstStyle/>
          <a:p>
            <a:pPr marL="342900" indent="-342900">
              <a:lnSpc>
                <a:spcPct val="100000"/>
              </a:lnSpc>
              <a:spcBef>
                <a:spcPct val="20000"/>
              </a:spcBef>
              <a:defRPr/>
            </a:pPr>
            <a:r>
              <a:rPr lang="en-GB" sz="2000" dirty="0">
                <a:solidFill>
                  <a:schemeClr val="bg1">
                    <a:lumMod val="50000"/>
                  </a:schemeClr>
                </a:solidFill>
                <a:ea typeface="Tahoma" charset="0"/>
              </a:rPr>
              <a:t>Leadership</a:t>
            </a:r>
          </a:p>
          <a:p>
            <a:pPr marL="342900" indent="-342900">
              <a:lnSpc>
                <a:spcPct val="100000"/>
              </a:lnSpc>
              <a:spcBef>
                <a:spcPct val="20000"/>
              </a:spcBef>
              <a:defRPr/>
            </a:pPr>
            <a:r>
              <a:rPr lang="en-GB" sz="2000" dirty="0">
                <a:solidFill>
                  <a:schemeClr val="bg1">
                    <a:lumMod val="50000"/>
                  </a:schemeClr>
                </a:solidFill>
                <a:ea typeface="Tahoma" charset="0"/>
              </a:rPr>
              <a:t>Organisation</a:t>
            </a:r>
          </a:p>
          <a:p>
            <a:pPr marL="742950" lvl="1" indent="-285750">
              <a:lnSpc>
                <a:spcPct val="100000"/>
              </a:lnSpc>
              <a:spcBef>
                <a:spcPct val="20000"/>
              </a:spcBef>
              <a:buFont typeface="Arial" pitchFamily="34" charset="0"/>
              <a:buChar char="–"/>
              <a:defRPr/>
            </a:pPr>
            <a:r>
              <a:rPr lang="en-GB" sz="2000" dirty="0">
                <a:solidFill>
                  <a:srgbClr val="75787B"/>
                </a:solidFill>
                <a:ea typeface="Tahoma" charset="0"/>
              </a:rPr>
              <a:t>Asset Manager</a:t>
            </a:r>
          </a:p>
          <a:p>
            <a:pPr marL="342900" indent="-342900">
              <a:lnSpc>
                <a:spcPct val="100000"/>
              </a:lnSpc>
              <a:spcBef>
                <a:spcPct val="20000"/>
              </a:spcBef>
              <a:defRPr/>
            </a:pPr>
            <a:r>
              <a:rPr lang="en-GB" sz="2000" dirty="0">
                <a:solidFill>
                  <a:schemeClr val="bg1">
                    <a:lumMod val="50000"/>
                  </a:schemeClr>
                </a:solidFill>
                <a:ea typeface="Tahoma" charset="0"/>
              </a:rPr>
              <a:t>Policy</a:t>
            </a:r>
          </a:p>
          <a:p>
            <a:pPr marL="342900" indent="-342900">
              <a:lnSpc>
                <a:spcPct val="100000"/>
              </a:lnSpc>
              <a:spcBef>
                <a:spcPct val="20000"/>
              </a:spcBef>
              <a:defRPr/>
            </a:pPr>
            <a:r>
              <a:rPr lang="en-GB" sz="2000" dirty="0">
                <a:solidFill>
                  <a:schemeClr val="bg1">
                    <a:lumMod val="50000"/>
                  </a:schemeClr>
                </a:solidFill>
                <a:ea typeface="Tahoma" charset="0"/>
              </a:rPr>
              <a:t>Strategy</a:t>
            </a:r>
          </a:p>
          <a:p>
            <a:pPr marL="742950" lvl="1" indent="-285750">
              <a:lnSpc>
                <a:spcPct val="100000"/>
              </a:lnSpc>
              <a:spcBef>
                <a:spcPct val="20000"/>
              </a:spcBef>
              <a:buFont typeface="Arial" pitchFamily="34" charset="0"/>
              <a:buChar char="–"/>
              <a:defRPr/>
            </a:pPr>
            <a:r>
              <a:rPr lang="en-GB" sz="2000" dirty="0">
                <a:solidFill>
                  <a:srgbClr val="75787B"/>
                </a:solidFill>
                <a:ea typeface="Tahoma" charset="0"/>
              </a:rPr>
              <a:t>Performance Management</a:t>
            </a:r>
          </a:p>
          <a:p>
            <a:pPr marL="342900" indent="-342900">
              <a:lnSpc>
                <a:spcPct val="100000"/>
              </a:lnSpc>
              <a:spcBef>
                <a:spcPct val="20000"/>
              </a:spcBef>
              <a:defRPr/>
            </a:pPr>
            <a:r>
              <a:rPr lang="en-GB" sz="2000" dirty="0">
                <a:solidFill>
                  <a:schemeClr val="bg1">
                    <a:lumMod val="50000"/>
                  </a:schemeClr>
                </a:solidFill>
                <a:ea typeface="Tahoma" charset="0"/>
              </a:rPr>
              <a:t>Risk</a:t>
            </a:r>
          </a:p>
        </p:txBody>
      </p:sp>
    </p:spTree>
    <p:extLst>
      <p:ext uri="{BB962C8B-B14F-4D97-AF65-F5344CB8AC3E}">
        <p14:creationId xmlns:p14="http://schemas.microsoft.com/office/powerpoint/2010/main" val="3266446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5A63-9D1B-4D13-9218-2D5FA317A2CB}"/>
              </a:ext>
            </a:extLst>
          </p:cNvPr>
          <p:cNvSpPr>
            <a:spLocks noGrp="1"/>
          </p:cNvSpPr>
          <p:nvPr>
            <p:ph type="title"/>
          </p:nvPr>
        </p:nvSpPr>
        <p:spPr/>
        <p:txBody>
          <a:bodyPr>
            <a:normAutofit/>
          </a:bodyPr>
          <a:lstStyle/>
          <a:p>
            <a:r>
              <a:rPr lang="en-GB" sz="3200" dirty="0">
                <a:solidFill>
                  <a:srgbClr val="283077"/>
                </a:solidFill>
              </a:rPr>
              <a:t>Encourage and value your staff</a:t>
            </a:r>
          </a:p>
        </p:txBody>
      </p:sp>
      <p:sp>
        <p:nvSpPr>
          <p:cNvPr id="3" name="Content Placeholder 2">
            <a:extLst>
              <a:ext uri="{FF2B5EF4-FFF2-40B4-BE49-F238E27FC236}">
                <a16:creationId xmlns:a16="http://schemas.microsoft.com/office/drawing/2014/main" id="{9F464FF9-17EE-4194-872C-3E942A62E5FC}"/>
              </a:ext>
            </a:extLst>
          </p:cNvPr>
          <p:cNvSpPr>
            <a:spLocks noGrp="1"/>
          </p:cNvSpPr>
          <p:nvPr>
            <p:ph idx="1"/>
          </p:nvPr>
        </p:nvSpPr>
        <p:spPr/>
        <p:txBody>
          <a:bodyPr/>
          <a:lstStyle/>
          <a:p>
            <a:pPr algn="just">
              <a:lnSpc>
                <a:spcPct val="110000"/>
              </a:lnSpc>
              <a:spcBef>
                <a:spcPct val="20000"/>
              </a:spcBef>
              <a:defRPr/>
            </a:pPr>
            <a:r>
              <a:rPr lang="en-GB" sz="2400" dirty="0">
                <a:solidFill>
                  <a:schemeClr val="bg1">
                    <a:lumMod val="50000"/>
                  </a:schemeClr>
                </a:solidFill>
                <a:ea typeface="Tahoma" charset="0"/>
              </a:rPr>
              <a:t>Geese flying in formation honk to encourage those up front to keep up their speed</a:t>
            </a:r>
          </a:p>
          <a:p>
            <a:pPr marL="228600" lvl="1" algn="just">
              <a:lnSpc>
                <a:spcPct val="110000"/>
              </a:lnSpc>
              <a:spcBef>
                <a:spcPct val="20000"/>
              </a:spcBef>
              <a:defRPr/>
            </a:pPr>
            <a:endParaRPr lang="en-GB" dirty="0">
              <a:solidFill>
                <a:schemeClr val="bg1">
                  <a:lumMod val="50000"/>
                </a:schemeClr>
              </a:solidFill>
              <a:ea typeface="Tahoma" charset="0"/>
            </a:endParaRPr>
          </a:p>
          <a:p>
            <a:pPr marL="742950" lvl="1" indent="-285750">
              <a:lnSpc>
                <a:spcPct val="100000"/>
              </a:lnSpc>
              <a:spcBef>
                <a:spcPct val="20000"/>
              </a:spcBef>
              <a:buFont typeface="Arial" pitchFamily="34" charset="0"/>
              <a:buChar char="–"/>
              <a:defRPr/>
            </a:pPr>
            <a:r>
              <a:rPr lang="en-GB" sz="2000" dirty="0">
                <a:solidFill>
                  <a:schemeClr val="bg1">
                    <a:lumMod val="50000"/>
                  </a:schemeClr>
                </a:solidFill>
                <a:ea typeface="Tahoma" charset="0"/>
              </a:rPr>
              <a:t>When’s the last time you gave a shout-out or “honk” to your team? In teams where there is consistent encouragement and recognition, productivity is much greater. The power of encouragement, i.e. to give someone support, confidence, or hope, is the quality of “honking” that creates the culture of connection every team desires.</a:t>
            </a:r>
          </a:p>
          <a:p>
            <a:endParaRPr lang="en-GB" dirty="0">
              <a:solidFill>
                <a:schemeClr val="bg1">
                  <a:lumMod val="50000"/>
                </a:schemeClr>
              </a:solidFill>
            </a:endParaRPr>
          </a:p>
          <a:p>
            <a:endParaRPr lang="en-GB" dirty="0">
              <a:solidFill>
                <a:schemeClr val="bg1">
                  <a:lumMod val="50000"/>
                </a:schemeClr>
              </a:solidFill>
            </a:endParaRPr>
          </a:p>
        </p:txBody>
      </p:sp>
    </p:spTree>
    <p:extLst>
      <p:ext uri="{BB962C8B-B14F-4D97-AF65-F5344CB8AC3E}">
        <p14:creationId xmlns:p14="http://schemas.microsoft.com/office/powerpoint/2010/main" val="3640310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DA224-5D82-4471-ACC2-62B3F692C8CC}"/>
              </a:ext>
            </a:extLst>
          </p:cNvPr>
          <p:cNvSpPr>
            <a:spLocks noGrp="1"/>
          </p:cNvSpPr>
          <p:nvPr>
            <p:ph type="title"/>
          </p:nvPr>
        </p:nvSpPr>
        <p:spPr/>
        <p:txBody>
          <a:bodyPr>
            <a:normAutofit/>
          </a:bodyPr>
          <a:lstStyle/>
          <a:p>
            <a:r>
              <a:rPr lang="en-GB" sz="3200" dirty="0">
                <a:solidFill>
                  <a:srgbClr val="283077"/>
                </a:solidFill>
              </a:rPr>
              <a:t>Look after the staff</a:t>
            </a:r>
          </a:p>
        </p:txBody>
      </p:sp>
      <p:sp>
        <p:nvSpPr>
          <p:cNvPr id="3" name="Content Placeholder 2">
            <a:extLst>
              <a:ext uri="{FF2B5EF4-FFF2-40B4-BE49-F238E27FC236}">
                <a16:creationId xmlns:a16="http://schemas.microsoft.com/office/drawing/2014/main" id="{5BE524B5-CD35-4601-9D55-974D65B86C53}"/>
              </a:ext>
            </a:extLst>
          </p:cNvPr>
          <p:cNvSpPr>
            <a:spLocks noGrp="1"/>
          </p:cNvSpPr>
          <p:nvPr>
            <p:ph idx="1"/>
          </p:nvPr>
        </p:nvSpPr>
        <p:spPr>
          <a:xfrm>
            <a:off x="838200" y="1690688"/>
            <a:ext cx="10515600" cy="4351338"/>
          </a:xfrm>
        </p:spPr>
        <p:txBody>
          <a:bodyPr/>
          <a:lstStyle/>
          <a:p>
            <a:pPr algn="just">
              <a:lnSpc>
                <a:spcPct val="110000"/>
              </a:lnSpc>
              <a:spcBef>
                <a:spcPct val="20000"/>
              </a:spcBef>
              <a:defRPr/>
            </a:pPr>
            <a:r>
              <a:rPr lang="en-GB" sz="2400" dirty="0">
                <a:solidFill>
                  <a:schemeClr val="bg1">
                    <a:lumMod val="50000"/>
                  </a:schemeClr>
                </a:solidFill>
                <a:ea typeface="Tahoma" charset="0"/>
              </a:rPr>
              <a:t>When a goose gets sick or wounded, two geese drop out of formation and follow it down to support, assist and protect. They stay until the goose dies or can fly again. Then, they launch a new formation or catch up with the flock.</a:t>
            </a:r>
          </a:p>
          <a:p>
            <a:pPr marL="228600" lvl="1" algn="just">
              <a:lnSpc>
                <a:spcPct val="110000"/>
              </a:lnSpc>
              <a:spcBef>
                <a:spcPct val="20000"/>
              </a:spcBef>
              <a:defRPr/>
            </a:pPr>
            <a:endParaRPr lang="en-GB" dirty="0">
              <a:solidFill>
                <a:schemeClr val="bg1">
                  <a:lumMod val="50000"/>
                </a:schemeClr>
              </a:solidFill>
              <a:ea typeface="Tahoma" charset="0"/>
            </a:endParaRPr>
          </a:p>
          <a:p>
            <a:pPr marL="742950" lvl="1" indent="-285750">
              <a:lnSpc>
                <a:spcPct val="100000"/>
              </a:lnSpc>
              <a:spcBef>
                <a:spcPct val="20000"/>
              </a:spcBef>
              <a:buFont typeface="Arial" pitchFamily="34" charset="0"/>
              <a:buChar char="–"/>
              <a:defRPr/>
            </a:pPr>
            <a:r>
              <a:rPr lang="en-GB" sz="2000" dirty="0">
                <a:solidFill>
                  <a:schemeClr val="bg1">
                    <a:lumMod val="50000"/>
                  </a:schemeClr>
                </a:solidFill>
                <a:ea typeface="Tahoma" charset="0"/>
              </a:rPr>
              <a:t>The very best teams mirror the instinctive behaviours of geese and stand by each other in difficult times, looking out for one another and caring deeply about each other’s well-being.</a:t>
            </a:r>
          </a:p>
          <a:p>
            <a:endParaRPr lang="en-GB" dirty="0">
              <a:solidFill>
                <a:schemeClr val="bg1">
                  <a:lumMod val="50000"/>
                </a:schemeClr>
              </a:solidFill>
            </a:endParaRPr>
          </a:p>
        </p:txBody>
      </p:sp>
    </p:spTree>
    <p:extLst>
      <p:ext uri="{BB962C8B-B14F-4D97-AF65-F5344CB8AC3E}">
        <p14:creationId xmlns:p14="http://schemas.microsoft.com/office/powerpoint/2010/main" val="2533058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CC86AB-9F58-4BF0-9747-6820AB7FC2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5621" y="1996932"/>
            <a:ext cx="6588179" cy="3709145"/>
          </a:xfrm>
          <a:prstGeom prst="rect">
            <a:avLst/>
          </a:prstGeom>
        </p:spPr>
      </p:pic>
      <p:sp>
        <p:nvSpPr>
          <p:cNvPr id="3" name="Content Placeholder 2">
            <a:extLst>
              <a:ext uri="{FF2B5EF4-FFF2-40B4-BE49-F238E27FC236}">
                <a16:creationId xmlns:a16="http://schemas.microsoft.com/office/drawing/2014/main" id="{1140116D-465F-48A8-9800-06BD59C1A9E1}"/>
              </a:ext>
            </a:extLst>
          </p:cNvPr>
          <p:cNvSpPr>
            <a:spLocks noGrp="1"/>
          </p:cNvSpPr>
          <p:nvPr>
            <p:ph idx="1"/>
          </p:nvPr>
        </p:nvSpPr>
        <p:spPr/>
        <p:txBody>
          <a:bodyPr>
            <a:normAutofit/>
          </a:bodyPr>
          <a:lstStyle/>
          <a:p>
            <a:pPr>
              <a:lnSpc>
                <a:spcPct val="140000"/>
              </a:lnSpc>
              <a:spcBef>
                <a:spcPct val="20000"/>
              </a:spcBef>
              <a:defRPr/>
            </a:pPr>
            <a:r>
              <a:rPr lang="en-GB" sz="2400" dirty="0">
                <a:solidFill>
                  <a:schemeClr val="bg1">
                    <a:lumMod val="50000"/>
                  </a:schemeClr>
                </a:solidFill>
                <a:ea typeface="Tahoma" charset="0"/>
              </a:rPr>
              <a:t>Get farther, together. ...</a:t>
            </a:r>
          </a:p>
          <a:p>
            <a:pPr>
              <a:lnSpc>
                <a:spcPct val="140000"/>
              </a:lnSpc>
              <a:spcBef>
                <a:spcPct val="20000"/>
              </a:spcBef>
              <a:defRPr/>
            </a:pPr>
            <a:r>
              <a:rPr lang="en-GB" sz="2400" dirty="0">
                <a:solidFill>
                  <a:schemeClr val="bg1">
                    <a:lumMod val="50000"/>
                  </a:schemeClr>
                </a:solidFill>
                <a:ea typeface="Tahoma" charset="0"/>
              </a:rPr>
              <a:t>Share leadership. ...</a:t>
            </a:r>
          </a:p>
          <a:p>
            <a:pPr>
              <a:lnSpc>
                <a:spcPct val="140000"/>
              </a:lnSpc>
              <a:spcBef>
                <a:spcPct val="20000"/>
              </a:spcBef>
              <a:defRPr/>
            </a:pPr>
            <a:r>
              <a:rPr lang="en-GB" sz="2400" dirty="0">
                <a:solidFill>
                  <a:schemeClr val="bg1">
                    <a:lumMod val="50000"/>
                  </a:schemeClr>
                </a:solidFill>
                <a:ea typeface="Tahoma" charset="0"/>
              </a:rPr>
              <a:t>Be encouraging. ...</a:t>
            </a:r>
          </a:p>
          <a:p>
            <a:pPr>
              <a:lnSpc>
                <a:spcPct val="140000"/>
              </a:lnSpc>
              <a:spcBef>
                <a:spcPct val="20000"/>
              </a:spcBef>
              <a:defRPr/>
            </a:pPr>
            <a:r>
              <a:rPr lang="en-GB" sz="2400" dirty="0">
                <a:solidFill>
                  <a:schemeClr val="bg1">
                    <a:lumMod val="50000"/>
                  </a:schemeClr>
                </a:solidFill>
                <a:ea typeface="Tahoma" charset="0"/>
              </a:rPr>
              <a:t>Communicate. …</a:t>
            </a:r>
          </a:p>
          <a:p>
            <a:endParaRPr lang="en-GB" dirty="0">
              <a:solidFill>
                <a:schemeClr val="bg1">
                  <a:lumMod val="50000"/>
                </a:schemeClr>
              </a:solidFill>
            </a:endParaRPr>
          </a:p>
        </p:txBody>
      </p:sp>
    </p:spTree>
    <p:extLst>
      <p:ext uri="{BB962C8B-B14F-4D97-AF65-F5344CB8AC3E}">
        <p14:creationId xmlns:p14="http://schemas.microsoft.com/office/powerpoint/2010/main" val="1910853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726B8-D715-46CB-A54C-4B0A5AE66C97}"/>
              </a:ext>
            </a:extLst>
          </p:cNvPr>
          <p:cNvSpPr>
            <a:spLocks noGrp="1"/>
          </p:cNvSpPr>
          <p:nvPr>
            <p:ph type="title"/>
          </p:nvPr>
        </p:nvSpPr>
        <p:spPr/>
        <p:txBody>
          <a:bodyPr>
            <a:normAutofit/>
          </a:bodyPr>
          <a:lstStyle/>
          <a:p>
            <a:r>
              <a:rPr lang="en-GB" sz="3200" dirty="0">
                <a:solidFill>
                  <a:srgbClr val="283077"/>
                </a:solidFill>
              </a:rPr>
              <a:t>Who is an Asset Manager?</a:t>
            </a:r>
          </a:p>
        </p:txBody>
      </p:sp>
      <p:sp>
        <p:nvSpPr>
          <p:cNvPr id="3" name="Content Placeholder 2">
            <a:extLst>
              <a:ext uri="{FF2B5EF4-FFF2-40B4-BE49-F238E27FC236}">
                <a16:creationId xmlns:a16="http://schemas.microsoft.com/office/drawing/2014/main" id="{3D2C05DA-F485-4228-963B-34A76B2DF0F8}"/>
              </a:ext>
            </a:extLst>
          </p:cNvPr>
          <p:cNvSpPr>
            <a:spLocks noGrp="1"/>
          </p:cNvSpPr>
          <p:nvPr>
            <p:ph idx="1"/>
          </p:nvPr>
        </p:nvSpPr>
        <p:spPr>
          <a:xfrm>
            <a:off x="838200" y="1825625"/>
            <a:ext cx="6076950" cy="4351338"/>
          </a:xfrm>
        </p:spPr>
        <p:txBody>
          <a:bodyPr>
            <a:normAutofit/>
          </a:bodyPr>
          <a:lstStyle/>
          <a:p>
            <a:pPr>
              <a:lnSpc>
                <a:spcPct val="100000"/>
              </a:lnSpc>
              <a:spcBef>
                <a:spcPct val="20000"/>
              </a:spcBef>
              <a:defRPr/>
            </a:pPr>
            <a:r>
              <a:rPr lang="en-GB" sz="2000" dirty="0">
                <a:solidFill>
                  <a:schemeClr val="bg1">
                    <a:lumMod val="50000"/>
                  </a:schemeClr>
                </a:solidFill>
                <a:ea typeface="Tahoma" charset="0"/>
              </a:rPr>
              <a:t>Everyone is an asset manager in one way or another</a:t>
            </a:r>
          </a:p>
          <a:p>
            <a:pPr>
              <a:lnSpc>
                <a:spcPct val="100000"/>
              </a:lnSpc>
              <a:spcBef>
                <a:spcPct val="20000"/>
              </a:spcBef>
              <a:defRPr/>
            </a:pPr>
            <a:r>
              <a:rPr lang="en-GB" sz="2000" dirty="0">
                <a:solidFill>
                  <a:schemeClr val="bg1">
                    <a:lumMod val="50000"/>
                  </a:schemeClr>
                </a:solidFill>
                <a:ea typeface="Tahoma" charset="0"/>
              </a:rPr>
              <a:t>Most of us own property, cars, and money for example</a:t>
            </a:r>
          </a:p>
          <a:p>
            <a:pPr>
              <a:lnSpc>
                <a:spcPct val="100000"/>
              </a:lnSpc>
              <a:spcBef>
                <a:spcPct val="20000"/>
              </a:spcBef>
              <a:defRPr/>
            </a:pPr>
            <a:r>
              <a:rPr lang="en-GB" sz="2000" dirty="0">
                <a:solidFill>
                  <a:schemeClr val="bg1">
                    <a:lumMod val="50000"/>
                  </a:schemeClr>
                </a:solidFill>
                <a:ea typeface="Tahoma" charset="0"/>
              </a:rPr>
              <a:t>Successful, honest and transparent asset management means taking a long term view of possessions</a:t>
            </a:r>
          </a:p>
          <a:p>
            <a:pPr>
              <a:lnSpc>
                <a:spcPct val="100000"/>
              </a:lnSpc>
              <a:spcBef>
                <a:spcPct val="20000"/>
              </a:spcBef>
              <a:defRPr/>
            </a:pPr>
            <a:r>
              <a:rPr lang="en-GB" sz="2000" dirty="0">
                <a:solidFill>
                  <a:schemeClr val="bg1">
                    <a:lumMod val="50000"/>
                  </a:schemeClr>
                </a:solidFill>
                <a:ea typeface="Tahoma" charset="0"/>
              </a:rPr>
              <a:t>A good asset manager will own property in good condition and a car which is generally roadworthy and well serviced and ready to go</a:t>
            </a:r>
          </a:p>
        </p:txBody>
      </p:sp>
      <p:pic>
        <p:nvPicPr>
          <p:cNvPr id="5" name="Picture 4">
            <a:extLst>
              <a:ext uri="{FF2B5EF4-FFF2-40B4-BE49-F238E27FC236}">
                <a16:creationId xmlns:a16="http://schemas.microsoft.com/office/drawing/2014/main" id="{14BBDB6F-3FB9-4801-A626-A2ECAD9983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4766" y="1339703"/>
            <a:ext cx="3776923" cy="2519916"/>
          </a:xfrm>
          <a:prstGeom prst="rect">
            <a:avLst/>
          </a:prstGeom>
        </p:spPr>
      </p:pic>
      <p:pic>
        <p:nvPicPr>
          <p:cNvPr id="6" name="Picture 5">
            <a:extLst>
              <a:ext uri="{FF2B5EF4-FFF2-40B4-BE49-F238E27FC236}">
                <a16:creationId xmlns:a16="http://schemas.microsoft.com/office/drawing/2014/main" id="{FAAE7CD8-B2AE-4E70-9D56-708A126CF7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94765" y="3973068"/>
            <a:ext cx="3756235" cy="2119387"/>
          </a:xfrm>
          <a:prstGeom prst="rect">
            <a:avLst/>
          </a:prstGeom>
        </p:spPr>
      </p:pic>
    </p:spTree>
    <p:extLst>
      <p:ext uri="{BB962C8B-B14F-4D97-AF65-F5344CB8AC3E}">
        <p14:creationId xmlns:p14="http://schemas.microsoft.com/office/powerpoint/2010/main" val="845470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726B8-D715-46CB-A54C-4B0A5AE66C97}"/>
              </a:ext>
            </a:extLst>
          </p:cNvPr>
          <p:cNvSpPr>
            <a:spLocks noGrp="1"/>
          </p:cNvSpPr>
          <p:nvPr>
            <p:ph type="title"/>
          </p:nvPr>
        </p:nvSpPr>
        <p:spPr/>
        <p:txBody>
          <a:bodyPr>
            <a:normAutofit/>
          </a:bodyPr>
          <a:lstStyle/>
          <a:p>
            <a:r>
              <a:rPr lang="en-GB" sz="3200" dirty="0">
                <a:solidFill>
                  <a:srgbClr val="283077"/>
                </a:solidFill>
              </a:rPr>
              <a:t>Who is an Asset Manager?</a:t>
            </a:r>
          </a:p>
        </p:txBody>
      </p:sp>
      <p:graphicFrame>
        <p:nvGraphicFramePr>
          <p:cNvPr id="5" name="Table 4">
            <a:extLst>
              <a:ext uri="{FF2B5EF4-FFF2-40B4-BE49-F238E27FC236}">
                <a16:creationId xmlns:a16="http://schemas.microsoft.com/office/drawing/2014/main" id="{0FD977C3-8F3A-452F-B474-03BF3A27A4A2}"/>
              </a:ext>
            </a:extLst>
          </p:cNvPr>
          <p:cNvGraphicFramePr>
            <a:graphicFrameLocks noGrp="1"/>
          </p:cNvGraphicFramePr>
          <p:nvPr>
            <p:extLst>
              <p:ext uri="{D42A27DB-BD31-4B8C-83A1-F6EECF244321}">
                <p14:modId xmlns:p14="http://schemas.microsoft.com/office/powerpoint/2010/main" val="1972737106"/>
              </p:ext>
            </p:extLst>
          </p:nvPr>
        </p:nvGraphicFramePr>
        <p:xfrm>
          <a:off x="6191693" y="1825625"/>
          <a:ext cx="5664740" cy="4230384"/>
        </p:xfrm>
        <a:graphic>
          <a:graphicData uri="http://schemas.openxmlformats.org/drawingml/2006/table">
            <a:tbl>
              <a:tblPr firstRow="1" firstCol="1" bandRow="1"/>
              <a:tblGrid>
                <a:gridCol w="1031376">
                  <a:extLst>
                    <a:ext uri="{9D8B030D-6E8A-4147-A177-3AD203B41FA5}">
                      <a16:colId xmlns:a16="http://schemas.microsoft.com/office/drawing/2014/main" val="1042500782"/>
                    </a:ext>
                  </a:extLst>
                </a:gridCol>
                <a:gridCol w="2186818">
                  <a:extLst>
                    <a:ext uri="{9D8B030D-6E8A-4147-A177-3AD203B41FA5}">
                      <a16:colId xmlns:a16="http://schemas.microsoft.com/office/drawing/2014/main" val="3799893961"/>
                    </a:ext>
                  </a:extLst>
                </a:gridCol>
                <a:gridCol w="2446546">
                  <a:extLst>
                    <a:ext uri="{9D8B030D-6E8A-4147-A177-3AD203B41FA5}">
                      <a16:colId xmlns:a16="http://schemas.microsoft.com/office/drawing/2014/main" val="4131385849"/>
                    </a:ext>
                  </a:extLst>
                </a:gridCol>
              </a:tblGrid>
              <a:tr h="255683">
                <a:tc>
                  <a:txBody>
                    <a:bodyPr/>
                    <a:lstStyle/>
                    <a:p>
                      <a:pPr indent="347345">
                        <a:lnSpc>
                          <a:spcPts val="1800"/>
                        </a:lnSpc>
                        <a:spcAft>
                          <a:spcPts val="600"/>
                        </a:spcAft>
                        <a:tabLst>
                          <a:tab pos="342900" algn="l"/>
                          <a:tab pos="900430" algn="r"/>
                          <a:tab pos="5120640" algn="r"/>
                        </a:tabLst>
                      </a:pPr>
                      <a:r>
                        <a:rPr lang="en-GB" sz="1100" b="1" kern="1200" dirty="0">
                          <a:solidFill>
                            <a:schemeClr val="bg1"/>
                          </a:solidFill>
                          <a:effectLst/>
                          <a:latin typeface="+mn-lt"/>
                          <a:ea typeface="Times New Roman" panose="02020603050405020304" pitchFamily="18" charset="0"/>
                          <a:cs typeface="Times New Roman" panose="02020603050405020304" pitchFamily="18" charset="0"/>
                        </a:rPr>
                        <a:t>Asset</a:t>
                      </a:r>
                      <a:endParaRPr lang="en-GB" sz="1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83077"/>
                    </a:solidFill>
                  </a:tcPr>
                </a:tc>
                <a:tc>
                  <a:txBody>
                    <a:bodyPr/>
                    <a:lstStyle/>
                    <a:p>
                      <a:pPr indent="347345">
                        <a:lnSpc>
                          <a:spcPts val="1800"/>
                        </a:lnSpc>
                        <a:spcAft>
                          <a:spcPts val="600"/>
                        </a:spcAft>
                        <a:tabLst>
                          <a:tab pos="342900" algn="l"/>
                          <a:tab pos="900430" algn="r"/>
                          <a:tab pos="5120640" algn="r"/>
                        </a:tabLst>
                      </a:pPr>
                      <a:r>
                        <a:rPr lang="en-GB" sz="1100" b="1" kern="1200" dirty="0">
                          <a:solidFill>
                            <a:schemeClr val="bg1"/>
                          </a:solidFill>
                          <a:effectLst/>
                          <a:latin typeface="+mn-lt"/>
                          <a:ea typeface="Times New Roman" panose="02020603050405020304" pitchFamily="18" charset="0"/>
                          <a:cs typeface="Times New Roman" panose="02020603050405020304" pitchFamily="18" charset="0"/>
                        </a:rPr>
                        <a:t>Actions</a:t>
                      </a:r>
                      <a:endParaRPr lang="en-GB" sz="1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83077"/>
                    </a:solidFill>
                  </a:tcPr>
                </a:tc>
                <a:tc>
                  <a:txBody>
                    <a:bodyPr/>
                    <a:lstStyle/>
                    <a:p>
                      <a:pPr indent="347345">
                        <a:lnSpc>
                          <a:spcPts val="1800"/>
                        </a:lnSpc>
                        <a:spcAft>
                          <a:spcPts val="600"/>
                        </a:spcAft>
                        <a:tabLst>
                          <a:tab pos="342900" algn="l"/>
                          <a:tab pos="900430" algn="r"/>
                          <a:tab pos="5120640" algn="r"/>
                        </a:tabLst>
                      </a:pPr>
                      <a:r>
                        <a:rPr lang="en-GB" sz="1100" b="1" kern="1200" dirty="0">
                          <a:solidFill>
                            <a:schemeClr val="bg1"/>
                          </a:solidFill>
                          <a:effectLst/>
                          <a:latin typeface="+mn-lt"/>
                          <a:ea typeface="Times New Roman" panose="02020603050405020304" pitchFamily="18" charset="0"/>
                          <a:cs typeface="Times New Roman" panose="02020603050405020304" pitchFamily="18" charset="0"/>
                        </a:rPr>
                        <a:t>Benefits</a:t>
                      </a:r>
                      <a:endParaRPr lang="en-GB" sz="1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83077"/>
                    </a:solidFill>
                  </a:tcPr>
                </a:tc>
                <a:extLst>
                  <a:ext uri="{0D108BD9-81ED-4DB2-BD59-A6C34878D82A}">
                    <a16:rowId xmlns:a16="http://schemas.microsoft.com/office/drawing/2014/main" val="2936861691"/>
                  </a:ext>
                </a:extLst>
              </a:tr>
              <a:tr h="544660">
                <a:tc>
                  <a:txBody>
                    <a:bodyPr/>
                    <a:lstStyle/>
                    <a:p>
                      <a:pPr>
                        <a:lnSpc>
                          <a:spcPts val="1800"/>
                        </a:lnSpc>
                        <a:spcAft>
                          <a:spcPts val="600"/>
                        </a:spcAft>
                        <a:tabLst>
                          <a:tab pos="342900" algn="l"/>
                          <a:tab pos="900430" algn="r"/>
                          <a:tab pos="5120640" algn="r"/>
                        </a:tabLst>
                      </a:pPr>
                      <a:r>
                        <a:rPr lang="en-GB" sz="1100" kern="1200" dirty="0">
                          <a:solidFill>
                            <a:srgbClr val="000000"/>
                          </a:solidFill>
                          <a:effectLst/>
                          <a:latin typeface="+mn-lt"/>
                          <a:ea typeface="Times New Roman" panose="02020603050405020304" pitchFamily="18" charset="0"/>
                          <a:cs typeface="Times New Roman" panose="02020603050405020304" pitchFamily="18" charset="0"/>
                        </a:rPr>
                        <a:t>House</a:t>
                      </a:r>
                      <a:endParaRPr lang="en-GB" sz="11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ts val="1800"/>
                        </a:lnSpc>
                        <a:spcAft>
                          <a:spcPts val="600"/>
                        </a:spcAft>
                        <a:tabLst>
                          <a:tab pos="342900" algn="l"/>
                          <a:tab pos="900430" algn="r"/>
                          <a:tab pos="5120640" algn="r"/>
                        </a:tabLst>
                      </a:pPr>
                      <a:r>
                        <a:rPr lang="en-GB" sz="1100" kern="1200" dirty="0">
                          <a:solidFill>
                            <a:srgbClr val="000000"/>
                          </a:solidFill>
                          <a:effectLst/>
                          <a:latin typeface="+mn-lt"/>
                          <a:ea typeface="Times New Roman" panose="02020603050405020304" pitchFamily="18" charset="0"/>
                          <a:cs typeface="Times New Roman" panose="02020603050405020304" pitchFamily="18" charset="0"/>
                        </a:rPr>
                        <a:t>Clean, paint, repair and monitor</a:t>
                      </a:r>
                      <a:endParaRPr lang="en-GB" sz="11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ts val="1800"/>
                        </a:lnSpc>
                        <a:spcAft>
                          <a:spcPts val="600"/>
                        </a:spcAft>
                        <a:tabLst>
                          <a:tab pos="342900" algn="l"/>
                          <a:tab pos="900430" algn="r"/>
                          <a:tab pos="5120640" algn="r"/>
                        </a:tabLst>
                      </a:pPr>
                      <a:r>
                        <a:rPr lang="en-GB" sz="1100" kern="1200">
                          <a:solidFill>
                            <a:srgbClr val="000000"/>
                          </a:solidFill>
                          <a:effectLst/>
                          <a:latin typeface="+mn-lt"/>
                          <a:ea typeface="Times New Roman" panose="02020603050405020304" pitchFamily="18" charset="0"/>
                          <a:cs typeface="Times New Roman" panose="02020603050405020304" pitchFamily="18" charset="0"/>
                        </a:rPr>
                        <a:t>Will keep the property in a safe and habitable condition</a:t>
                      </a:r>
                      <a:endParaRPr lang="en-GB" sz="11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2994719"/>
                  </a:ext>
                </a:extLst>
              </a:tr>
              <a:tr h="544660">
                <a:tc>
                  <a:txBody>
                    <a:bodyPr/>
                    <a:lstStyle/>
                    <a:p>
                      <a:pPr>
                        <a:lnSpc>
                          <a:spcPts val="1800"/>
                        </a:lnSpc>
                        <a:spcAft>
                          <a:spcPts val="600"/>
                        </a:spcAft>
                        <a:tabLst>
                          <a:tab pos="342900" algn="l"/>
                          <a:tab pos="900430" algn="r"/>
                          <a:tab pos="5120640" algn="r"/>
                        </a:tabLst>
                      </a:pPr>
                      <a:r>
                        <a:rPr lang="en-GB" sz="1100" kern="1200" dirty="0">
                          <a:solidFill>
                            <a:srgbClr val="000000"/>
                          </a:solidFill>
                          <a:effectLst/>
                          <a:latin typeface="+mn-lt"/>
                          <a:ea typeface="Times New Roman" panose="02020603050405020304" pitchFamily="18" charset="0"/>
                          <a:cs typeface="Times New Roman" panose="02020603050405020304" pitchFamily="18" charset="0"/>
                        </a:rPr>
                        <a:t>Car</a:t>
                      </a:r>
                      <a:endParaRPr lang="en-GB" sz="11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ts val="1800"/>
                        </a:lnSpc>
                        <a:spcAft>
                          <a:spcPts val="600"/>
                        </a:spcAft>
                        <a:tabLst>
                          <a:tab pos="342900" algn="l"/>
                          <a:tab pos="900430" algn="r"/>
                          <a:tab pos="5120640" algn="r"/>
                        </a:tabLst>
                      </a:pPr>
                      <a:r>
                        <a:rPr lang="en-GB" sz="1100" kern="1200" dirty="0">
                          <a:solidFill>
                            <a:srgbClr val="000000"/>
                          </a:solidFill>
                          <a:effectLst/>
                          <a:latin typeface="+mn-lt"/>
                          <a:ea typeface="Times New Roman" panose="02020603050405020304" pitchFamily="18" charset="0"/>
                          <a:cs typeface="Times New Roman" panose="02020603050405020304" pitchFamily="18" charset="0"/>
                        </a:rPr>
                        <a:t>Check safety, service, repair and monitor</a:t>
                      </a:r>
                      <a:endParaRPr lang="en-GB" sz="11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ts val="1800"/>
                        </a:lnSpc>
                        <a:spcAft>
                          <a:spcPts val="600"/>
                        </a:spcAft>
                        <a:tabLst>
                          <a:tab pos="342900" algn="l"/>
                          <a:tab pos="900430" algn="r"/>
                          <a:tab pos="5120640" algn="r"/>
                        </a:tabLst>
                      </a:pPr>
                      <a:r>
                        <a:rPr lang="en-GB" sz="1100" kern="1200">
                          <a:solidFill>
                            <a:srgbClr val="000000"/>
                          </a:solidFill>
                          <a:effectLst/>
                          <a:latin typeface="+mn-lt"/>
                          <a:ea typeface="Times New Roman" panose="02020603050405020304" pitchFamily="18" charset="0"/>
                          <a:cs typeface="Times New Roman" panose="02020603050405020304" pitchFamily="18" charset="0"/>
                        </a:rPr>
                        <a:t>Will keep the vehicle in a safe and serviceable condition</a:t>
                      </a:r>
                      <a:endParaRPr lang="en-GB" sz="11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15141680"/>
                  </a:ext>
                </a:extLst>
              </a:tr>
              <a:tr h="1121988">
                <a:tc>
                  <a:txBody>
                    <a:bodyPr/>
                    <a:lstStyle/>
                    <a:p>
                      <a:pPr>
                        <a:lnSpc>
                          <a:spcPts val="1800"/>
                        </a:lnSpc>
                        <a:spcAft>
                          <a:spcPts val="600"/>
                        </a:spcAft>
                        <a:tabLst>
                          <a:tab pos="342900" algn="l"/>
                          <a:tab pos="900430" algn="r"/>
                          <a:tab pos="5120640" algn="r"/>
                        </a:tabLst>
                      </a:pPr>
                      <a:r>
                        <a:rPr lang="en-GB" sz="1100" kern="1200" dirty="0">
                          <a:solidFill>
                            <a:srgbClr val="000000"/>
                          </a:solidFill>
                          <a:effectLst/>
                          <a:latin typeface="+mn-lt"/>
                          <a:ea typeface="Times New Roman" panose="02020603050405020304" pitchFamily="18" charset="0"/>
                          <a:cs typeface="Times New Roman" panose="02020603050405020304" pitchFamily="18" charset="0"/>
                        </a:rPr>
                        <a:t>Aspirations/ future purchases</a:t>
                      </a:r>
                      <a:endParaRPr lang="en-GB" sz="11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ts val="1800"/>
                        </a:lnSpc>
                        <a:spcAft>
                          <a:spcPts val="600"/>
                        </a:spcAft>
                        <a:tabLst>
                          <a:tab pos="342900" algn="l"/>
                          <a:tab pos="900430" algn="r"/>
                          <a:tab pos="5120640" algn="r"/>
                        </a:tabLst>
                      </a:pPr>
                      <a:r>
                        <a:rPr lang="en-GB" sz="1100" kern="1200" dirty="0">
                          <a:solidFill>
                            <a:srgbClr val="000000"/>
                          </a:solidFill>
                          <a:effectLst/>
                          <a:latin typeface="+mn-lt"/>
                          <a:ea typeface="Times New Roman" panose="02020603050405020304" pitchFamily="18" charset="0"/>
                          <a:cs typeface="Times New Roman" panose="02020603050405020304" pitchFamily="18" charset="0"/>
                        </a:rPr>
                        <a:t>Consider longevity, maintenance versus cost of replacement, need, value for money</a:t>
                      </a:r>
                      <a:endParaRPr lang="en-GB" sz="11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ts val="1800"/>
                        </a:lnSpc>
                        <a:spcAft>
                          <a:spcPts val="600"/>
                        </a:spcAft>
                        <a:tabLst>
                          <a:tab pos="342900" algn="l"/>
                          <a:tab pos="900430" algn="r"/>
                          <a:tab pos="5120640" algn="r"/>
                        </a:tabLst>
                      </a:pPr>
                      <a:r>
                        <a:rPr lang="en-GB" sz="1100" kern="1200">
                          <a:solidFill>
                            <a:srgbClr val="000000"/>
                          </a:solidFill>
                          <a:effectLst/>
                          <a:latin typeface="+mn-lt"/>
                          <a:ea typeface="Times New Roman" panose="02020603050405020304" pitchFamily="18" charset="0"/>
                          <a:cs typeface="Times New Roman" panose="02020603050405020304" pitchFamily="18" charset="0"/>
                        </a:rPr>
                        <a:t>Planning for the future, minimising expenditure on maintenance, maximising longevity</a:t>
                      </a:r>
                      <a:endParaRPr lang="en-GB" sz="11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67291091"/>
                  </a:ext>
                </a:extLst>
              </a:tr>
              <a:tr h="544660">
                <a:tc>
                  <a:txBody>
                    <a:bodyPr/>
                    <a:lstStyle/>
                    <a:p>
                      <a:pPr>
                        <a:lnSpc>
                          <a:spcPts val="1800"/>
                        </a:lnSpc>
                        <a:spcAft>
                          <a:spcPts val="600"/>
                        </a:spcAft>
                        <a:tabLst>
                          <a:tab pos="342900" algn="l"/>
                          <a:tab pos="900430" algn="r"/>
                          <a:tab pos="5120640" algn="r"/>
                        </a:tabLst>
                      </a:pPr>
                      <a:r>
                        <a:rPr lang="en-GB" sz="1100" kern="1200" dirty="0">
                          <a:solidFill>
                            <a:srgbClr val="000000"/>
                          </a:solidFill>
                          <a:effectLst/>
                          <a:latin typeface="+mn-lt"/>
                          <a:ea typeface="Times New Roman" panose="02020603050405020304" pitchFamily="18" charset="0"/>
                          <a:cs typeface="Times New Roman" panose="02020603050405020304" pitchFamily="18" charset="0"/>
                        </a:rPr>
                        <a:t>Holiday</a:t>
                      </a:r>
                      <a:endParaRPr lang="en-GB" sz="11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ts val="1800"/>
                        </a:lnSpc>
                        <a:spcAft>
                          <a:spcPts val="600"/>
                        </a:spcAft>
                        <a:tabLst>
                          <a:tab pos="342900" algn="l"/>
                          <a:tab pos="900430" algn="r"/>
                          <a:tab pos="5120640" algn="r"/>
                        </a:tabLst>
                      </a:pPr>
                      <a:r>
                        <a:rPr lang="en-GB" sz="1100" kern="1200" dirty="0">
                          <a:solidFill>
                            <a:srgbClr val="000000"/>
                          </a:solidFill>
                          <a:effectLst/>
                          <a:latin typeface="+mn-lt"/>
                          <a:ea typeface="Times New Roman" panose="02020603050405020304" pitchFamily="18" charset="0"/>
                          <a:cs typeface="Times New Roman" panose="02020603050405020304" pitchFamily="18" charset="0"/>
                        </a:rPr>
                        <a:t>Value, benefit, cost, cost benefit analysis</a:t>
                      </a:r>
                      <a:endParaRPr lang="en-GB" sz="11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ts val="1800"/>
                        </a:lnSpc>
                        <a:spcAft>
                          <a:spcPts val="600"/>
                        </a:spcAft>
                        <a:tabLst>
                          <a:tab pos="342900" algn="l"/>
                          <a:tab pos="900430" algn="r"/>
                          <a:tab pos="5120640" algn="r"/>
                        </a:tabLst>
                      </a:pPr>
                      <a:r>
                        <a:rPr lang="en-GB" sz="1100" kern="1200" dirty="0">
                          <a:solidFill>
                            <a:srgbClr val="000000"/>
                          </a:solidFill>
                          <a:effectLst/>
                          <a:latin typeface="+mn-lt"/>
                          <a:ea typeface="Times New Roman" panose="02020603050405020304" pitchFamily="18" charset="0"/>
                          <a:cs typeface="Times New Roman" panose="02020603050405020304" pitchFamily="18" charset="0"/>
                        </a:rPr>
                        <a:t>Relax,, recharge &amp; health</a:t>
                      </a:r>
                      <a:endParaRPr lang="en-GB" sz="11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8110612"/>
                  </a:ext>
                </a:extLst>
              </a:tr>
              <a:tr h="1218733">
                <a:tc>
                  <a:txBody>
                    <a:bodyPr/>
                    <a:lstStyle/>
                    <a:p>
                      <a:pPr>
                        <a:lnSpc>
                          <a:spcPts val="1800"/>
                        </a:lnSpc>
                        <a:spcAft>
                          <a:spcPts val="600"/>
                        </a:spcAft>
                        <a:tabLst>
                          <a:tab pos="342900" algn="l"/>
                          <a:tab pos="900430" algn="r"/>
                          <a:tab pos="5120640" algn="r"/>
                        </a:tabLst>
                      </a:pPr>
                      <a:r>
                        <a:rPr lang="en-GB" sz="1100" kern="1200" dirty="0">
                          <a:solidFill>
                            <a:srgbClr val="000000"/>
                          </a:solidFill>
                          <a:effectLst/>
                          <a:latin typeface="+mn-lt"/>
                          <a:ea typeface="Times New Roman" panose="02020603050405020304" pitchFamily="18" charset="0"/>
                          <a:cs typeface="Times New Roman" panose="02020603050405020304" pitchFamily="18" charset="0"/>
                        </a:rPr>
                        <a:t> Life</a:t>
                      </a:r>
                      <a:endParaRPr lang="en-GB" sz="11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ts val="1800"/>
                        </a:lnSpc>
                        <a:spcAft>
                          <a:spcPts val="600"/>
                        </a:spcAft>
                        <a:tabLst>
                          <a:tab pos="342900" algn="l"/>
                          <a:tab pos="900430" algn="r"/>
                          <a:tab pos="5120640" algn="r"/>
                        </a:tabLst>
                      </a:pPr>
                      <a:r>
                        <a:rPr lang="en-GB" sz="1100" kern="1200">
                          <a:solidFill>
                            <a:srgbClr val="000000"/>
                          </a:solidFill>
                          <a:effectLst/>
                          <a:latin typeface="+mn-lt"/>
                          <a:ea typeface="Times New Roman" panose="02020603050405020304" pitchFamily="18" charset="0"/>
                          <a:cs typeface="Times New Roman" panose="02020603050405020304" pitchFamily="18" charset="0"/>
                        </a:rPr>
                        <a:t>Drink and drugs often shorten the lifecycle</a:t>
                      </a:r>
                      <a:endParaRPr lang="en-GB" sz="1100">
                        <a:effectLst/>
                        <a:latin typeface="+mn-lt"/>
                        <a:ea typeface="Calibri" panose="020F0502020204030204" pitchFamily="34" charset="0"/>
                        <a:cs typeface="Times New Roman" panose="02020603050405020304" pitchFamily="18" charset="0"/>
                      </a:endParaRPr>
                    </a:p>
                    <a:p>
                      <a:pPr>
                        <a:lnSpc>
                          <a:spcPts val="1800"/>
                        </a:lnSpc>
                        <a:spcAft>
                          <a:spcPts val="600"/>
                        </a:spcAft>
                        <a:tabLst>
                          <a:tab pos="342900" algn="l"/>
                          <a:tab pos="900430" algn="r"/>
                          <a:tab pos="5120640" algn="r"/>
                        </a:tabLst>
                      </a:pPr>
                      <a:r>
                        <a:rPr lang="en-GB" sz="1100" kern="1200">
                          <a:solidFill>
                            <a:srgbClr val="000000"/>
                          </a:solidFill>
                          <a:effectLst/>
                          <a:latin typeface="+mn-lt"/>
                          <a:ea typeface="Times New Roman" panose="02020603050405020304" pitchFamily="18" charset="0"/>
                          <a:cs typeface="Times New Roman" panose="02020603050405020304" pitchFamily="18" charset="0"/>
                        </a:rPr>
                        <a:t>Fitness and healthy food tend to prolong it</a:t>
                      </a:r>
                      <a:endParaRPr lang="en-GB" sz="11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ts val="1800"/>
                        </a:lnSpc>
                        <a:spcAft>
                          <a:spcPts val="600"/>
                        </a:spcAft>
                        <a:tabLst>
                          <a:tab pos="342900" algn="l"/>
                          <a:tab pos="900430" algn="r"/>
                          <a:tab pos="5120640" algn="r"/>
                        </a:tabLst>
                      </a:pPr>
                      <a:r>
                        <a:rPr lang="en-GB" sz="1100" kern="1200" dirty="0">
                          <a:solidFill>
                            <a:srgbClr val="000000"/>
                          </a:solidFill>
                          <a:effectLst/>
                          <a:latin typeface="+mn-lt"/>
                          <a:ea typeface="Times New Roman" panose="02020603050405020304" pitchFamily="18" charset="0"/>
                          <a:cs typeface="Times New Roman" panose="02020603050405020304" pitchFamily="18" charset="0"/>
                        </a:rPr>
                        <a:t>Alive and healthy</a:t>
                      </a:r>
                      <a:endParaRPr lang="en-GB" sz="1100" dirty="0">
                        <a:effectLst/>
                        <a:latin typeface="+mn-lt"/>
                        <a:ea typeface="Calibri" panose="020F0502020204030204" pitchFamily="34" charset="0"/>
                        <a:cs typeface="Times New Roman" panose="02020603050405020304" pitchFamily="18" charset="0"/>
                      </a:endParaRPr>
                    </a:p>
                    <a:p>
                      <a:pPr indent="347345">
                        <a:lnSpc>
                          <a:spcPts val="1800"/>
                        </a:lnSpc>
                        <a:spcAft>
                          <a:spcPts val="600"/>
                        </a:spcAft>
                        <a:tabLst>
                          <a:tab pos="342900" algn="l"/>
                          <a:tab pos="900430" algn="r"/>
                          <a:tab pos="5120640" algn="r"/>
                        </a:tabLst>
                      </a:pPr>
                      <a:r>
                        <a:rPr lang="en-GB" sz="1100"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1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17911949"/>
                  </a:ext>
                </a:extLst>
              </a:tr>
            </a:tbl>
          </a:graphicData>
        </a:graphic>
      </p:graphicFrame>
      <p:sp>
        <p:nvSpPr>
          <p:cNvPr id="8" name="Content Placeholder 2">
            <a:extLst>
              <a:ext uri="{FF2B5EF4-FFF2-40B4-BE49-F238E27FC236}">
                <a16:creationId xmlns:a16="http://schemas.microsoft.com/office/drawing/2014/main" id="{2A93F04F-69A3-4A89-AC0C-2B1DC33970E1}"/>
              </a:ext>
            </a:extLst>
          </p:cNvPr>
          <p:cNvSpPr>
            <a:spLocks noGrp="1"/>
          </p:cNvSpPr>
          <p:nvPr>
            <p:ph idx="1"/>
          </p:nvPr>
        </p:nvSpPr>
        <p:spPr>
          <a:xfrm>
            <a:off x="838200" y="1825625"/>
            <a:ext cx="5257800" cy="4351338"/>
          </a:xfrm>
        </p:spPr>
        <p:txBody>
          <a:bodyPr>
            <a:normAutofit/>
          </a:bodyPr>
          <a:lstStyle/>
          <a:p>
            <a:pPr>
              <a:lnSpc>
                <a:spcPct val="100000"/>
              </a:lnSpc>
              <a:spcBef>
                <a:spcPct val="20000"/>
              </a:spcBef>
              <a:defRPr/>
            </a:pPr>
            <a:r>
              <a:rPr lang="en-GB" sz="2000" dirty="0">
                <a:solidFill>
                  <a:schemeClr val="bg1">
                    <a:lumMod val="50000"/>
                  </a:schemeClr>
                </a:solidFill>
                <a:ea typeface="Tahoma" charset="0"/>
              </a:rPr>
              <a:t>Everyone is an asset manager in one way or another</a:t>
            </a:r>
          </a:p>
          <a:p>
            <a:pPr>
              <a:lnSpc>
                <a:spcPct val="100000"/>
              </a:lnSpc>
              <a:spcBef>
                <a:spcPct val="20000"/>
              </a:spcBef>
              <a:defRPr/>
            </a:pPr>
            <a:r>
              <a:rPr lang="en-GB" sz="2000" dirty="0">
                <a:solidFill>
                  <a:schemeClr val="bg1">
                    <a:lumMod val="50000"/>
                  </a:schemeClr>
                </a:solidFill>
                <a:ea typeface="Tahoma" charset="0"/>
              </a:rPr>
              <a:t>Most of us own property, cars, and money for example</a:t>
            </a:r>
          </a:p>
          <a:p>
            <a:pPr>
              <a:lnSpc>
                <a:spcPct val="100000"/>
              </a:lnSpc>
              <a:spcBef>
                <a:spcPct val="20000"/>
              </a:spcBef>
              <a:defRPr/>
            </a:pPr>
            <a:r>
              <a:rPr lang="en-GB" sz="2000" dirty="0">
                <a:solidFill>
                  <a:schemeClr val="bg1">
                    <a:lumMod val="50000"/>
                  </a:schemeClr>
                </a:solidFill>
                <a:ea typeface="Tahoma" charset="0"/>
              </a:rPr>
              <a:t>Successful, honest and transparent asset management means taking a long term view of possessions</a:t>
            </a:r>
          </a:p>
          <a:p>
            <a:pPr>
              <a:lnSpc>
                <a:spcPct val="100000"/>
              </a:lnSpc>
              <a:spcBef>
                <a:spcPct val="20000"/>
              </a:spcBef>
              <a:defRPr/>
            </a:pPr>
            <a:r>
              <a:rPr lang="en-GB" sz="2000" dirty="0">
                <a:solidFill>
                  <a:schemeClr val="bg1">
                    <a:lumMod val="50000"/>
                  </a:schemeClr>
                </a:solidFill>
                <a:ea typeface="Tahoma" charset="0"/>
              </a:rPr>
              <a:t>A good asset manager will own property in good condition and a car which is generally roadworthy and well serviced and ready to go</a:t>
            </a:r>
          </a:p>
        </p:txBody>
      </p:sp>
    </p:spTree>
    <p:extLst>
      <p:ext uri="{BB962C8B-B14F-4D97-AF65-F5344CB8AC3E}">
        <p14:creationId xmlns:p14="http://schemas.microsoft.com/office/powerpoint/2010/main" val="4058047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D8EFF-E137-4E8D-AAA0-61FDA2833602}"/>
              </a:ext>
            </a:extLst>
          </p:cNvPr>
          <p:cNvSpPr>
            <a:spLocks noGrp="1"/>
          </p:cNvSpPr>
          <p:nvPr>
            <p:ph type="title"/>
          </p:nvPr>
        </p:nvSpPr>
        <p:spPr/>
        <p:txBody>
          <a:bodyPr>
            <a:normAutofit/>
          </a:bodyPr>
          <a:lstStyle/>
          <a:p>
            <a:r>
              <a:rPr lang="en-GB" sz="3200" dirty="0">
                <a:solidFill>
                  <a:srgbClr val="283077"/>
                </a:solidFill>
              </a:rPr>
              <a:t>Asset managers in the organisation</a:t>
            </a:r>
          </a:p>
        </p:txBody>
      </p:sp>
      <p:sp>
        <p:nvSpPr>
          <p:cNvPr id="3" name="Content Placeholder 2">
            <a:extLst>
              <a:ext uri="{FF2B5EF4-FFF2-40B4-BE49-F238E27FC236}">
                <a16:creationId xmlns:a16="http://schemas.microsoft.com/office/drawing/2014/main" id="{0582E803-0A85-4804-8B5F-556FDB9B91B6}"/>
              </a:ext>
            </a:extLst>
          </p:cNvPr>
          <p:cNvSpPr>
            <a:spLocks noGrp="1"/>
          </p:cNvSpPr>
          <p:nvPr>
            <p:ph idx="1"/>
          </p:nvPr>
        </p:nvSpPr>
        <p:spPr/>
        <p:txBody>
          <a:bodyPr>
            <a:normAutofit/>
          </a:bodyPr>
          <a:lstStyle/>
          <a:p>
            <a:pPr>
              <a:lnSpc>
                <a:spcPct val="150000"/>
              </a:lnSpc>
              <a:spcBef>
                <a:spcPct val="20000"/>
              </a:spcBef>
              <a:defRPr/>
            </a:pPr>
            <a:r>
              <a:rPr lang="en-GB" sz="2000" dirty="0">
                <a:solidFill>
                  <a:schemeClr val="bg1">
                    <a:lumMod val="50000"/>
                  </a:schemeClr>
                </a:solidFill>
                <a:ea typeface="Tahoma" charset="0"/>
              </a:rPr>
              <a:t>Everyone who is responsible for an asset is an asset manager</a:t>
            </a:r>
          </a:p>
          <a:p>
            <a:pPr marL="742950" lvl="1" indent="-285750">
              <a:lnSpc>
                <a:spcPct val="100000"/>
              </a:lnSpc>
              <a:spcBef>
                <a:spcPct val="20000"/>
              </a:spcBef>
              <a:buFont typeface="Arial" pitchFamily="34" charset="0"/>
              <a:buChar char="–"/>
              <a:defRPr/>
            </a:pPr>
            <a:r>
              <a:rPr lang="en-GB" sz="2000" dirty="0">
                <a:solidFill>
                  <a:schemeClr val="bg1">
                    <a:lumMod val="50000"/>
                  </a:schemeClr>
                </a:solidFill>
                <a:ea typeface="Tahoma" charset="0"/>
              </a:rPr>
              <a:t>Asset manager</a:t>
            </a:r>
          </a:p>
          <a:p>
            <a:pPr marL="742950" lvl="1" indent="-285750">
              <a:lnSpc>
                <a:spcPct val="100000"/>
              </a:lnSpc>
              <a:spcBef>
                <a:spcPct val="20000"/>
              </a:spcBef>
              <a:buFont typeface="Arial" pitchFamily="34" charset="0"/>
              <a:buChar char="–"/>
              <a:defRPr/>
            </a:pPr>
            <a:r>
              <a:rPr lang="en-GB" sz="2000" dirty="0">
                <a:solidFill>
                  <a:schemeClr val="bg1">
                    <a:lumMod val="50000"/>
                  </a:schemeClr>
                </a:solidFill>
                <a:ea typeface="Tahoma" charset="0"/>
              </a:rPr>
              <a:t>Asset group manager</a:t>
            </a:r>
          </a:p>
          <a:p>
            <a:pPr>
              <a:lnSpc>
                <a:spcPct val="150000"/>
              </a:lnSpc>
              <a:spcBef>
                <a:spcPct val="20000"/>
              </a:spcBef>
              <a:defRPr/>
            </a:pPr>
            <a:r>
              <a:rPr lang="en-GB" sz="2000" dirty="0">
                <a:solidFill>
                  <a:schemeClr val="bg1">
                    <a:lumMod val="50000"/>
                  </a:schemeClr>
                </a:solidFill>
                <a:ea typeface="Tahoma" charset="0"/>
              </a:rPr>
              <a:t>Is the Drainage Asset Group Manager different to the Drainage Manager, no he just needs to think differently</a:t>
            </a:r>
          </a:p>
        </p:txBody>
      </p:sp>
      <p:pic>
        <p:nvPicPr>
          <p:cNvPr id="5" name="Picture 4">
            <a:extLst>
              <a:ext uri="{FF2B5EF4-FFF2-40B4-BE49-F238E27FC236}">
                <a16:creationId xmlns:a16="http://schemas.microsoft.com/office/drawing/2014/main" id="{1671BCE1-605D-4C8F-8F94-17E7C6E7200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23626" y="4230985"/>
            <a:ext cx="7144747" cy="1543265"/>
          </a:xfrm>
          <a:prstGeom prst="rect">
            <a:avLst/>
          </a:prstGeom>
        </p:spPr>
      </p:pic>
    </p:spTree>
    <p:extLst>
      <p:ext uri="{BB962C8B-B14F-4D97-AF65-F5344CB8AC3E}">
        <p14:creationId xmlns:p14="http://schemas.microsoft.com/office/powerpoint/2010/main" val="2622574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FF910-139A-4335-B938-C8A0804C775F}"/>
              </a:ext>
            </a:extLst>
          </p:cNvPr>
          <p:cNvSpPr>
            <a:spLocks noGrp="1"/>
          </p:cNvSpPr>
          <p:nvPr>
            <p:ph type="title"/>
          </p:nvPr>
        </p:nvSpPr>
        <p:spPr/>
        <p:txBody>
          <a:bodyPr>
            <a:normAutofit/>
          </a:bodyPr>
          <a:lstStyle/>
          <a:p>
            <a:r>
              <a:rPr lang="en-GB" sz="3200" dirty="0">
                <a:solidFill>
                  <a:srgbClr val="283077"/>
                </a:solidFill>
              </a:rPr>
              <a:t>Asset manager competencies</a:t>
            </a:r>
          </a:p>
        </p:txBody>
      </p:sp>
      <p:sp>
        <p:nvSpPr>
          <p:cNvPr id="3" name="Content Placeholder 2">
            <a:extLst>
              <a:ext uri="{FF2B5EF4-FFF2-40B4-BE49-F238E27FC236}">
                <a16:creationId xmlns:a16="http://schemas.microsoft.com/office/drawing/2014/main" id="{30754B53-09F4-4123-8CC9-68FC0915D915}"/>
              </a:ext>
            </a:extLst>
          </p:cNvPr>
          <p:cNvSpPr>
            <a:spLocks noGrp="1"/>
          </p:cNvSpPr>
          <p:nvPr>
            <p:ph idx="1"/>
          </p:nvPr>
        </p:nvSpPr>
        <p:spPr/>
        <p:txBody>
          <a:bodyPr>
            <a:noAutofit/>
          </a:bodyPr>
          <a:lstStyle/>
          <a:p>
            <a:pPr>
              <a:lnSpc>
                <a:spcPct val="170000"/>
              </a:lnSpc>
              <a:spcBef>
                <a:spcPct val="20000"/>
              </a:spcBef>
              <a:defRPr/>
            </a:pPr>
            <a:r>
              <a:rPr lang="en-GB" sz="1800" dirty="0">
                <a:solidFill>
                  <a:schemeClr val="bg1">
                    <a:lumMod val="50000"/>
                  </a:schemeClr>
                </a:solidFill>
                <a:ea typeface="Tahoma" charset="0"/>
              </a:rPr>
              <a:t>Determine policy and strategy to achieve the aims, goals and objectives of the organisation</a:t>
            </a:r>
          </a:p>
          <a:p>
            <a:pPr>
              <a:lnSpc>
                <a:spcPct val="170000"/>
              </a:lnSpc>
              <a:spcBef>
                <a:spcPct val="20000"/>
              </a:spcBef>
              <a:defRPr/>
            </a:pPr>
            <a:r>
              <a:rPr lang="en-GB" sz="1800" dirty="0">
                <a:solidFill>
                  <a:schemeClr val="bg1">
                    <a:lumMod val="50000"/>
                  </a:schemeClr>
                </a:solidFill>
                <a:ea typeface="Tahoma" charset="0"/>
              </a:rPr>
              <a:t>Understand – Data, it’s collection, update and value in decision making</a:t>
            </a:r>
          </a:p>
          <a:p>
            <a:pPr>
              <a:lnSpc>
                <a:spcPct val="170000"/>
              </a:lnSpc>
              <a:spcBef>
                <a:spcPct val="20000"/>
              </a:spcBef>
              <a:defRPr/>
            </a:pPr>
            <a:r>
              <a:rPr lang="en-GB" sz="1800" dirty="0">
                <a:solidFill>
                  <a:schemeClr val="bg1">
                    <a:lumMod val="50000"/>
                  </a:schemeClr>
                </a:solidFill>
                <a:ea typeface="Tahoma" charset="0"/>
              </a:rPr>
              <a:t>Analyse – Risk, risk of asset failure, risk of short-lived maintenance solutions, risks to safety</a:t>
            </a:r>
          </a:p>
          <a:p>
            <a:pPr>
              <a:lnSpc>
                <a:spcPct val="170000"/>
              </a:lnSpc>
              <a:spcBef>
                <a:spcPct val="20000"/>
              </a:spcBef>
              <a:defRPr/>
            </a:pPr>
            <a:r>
              <a:rPr lang="en-GB" sz="1800" dirty="0">
                <a:solidFill>
                  <a:schemeClr val="bg1">
                    <a:lumMod val="50000"/>
                  </a:schemeClr>
                </a:solidFill>
                <a:ea typeface="Tahoma" charset="0"/>
              </a:rPr>
              <a:t>Plan – Make use of lifecycle planning, plan for the future and what future budgets might be needed</a:t>
            </a:r>
          </a:p>
          <a:p>
            <a:pPr>
              <a:lnSpc>
                <a:spcPct val="170000"/>
              </a:lnSpc>
              <a:spcBef>
                <a:spcPct val="20000"/>
              </a:spcBef>
              <a:defRPr/>
            </a:pPr>
            <a:r>
              <a:rPr lang="en-GB" sz="1800" dirty="0">
                <a:solidFill>
                  <a:schemeClr val="bg1">
                    <a:lumMod val="50000"/>
                  </a:schemeClr>
                </a:solidFill>
                <a:ea typeface="Tahoma" charset="0"/>
              </a:rPr>
              <a:t>Enable – lifecycle plans to become a plan of activities that could be developed into annual delivery plans</a:t>
            </a:r>
          </a:p>
          <a:p>
            <a:pPr>
              <a:lnSpc>
                <a:spcPct val="170000"/>
              </a:lnSpc>
              <a:spcBef>
                <a:spcPct val="20000"/>
              </a:spcBef>
              <a:defRPr/>
            </a:pPr>
            <a:r>
              <a:rPr lang="en-GB" sz="1800" dirty="0">
                <a:solidFill>
                  <a:schemeClr val="bg1">
                    <a:lumMod val="50000"/>
                  </a:schemeClr>
                </a:solidFill>
                <a:ea typeface="Tahoma" charset="0"/>
              </a:rPr>
              <a:t>Report – Performance, outputs, successes</a:t>
            </a:r>
          </a:p>
          <a:p>
            <a:pPr>
              <a:lnSpc>
                <a:spcPct val="170000"/>
              </a:lnSpc>
              <a:spcBef>
                <a:spcPct val="20000"/>
              </a:spcBef>
              <a:defRPr/>
            </a:pPr>
            <a:r>
              <a:rPr lang="en-GB" sz="1800" dirty="0">
                <a:solidFill>
                  <a:schemeClr val="bg1">
                    <a:lumMod val="50000"/>
                  </a:schemeClr>
                </a:solidFill>
                <a:ea typeface="Tahoma" charset="0"/>
              </a:rPr>
              <a:t>Improve - The condition and longevity of assets and maintenance and management practices by monitoring and learning (Lessons Learned)</a:t>
            </a:r>
          </a:p>
          <a:p>
            <a:endParaRPr lang="en-GB" sz="1800" dirty="0">
              <a:solidFill>
                <a:schemeClr val="bg1">
                  <a:lumMod val="50000"/>
                </a:schemeClr>
              </a:solidFill>
            </a:endParaRPr>
          </a:p>
        </p:txBody>
      </p:sp>
    </p:spTree>
    <p:extLst>
      <p:ext uri="{BB962C8B-B14F-4D97-AF65-F5344CB8AC3E}">
        <p14:creationId xmlns:p14="http://schemas.microsoft.com/office/powerpoint/2010/main" val="313091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FA38F6-3E96-4F8E-BB53-97BB64C8607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87479" y="744279"/>
            <a:ext cx="7246709" cy="4840266"/>
          </a:xfrm>
          <a:prstGeom prst="rect">
            <a:avLst/>
          </a:prstGeom>
        </p:spPr>
      </p:pic>
      <p:sp>
        <p:nvSpPr>
          <p:cNvPr id="2" name="Title 1">
            <a:extLst>
              <a:ext uri="{FF2B5EF4-FFF2-40B4-BE49-F238E27FC236}">
                <a16:creationId xmlns:a16="http://schemas.microsoft.com/office/drawing/2014/main" id="{5EEFA1ED-976F-40B5-B5C8-B057FBD6C194}"/>
              </a:ext>
            </a:extLst>
          </p:cNvPr>
          <p:cNvSpPr>
            <a:spLocks noGrp="1"/>
          </p:cNvSpPr>
          <p:nvPr>
            <p:ph type="title"/>
          </p:nvPr>
        </p:nvSpPr>
        <p:spPr/>
        <p:txBody>
          <a:bodyPr>
            <a:normAutofit/>
          </a:bodyPr>
          <a:lstStyle/>
          <a:p>
            <a:r>
              <a:rPr lang="en-GB" sz="3200" dirty="0">
                <a:solidFill>
                  <a:srgbClr val="283077"/>
                </a:solidFill>
              </a:rPr>
              <a:t>Policy and Strategy</a:t>
            </a:r>
          </a:p>
        </p:txBody>
      </p:sp>
    </p:spTree>
    <p:extLst>
      <p:ext uri="{BB962C8B-B14F-4D97-AF65-F5344CB8AC3E}">
        <p14:creationId xmlns:p14="http://schemas.microsoft.com/office/powerpoint/2010/main" val="1076609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6E255-0D43-42FB-981A-FA4BE0023075}"/>
              </a:ext>
            </a:extLst>
          </p:cNvPr>
          <p:cNvSpPr>
            <a:spLocks noGrp="1"/>
          </p:cNvSpPr>
          <p:nvPr>
            <p:ph type="title"/>
          </p:nvPr>
        </p:nvSpPr>
        <p:spPr/>
        <p:txBody>
          <a:bodyPr>
            <a:normAutofit/>
          </a:bodyPr>
          <a:lstStyle/>
          <a:p>
            <a:r>
              <a:rPr lang="en-GB" sz="3200" dirty="0">
                <a:solidFill>
                  <a:srgbClr val="283077"/>
                </a:solidFill>
              </a:rPr>
              <a:t>An asset management framework</a:t>
            </a:r>
          </a:p>
        </p:txBody>
      </p:sp>
      <p:sp>
        <p:nvSpPr>
          <p:cNvPr id="3" name="Content Placeholder 2">
            <a:extLst>
              <a:ext uri="{FF2B5EF4-FFF2-40B4-BE49-F238E27FC236}">
                <a16:creationId xmlns:a16="http://schemas.microsoft.com/office/drawing/2014/main" id="{CBDCC306-349A-48B1-AFE7-13DC22BAE9B9}"/>
              </a:ext>
            </a:extLst>
          </p:cNvPr>
          <p:cNvSpPr>
            <a:spLocks noGrp="1"/>
          </p:cNvSpPr>
          <p:nvPr>
            <p:ph idx="1"/>
          </p:nvPr>
        </p:nvSpPr>
        <p:spPr>
          <a:xfrm>
            <a:off x="838200" y="1730375"/>
            <a:ext cx="10515600" cy="4351338"/>
          </a:xfrm>
        </p:spPr>
        <p:txBody>
          <a:bodyPr>
            <a:normAutofit/>
          </a:bodyPr>
          <a:lstStyle/>
          <a:p>
            <a:pPr>
              <a:lnSpc>
                <a:spcPct val="150000"/>
              </a:lnSpc>
              <a:spcBef>
                <a:spcPct val="20000"/>
              </a:spcBef>
              <a:defRPr/>
            </a:pPr>
            <a:r>
              <a:rPr lang="en-GB" sz="2000" dirty="0">
                <a:solidFill>
                  <a:schemeClr val="bg1">
                    <a:lumMod val="50000"/>
                  </a:schemeClr>
                </a:solidFill>
                <a:ea typeface="Tahoma" charset="0"/>
              </a:rPr>
              <a:t>Asset management comprises a series of components that are interlinked and provide a process to manage an asset through its life cycle.</a:t>
            </a:r>
          </a:p>
          <a:p>
            <a:pPr>
              <a:lnSpc>
                <a:spcPct val="150000"/>
              </a:lnSpc>
              <a:spcBef>
                <a:spcPct val="20000"/>
              </a:spcBef>
              <a:defRPr/>
            </a:pPr>
            <a:r>
              <a:rPr lang="en-GB" sz="2000" dirty="0">
                <a:solidFill>
                  <a:schemeClr val="bg1">
                    <a:lumMod val="50000"/>
                  </a:schemeClr>
                </a:solidFill>
                <a:ea typeface="Tahoma" charset="0"/>
              </a:rPr>
              <a:t>An asset management framework is usually a set of documents which outlines the systems and processes that have been adopted by the organisation to ensure that they have considered their responsibilities with regards to maintaining that asset.</a:t>
            </a:r>
          </a:p>
          <a:p>
            <a:pPr>
              <a:lnSpc>
                <a:spcPct val="150000"/>
              </a:lnSpc>
              <a:spcBef>
                <a:spcPct val="20000"/>
              </a:spcBef>
              <a:defRPr/>
            </a:pPr>
            <a:r>
              <a:rPr lang="en-GB" sz="2000" dirty="0">
                <a:solidFill>
                  <a:schemeClr val="bg1">
                    <a:lumMod val="50000"/>
                  </a:schemeClr>
                </a:solidFill>
                <a:ea typeface="Tahoma" charset="0"/>
              </a:rPr>
              <a:t>It usually contains the following documents:</a:t>
            </a:r>
          </a:p>
          <a:p>
            <a:pPr marL="742950" lvl="1" indent="-285750">
              <a:lnSpc>
                <a:spcPct val="100000"/>
              </a:lnSpc>
              <a:spcBef>
                <a:spcPct val="20000"/>
              </a:spcBef>
              <a:buFont typeface="Arial" pitchFamily="34" charset="0"/>
              <a:buChar char="–"/>
              <a:defRPr/>
            </a:pPr>
            <a:r>
              <a:rPr lang="en-GB" sz="2000" dirty="0">
                <a:solidFill>
                  <a:schemeClr val="bg1">
                    <a:lumMod val="50000"/>
                  </a:schemeClr>
                </a:solidFill>
                <a:ea typeface="Tahoma" charset="0"/>
              </a:rPr>
              <a:t>Asset Management Policy </a:t>
            </a:r>
          </a:p>
          <a:p>
            <a:pPr marL="742950" lvl="1" indent="-285750">
              <a:lnSpc>
                <a:spcPct val="100000"/>
              </a:lnSpc>
              <a:spcBef>
                <a:spcPct val="20000"/>
              </a:spcBef>
              <a:buFont typeface="Arial" pitchFamily="34" charset="0"/>
              <a:buChar char="–"/>
              <a:defRPr/>
            </a:pPr>
            <a:r>
              <a:rPr lang="en-GB" sz="2000" dirty="0">
                <a:solidFill>
                  <a:schemeClr val="bg1">
                    <a:lumMod val="50000"/>
                  </a:schemeClr>
                </a:solidFill>
                <a:ea typeface="Tahoma" charset="0"/>
              </a:rPr>
              <a:t>Asset Management Strategy	(&amp; Asset Group Strategies)</a:t>
            </a:r>
          </a:p>
          <a:p>
            <a:pPr marL="742950" lvl="1" indent="-285750">
              <a:lnSpc>
                <a:spcPct val="100000"/>
              </a:lnSpc>
              <a:spcBef>
                <a:spcPct val="20000"/>
              </a:spcBef>
              <a:buFont typeface="Arial" pitchFamily="34" charset="0"/>
              <a:buChar char="–"/>
              <a:defRPr/>
            </a:pPr>
            <a:r>
              <a:rPr lang="en-GB" sz="2000" dirty="0">
                <a:solidFill>
                  <a:schemeClr val="bg1">
                    <a:lumMod val="50000"/>
                  </a:schemeClr>
                </a:solidFill>
                <a:ea typeface="Tahoma" charset="0"/>
              </a:rPr>
              <a:t>Asset Management Plan (5yr Asset Management Plan)</a:t>
            </a:r>
          </a:p>
          <a:p>
            <a:endParaRPr lang="en-GB" sz="2000" dirty="0"/>
          </a:p>
        </p:txBody>
      </p:sp>
    </p:spTree>
    <p:extLst>
      <p:ext uri="{BB962C8B-B14F-4D97-AF65-F5344CB8AC3E}">
        <p14:creationId xmlns:p14="http://schemas.microsoft.com/office/powerpoint/2010/main" val="2434186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283077"/>
                </a:solidFill>
              </a:rPr>
              <a:t>Asset Management Policy &amp; Strategy</a:t>
            </a:r>
          </a:p>
        </p:txBody>
      </p:sp>
      <p:sp>
        <p:nvSpPr>
          <p:cNvPr id="3" name="Content Placeholder 2"/>
          <p:cNvSpPr>
            <a:spLocks noGrp="1"/>
          </p:cNvSpPr>
          <p:nvPr>
            <p:ph idx="1"/>
          </p:nvPr>
        </p:nvSpPr>
        <p:spPr>
          <a:xfrm>
            <a:off x="838200" y="1825625"/>
            <a:ext cx="10515600" cy="3767101"/>
          </a:xfrm>
        </p:spPr>
        <p:txBody>
          <a:bodyPr>
            <a:normAutofit fontScale="92500"/>
          </a:bodyPr>
          <a:lstStyle/>
          <a:p>
            <a:pPr>
              <a:lnSpc>
                <a:spcPct val="150000"/>
              </a:lnSpc>
              <a:spcBef>
                <a:spcPct val="20000"/>
              </a:spcBef>
              <a:defRPr/>
            </a:pPr>
            <a:r>
              <a:rPr lang="en-GB" sz="2200" dirty="0">
                <a:solidFill>
                  <a:schemeClr val="bg1">
                    <a:lumMod val="50000"/>
                  </a:schemeClr>
                </a:solidFill>
                <a:ea typeface="Tahoma" charset="0"/>
              </a:rPr>
              <a:t>Demonstrate the commitment to adopting the principles of asset management by senior decision makers. </a:t>
            </a:r>
          </a:p>
          <a:p>
            <a:pPr>
              <a:lnSpc>
                <a:spcPct val="150000"/>
              </a:lnSpc>
              <a:spcBef>
                <a:spcPct val="20000"/>
              </a:spcBef>
              <a:defRPr/>
            </a:pPr>
            <a:r>
              <a:rPr lang="en-GB" sz="2200" dirty="0">
                <a:solidFill>
                  <a:schemeClr val="bg1">
                    <a:lumMod val="50000"/>
                  </a:schemeClr>
                </a:solidFill>
                <a:ea typeface="Tahoma" charset="0"/>
              </a:rPr>
              <a:t>Document the principles, concepts and approach adopted in delivering your business </a:t>
            </a:r>
          </a:p>
          <a:p>
            <a:pPr>
              <a:lnSpc>
                <a:spcPct val="150000"/>
              </a:lnSpc>
              <a:spcBef>
                <a:spcPct val="20000"/>
              </a:spcBef>
              <a:defRPr/>
            </a:pPr>
            <a:r>
              <a:rPr lang="en-GB" sz="2200" dirty="0">
                <a:solidFill>
                  <a:schemeClr val="bg1">
                    <a:lumMod val="50000"/>
                  </a:schemeClr>
                </a:solidFill>
                <a:ea typeface="Tahoma" charset="0"/>
              </a:rPr>
              <a:t>Set out the desired headline levels of service from implementing asset management.</a:t>
            </a:r>
          </a:p>
          <a:p>
            <a:pPr marL="742950" lvl="1" indent="-285750">
              <a:lnSpc>
                <a:spcPct val="100000"/>
              </a:lnSpc>
              <a:spcBef>
                <a:spcPct val="20000"/>
              </a:spcBef>
              <a:buFont typeface="Arial" pitchFamily="34" charset="0"/>
              <a:buChar char="–"/>
              <a:defRPr/>
            </a:pPr>
            <a:r>
              <a:rPr lang="en-GB" sz="2200" dirty="0">
                <a:solidFill>
                  <a:schemeClr val="bg1">
                    <a:lumMod val="50000"/>
                  </a:schemeClr>
                </a:solidFill>
                <a:ea typeface="Tahoma" charset="0"/>
              </a:rPr>
              <a:t>Safety, Reliability, availability, Sustainability </a:t>
            </a:r>
          </a:p>
          <a:p>
            <a:pPr>
              <a:lnSpc>
                <a:spcPct val="120000"/>
              </a:lnSpc>
              <a:spcBef>
                <a:spcPct val="20000"/>
              </a:spcBef>
              <a:defRPr/>
            </a:pPr>
            <a:r>
              <a:rPr lang="en-GB" sz="2200" dirty="0">
                <a:solidFill>
                  <a:schemeClr val="bg1">
                    <a:lumMod val="50000"/>
                  </a:schemeClr>
                </a:solidFill>
                <a:ea typeface="Tahoma" charset="0"/>
              </a:rPr>
              <a:t>Facilitate communication with stakeholders of the approach adopted to managing highway infrastructure assets.</a:t>
            </a:r>
          </a:p>
          <a:p>
            <a:pPr marL="742950" lvl="1" indent="-285750">
              <a:lnSpc>
                <a:spcPct val="100000"/>
              </a:lnSpc>
              <a:spcBef>
                <a:spcPct val="20000"/>
              </a:spcBef>
              <a:buFont typeface="Arial" pitchFamily="34" charset="0"/>
              <a:buChar char="–"/>
              <a:defRPr/>
            </a:pPr>
            <a:r>
              <a:rPr lang="en-GB" sz="2200" dirty="0">
                <a:solidFill>
                  <a:schemeClr val="bg1">
                    <a:lumMod val="50000"/>
                  </a:schemeClr>
                </a:solidFill>
                <a:ea typeface="Tahoma" charset="0"/>
              </a:rPr>
              <a:t>Ensure the policy delivers the stakeholder needs, not just your needs 	</a:t>
            </a:r>
          </a:p>
          <a:p>
            <a:endParaRPr lang="en-GB" dirty="0"/>
          </a:p>
        </p:txBody>
      </p:sp>
    </p:spTree>
    <p:extLst>
      <p:ext uri="{BB962C8B-B14F-4D97-AF65-F5344CB8AC3E}">
        <p14:creationId xmlns:p14="http://schemas.microsoft.com/office/powerpoint/2010/main" val="1947352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defRPr/>
            </a:pPr>
            <a:r>
              <a:rPr lang="en-GB" sz="3200" dirty="0">
                <a:solidFill>
                  <a:srgbClr val="283077"/>
                </a:solidFill>
              </a:rPr>
              <a:t>Why Asset Management?</a:t>
            </a:r>
          </a:p>
        </p:txBody>
      </p:sp>
      <p:sp>
        <p:nvSpPr>
          <p:cNvPr id="3" name="Content Placeholder 2"/>
          <p:cNvSpPr>
            <a:spLocks noGrp="1"/>
          </p:cNvSpPr>
          <p:nvPr>
            <p:ph idx="1"/>
          </p:nvPr>
        </p:nvSpPr>
        <p:spPr/>
        <p:txBody>
          <a:bodyPr/>
          <a:lstStyle/>
          <a:p>
            <a:pPr marL="0" indent="0">
              <a:lnSpc>
                <a:spcPct val="100000"/>
              </a:lnSpc>
              <a:spcBef>
                <a:spcPct val="20000"/>
              </a:spcBef>
              <a:buNone/>
              <a:defRPr/>
            </a:pPr>
            <a:r>
              <a:rPr lang="en-GB" sz="2000" dirty="0">
                <a:solidFill>
                  <a:schemeClr val="bg1">
                    <a:lumMod val="50000"/>
                  </a:schemeClr>
                </a:solidFill>
                <a:ea typeface="Tahoma" charset="0"/>
              </a:rPr>
              <a:t>The key reasons for adopting asset management are:</a:t>
            </a:r>
          </a:p>
          <a:p>
            <a:pPr marL="0" indent="0">
              <a:lnSpc>
                <a:spcPct val="100000"/>
              </a:lnSpc>
              <a:spcBef>
                <a:spcPct val="20000"/>
              </a:spcBef>
              <a:buNone/>
              <a:defRPr/>
            </a:pPr>
            <a:endParaRPr lang="en-GB" sz="2000" dirty="0">
              <a:solidFill>
                <a:schemeClr val="bg1">
                  <a:lumMod val="50000"/>
                </a:schemeClr>
              </a:solidFill>
              <a:ea typeface="Tahoma" charset="0"/>
            </a:endParaRPr>
          </a:p>
          <a:p>
            <a:pPr marL="342900" lvl="1" indent="-342900">
              <a:lnSpc>
                <a:spcPct val="100000"/>
              </a:lnSpc>
              <a:spcBef>
                <a:spcPct val="20000"/>
              </a:spcBef>
              <a:defRPr/>
            </a:pPr>
            <a:r>
              <a:rPr lang="en-GB" sz="2000" dirty="0">
                <a:solidFill>
                  <a:schemeClr val="bg1">
                    <a:lumMod val="50000"/>
                  </a:schemeClr>
                </a:solidFill>
                <a:ea typeface="Tahoma" charset="0"/>
              </a:rPr>
              <a:t>Reduce the cost of operating the asset in a robust transparent way</a:t>
            </a:r>
          </a:p>
          <a:p>
            <a:pPr marL="342900" lvl="1" indent="-342900">
              <a:lnSpc>
                <a:spcPct val="100000"/>
              </a:lnSpc>
              <a:spcBef>
                <a:spcPct val="20000"/>
              </a:spcBef>
              <a:defRPr/>
            </a:pPr>
            <a:r>
              <a:rPr lang="en-GB" sz="2000" dirty="0">
                <a:solidFill>
                  <a:schemeClr val="bg1">
                    <a:lumMod val="50000"/>
                  </a:schemeClr>
                </a:solidFill>
                <a:ea typeface="Tahoma" charset="0"/>
              </a:rPr>
              <a:t>Reduce the investment capital costs</a:t>
            </a:r>
          </a:p>
          <a:p>
            <a:pPr marL="342900" lvl="1" indent="-342900">
              <a:lnSpc>
                <a:spcPct val="100000"/>
              </a:lnSpc>
              <a:spcBef>
                <a:spcPct val="20000"/>
              </a:spcBef>
              <a:defRPr/>
            </a:pPr>
            <a:r>
              <a:rPr lang="en-GB" sz="2000" dirty="0">
                <a:solidFill>
                  <a:schemeClr val="bg1">
                    <a:lumMod val="50000"/>
                  </a:schemeClr>
                </a:solidFill>
                <a:ea typeface="Tahoma" charset="0"/>
              </a:rPr>
              <a:t>Improve safety for stakeholders</a:t>
            </a:r>
          </a:p>
          <a:p>
            <a:pPr marL="342900" lvl="1" indent="-342900">
              <a:lnSpc>
                <a:spcPct val="100000"/>
              </a:lnSpc>
              <a:spcBef>
                <a:spcPct val="20000"/>
              </a:spcBef>
              <a:defRPr/>
            </a:pPr>
            <a:r>
              <a:rPr lang="en-GB" sz="2000" dirty="0">
                <a:solidFill>
                  <a:schemeClr val="bg1">
                    <a:lumMod val="50000"/>
                  </a:schemeClr>
                </a:solidFill>
                <a:ea typeface="Tahoma" charset="0"/>
              </a:rPr>
              <a:t>Reduce the risk to stakeholders both operators and users</a:t>
            </a:r>
          </a:p>
          <a:p>
            <a:pPr marL="342900" lvl="1" indent="-342900">
              <a:lnSpc>
                <a:spcPct val="100000"/>
              </a:lnSpc>
              <a:spcBef>
                <a:spcPct val="20000"/>
              </a:spcBef>
              <a:defRPr/>
            </a:pPr>
            <a:r>
              <a:rPr lang="en-GB" sz="2000" dirty="0">
                <a:solidFill>
                  <a:schemeClr val="bg1">
                    <a:lumMod val="50000"/>
                  </a:schemeClr>
                </a:solidFill>
                <a:ea typeface="Tahoma" charset="0"/>
              </a:rPr>
              <a:t>Deliver improvement in the performance of assets</a:t>
            </a:r>
          </a:p>
          <a:p>
            <a:pPr marL="342900" lvl="1" indent="-342900">
              <a:lnSpc>
                <a:spcPct val="100000"/>
              </a:lnSpc>
              <a:spcBef>
                <a:spcPct val="20000"/>
              </a:spcBef>
              <a:defRPr/>
            </a:pPr>
            <a:r>
              <a:rPr lang="en-GB" sz="2000" dirty="0">
                <a:solidFill>
                  <a:schemeClr val="bg1">
                    <a:lumMod val="50000"/>
                  </a:schemeClr>
                </a:solidFill>
                <a:ea typeface="Tahoma" charset="0"/>
              </a:rPr>
              <a:t>Deliver a robust method for measuring performance</a:t>
            </a:r>
          </a:p>
          <a:p>
            <a:pPr marL="342900" lvl="1" indent="-342900">
              <a:lnSpc>
                <a:spcPct val="100000"/>
              </a:lnSpc>
              <a:spcBef>
                <a:spcPct val="20000"/>
              </a:spcBef>
              <a:defRPr/>
            </a:pPr>
            <a:r>
              <a:rPr lang="en-GB" sz="2000" dirty="0">
                <a:solidFill>
                  <a:schemeClr val="bg1">
                    <a:lumMod val="50000"/>
                  </a:schemeClr>
                </a:solidFill>
                <a:ea typeface="Tahoma" charset="0"/>
              </a:rPr>
              <a:t>Deliver a sustainable and long term approach to the management of the asset</a:t>
            </a:r>
          </a:p>
          <a:p>
            <a:pPr marL="342900" lvl="1" indent="-342900">
              <a:lnSpc>
                <a:spcPct val="100000"/>
              </a:lnSpc>
              <a:spcBef>
                <a:spcPct val="20000"/>
              </a:spcBef>
              <a:defRPr/>
            </a:pPr>
            <a:r>
              <a:rPr lang="en-GB" sz="2000" dirty="0">
                <a:solidFill>
                  <a:schemeClr val="bg1">
                    <a:lumMod val="50000"/>
                  </a:schemeClr>
                </a:solidFill>
                <a:ea typeface="Tahoma" charset="0"/>
              </a:rPr>
              <a:t>Support carbon reduction and climate change agendas and initiatives</a:t>
            </a:r>
          </a:p>
          <a:p>
            <a:pPr marL="342900" lvl="1" indent="-342900">
              <a:lnSpc>
                <a:spcPct val="100000"/>
              </a:lnSpc>
              <a:spcBef>
                <a:spcPct val="20000"/>
              </a:spcBef>
              <a:defRPr/>
            </a:pPr>
            <a:endParaRPr lang="en-GB" sz="1800" dirty="0">
              <a:solidFill>
                <a:prstClr val="black"/>
              </a:solidFill>
              <a:ea typeface="Tahoma" charset="0"/>
            </a:endParaRPr>
          </a:p>
          <a:p>
            <a:endParaRPr lang="en-GB" dirty="0"/>
          </a:p>
        </p:txBody>
      </p:sp>
    </p:spTree>
    <p:extLst>
      <p:ext uri="{BB962C8B-B14F-4D97-AF65-F5344CB8AC3E}">
        <p14:creationId xmlns:p14="http://schemas.microsoft.com/office/powerpoint/2010/main" val="785533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C580-987D-4C32-A471-258765431E12}"/>
              </a:ext>
            </a:extLst>
          </p:cNvPr>
          <p:cNvSpPr>
            <a:spLocks noGrp="1"/>
          </p:cNvSpPr>
          <p:nvPr>
            <p:ph type="title"/>
          </p:nvPr>
        </p:nvSpPr>
        <p:spPr/>
        <p:txBody>
          <a:bodyPr>
            <a:normAutofit/>
          </a:bodyPr>
          <a:lstStyle/>
          <a:p>
            <a:r>
              <a:rPr lang="en-GB" sz="3200" dirty="0">
                <a:solidFill>
                  <a:srgbClr val="283077"/>
                </a:solidFill>
              </a:rPr>
              <a:t>Policy</a:t>
            </a:r>
          </a:p>
        </p:txBody>
      </p:sp>
      <p:sp>
        <p:nvSpPr>
          <p:cNvPr id="3" name="Content Placeholder 2">
            <a:extLst>
              <a:ext uri="{FF2B5EF4-FFF2-40B4-BE49-F238E27FC236}">
                <a16:creationId xmlns:a16="http://schemas.microsoft.com/office/drawing/2014/main" id="{47564BCA-0E18-499A-9150-E6FD3B2CA2E1}"/>
              </a:ext>
            </a:extLst>
          </p:cNvPr>
          <p:cNvSpPr>
            <a:spLocks noGrp="1"/>
          </p:cNvSpPr>
          <p:nvPr>
            <p:ph idx="1"/>
          </p:nvPr>
        </p:nvSpPr>
        <p:spPr/>
        <p:txBody>
          <a:bodyPr>
            <a:normAutofit/>
          </a:bodyPr>
          <a:lstStyle/>
          <a:p>
            <a:pPr marL="0" indent="0">
              <a:lnSpc>
                <a:spcPct val="110000"/>
              </a:lnSpc>
              <a:spcBef>
                <a:spcPct val="20000"/>
              </a:spcBef>
              <a:buNone/>
              <a:defRPr/>
            </a:pPr>
            <a:r>
              <a:rPr lang="en-GB" sz="1800" dirty="0">
                <a:solidFill>
                  <a:schemeClr val="bg1">
                    <a:lumMod val="50000"/>
                  </a:schemeClr>
                </a:solidFill>
                <a:ea typeface="Tahoma" charset="0"/>
              </a:rPr>
              <a:t>An organisation’s policies and strategies define</a:t>
            </a:r>
          </a:p>
          <a:p>
            <a:pPr>
              <a:lnSpc>
                <a:spcPct val="110000"/>
              </a:lnSpc>
              <a:spcBef>
                <a:spcPct val="20000"/>
              </a:spcBef>
              <a:defRPr/>
            </a:pPr>
            <a:r>
              <a:rPr lang="en-GB" sz="1800" dirty="0">
                <a:solidFill>
                  <a:schemeClr val="bg1">
                    <a:lumMod val="50000"/>
                  </a:schemeClr>
                </a:solidFill>
                <a:ea typeface="Tahoma" charset="0"/>
              </a:rPr>
              <a:t>how it will operate</a:t>
            </a:r>
          </a:p>
          <a:p>
            <a:pPr>
              <a:lnSpc>
                <a:spcPct val="110000"/>
              </a:lnSpc>
              <a:spcBef>
                <a:spcPct val="20000"/>
              </a:spcBef>
              <a:defRPr/>
            </a:pPr>
            <a:r>
              <a:rPr lang="en-GB" sz="1800" dirty="0">
                <a:solidFill>
                  <a:schemeClr val="bg1">
                    <a:lumMod val="50000"/>
                  </a:schemeClr>
                </a:solidFill>
                <a:ea typeface="Tahoma" charset="0"/>
              </a:rPr>
              <a:t>the aims for delivery of its goals and objectives</a:t>
            </a:r>
          </a:p>
          <a:p>
            <a:pPr marL="0" indent="0">
              <a:lnSpc>
                <a:spcPct val="110000"/>
              </a:lnSpc>
              <a:spcBef>
                <a:spcPct val="20000"/>
              </a:spcBef>
              <a:buNone/>
              <a:defRPr/>
            </a:pPr>
            <a:r>
              <a:rPr lang="en-GB" sz="1800" dirty="0">
                <a:solidFill>
                  <a:schemeClr val="bg1">
                    <a:lumMod val="50000"/>
                  </a:schemeClr>
                </a:solidFill>
                <a:ea typeface="Tahoma" charset="0"/>
              </a:rPr>
              <a:t>Good Asset Management within an organisation needs policy and strategy documents to be recorded, adhered to and reviewed annually.</a:t>
            </a:r>
          </a:p>
          <a:p>
            <a:pPr>
              <a:lnSpc>
                <a:spcPct val="110000"/>
              </a:lnSpc>
              <a:spcBef>
                <a:spcPct val="20000"/>
              </a:spcBef>
              <a:defRPr/>
            </a:pPr>
            <a:endParaRPr lang="en-GB" sz="1800" dirty="0">
              <a:solidFill>
                <a:schemeClr val="bg1">
                  <a:lumMod val="50000"/>
                </a:schemeClr>
              </a:solidFill>
              <a:ea typeface="Tahoma" charset="0"/>
            </a:endParaRPr>
          </a:p>
          <a:p>
            <a:pPr marL="0" indent="0">
              <a:lnSpc>
                <a:spcPct val="110000"/>
              </a:lnSpc>
              <a:spcBef>
                <a:spcPct val="20000"/>
              </a:spcBef>
              <a:buNone/>
              <a:defRPr/>
            </a:pPr>
            <a:r>
              <a:rPr lang="en-GB" sz="1800" dirty="0">
                <a:solidFill>
                  <a:schemeClr val="bg1">
                    <a:lumMod val="50000"/>
                  </a:schemeClr>
                </a:solidFill>
                <a:ea typeface="Tahoma" charset="0"/>
              </a:rPr>
              <a:t>The consequences associated with not having policy and or strategy documents in place include</a:t>
            </a:r>
          </a:p>
          <a:p>
            <a:pPr>
              <a:lnSpc>
                <a:spcPct val="110000"/>
              </a:lnSpc>
              <a:spcBef>
                <a:spcPct val="20000"/>
              </a:spcBef>
              <a:defRPr/>
            </a:pPr>
            <a:r>
              <a:rPr lang="en-GB" sz="1800" dirty="0">
                <a:solidFill>
                  <a:schemeClr val="bg1">
                    <a:lumMod val="50000"/>
                  </a:schemeClr>
                </a:solidFill>
                <a:ea typeface="Tahoma" charset="0"/>
              </a:rPr>
              <a:t>lack of direction</a:t>
            </a:r>
          </a:p>
          <a:p>
            <a:pPr>
              <a:lnSpc>
                <a:spcPct val="110000"/>
              </a:lnSpc>
              <a:spcBef>
                <a:spcPct val="20000"/>
              </a:spcBef>
              <a:defRPr/>
            </a:pPr>
            <a:r>
              <a:rPr lang="en-GB" sz="1800" dirty="0">
                <a:solidFill>
                  <a:schemeClr val="bg1">
                    <a:lumMod val="50000"/>
                  </a:schemeClr>
                </a:solidFill>
                <a:ea typeface="Tahoma" charset="0"/>
              </a:rPr>
              <a:t>defence of actions when something goes wrong or fails</a:t>
            </a:r>
          </a:p>
          <a:p>
            <a:pPr>
              <a:lnSpc>
                <a:spcPct val="110000"/>
              </a:lnSpc>
              <a:spcBef>
                <a:spcPct val="20000"/>
              </a:spcBef>
              <a:defRPr/>
            </a:pPr>
            <a:r>
              <a:rPr lang="en-GB" sz="1800" dirty="0">
                <a:solidFill>
                  <a:schemeClr val="bg1">
                    <a:lumMod val="50000"/>
                  </a:schemeClr>
                </a:solidFill>
                <a:ea typeface="Tahoma" charset="0"/>
              </a:rPr>
              <a:t>difficulty in identifying performance issues and improvements. </a:t>
            </a:r>
          </a:p>
        </p:txBody>
      </p:sp>
    </p:spTree>
    <p:extLst>
      <p:ext uri="{BB962C8B-B14F-4D97-AF65-F5344CB8AC3E}">
        <p14:creationId xmlns:p14="http://schemas.microsoft.com/office/powerpoint/2010/main" val="1631393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C3D36-D7B2-456B-8E3D-4F3A41F0D0E5}"/>
              </a:ext>
            </a:extLst>
          </p:cNvPr>
          <p:cNvSpPr>
            <a:spLocks noGrp="1"/>
          </p:cNvSpPr>
          <p:nvPr>
            <p:ph type="title"/>
          </p:nvPr>
        </p:nvSpPr>
        <p:spPr/>
        <p:txBody>
          <a:bodyPr>
            <a:normAutofit/>
          </a:bodyPr>
          <a:lstStyle/>
          <a:p>
            <a:r>
              <a:rPr lang="en-GB" sz="3200" dirty="0">
                <a:solidFill>
                  <a:srgbClr val="283077"/>
                </a:solidFill>
              </a:rPr>
              <a:t>What is an asset management Policy?</a:t>
            </a:r>
          </a:p>
        </p:txBody>
      </p:sp>
      <p:sp>
        <p:nvSpPr>
          <p:cNvPr id="3" name="Content Placeholder 2">
            <a:extLst>
              <a:ext uri="{FF2B5EF4-FFF2-40B4-BE49-F238E27FC236}">
                <a16:creationId xmlns:a16="http://schemas.microsoft.com/office/drawing/2014/main" id="{C50D7D47-DC92-41F2-8071-F476F48C7B73}"/>
              </a:ext>
            </a:extLst>
          </p:cNvPr>
          <p:cNvSpPr>
            <a:spLocks noGrp="1"/>
          </p:cNvSpPr>
          <p:nvPr>
            <p:ph idx="1"/>
          </p:nvPr>
        </p:nvSpPr>
        <p:spPr/>
        <p:txBody>
          <a:bodyPr>
            <a:normAutofit/>
          </a:bodyPr>
          <a:lstStyle/>
          <a:p>
            <a:pPr marL="0" marR="0" lvl="0" indent="0" fontAlgn="auto">
              <a:lnSpc>
                <a:spcPct val="150000"/>
              </a:lnSpc>
              <a:spcBef>
                <a:spcPct val="20000"/>
              </a:spcBef>
              <a:spcAft>
                <a:spcPts val="0"/>
              </a:spcAft>
              <a:buClrTx/>
              <a:buSzTx/>
              <a:buNone/>
              <a:tabLst/>
              <a:defRPr/>
            </a:pPr>
            <a:r>
              <a:rPr lang="en-GB" sz="1900" dirty="0">
                <a:solidFill>
                  <a:schemeClr val="bg1">
                    <a:lumMod val="50000"/>
                  </a:schemeClr>
                </a:solidFill>
                <a:ea typeface="Tahoma" charset="0"/>
              </a:rPr>
              <a:t>A policy is a high-level statement of the organisations intent.</a:t>
            </a:r>
          </a:p>
          <a:p>
            <a:pPr marL="0" marR="0" lvl="0" indent="0" fontAlgn="auto">
              <a:lnSpc>
                <a:spcPct val="150000"/>
              </a:lnSpc>
              <a:spcBef>
                <a:spcPct val="20000"/>
              </a:spcBef>
              <a:spcAft>
                <a:spcPts val="0"/>
              </a:spcAft>
              <a:buClrTx/>
              <a:buSzTx/>
              <a:buNone/>
              <a:tabLst/>
              <a:defRPr/>
            </a:pPr>
            <a:r>
              <a:rPr lang="en-GB" sz="1900" dirty="0">
                <a:solidFill>
                  <a:schemeClr val="bg1">
                    <a:lumMod val="50000"/>
                  </a:schemeClr>
                </a:solidFill>
                <a:ea typeface="Tahoma" charset="0"/>
              </a:rPr>
              <a:t>For example:</a:t>
            </a:r>
          </a:p>
          <a:p>
            <a:pPr marR="0" lvl="0" fontAlgn="auto">
              <a:lnSpc>
                <a:spcPct val="150000"/>
              </a:lnSpc>
              <a:spcBef>
                <a:spcPct val="20000"/>
              </a:spcBef>
              <a:spcAft>
                <a:spcPts val="0"/>
              </a:spcAft>
              <a:buClrTx/>
              <a:buSzTx/>
              <a:tabLst/>
              <a:defRPr/>
            </a:pPr>
            <a:r>
              <a:rPr lang="en-GB" sz="1900" dirty="0">
                <a:solidFill>
                  <a:schemeClr val="bg1">
                    <a:lumMod val="50000"/>
                  </a:schemeClr>
                </a:solidFill>
                <a:ea typeface="Tahoma" charset="0"/>
              </a:rPr>
              <a:t>Government policy is a rule or principle that guides decisions that should result in positive outcomes that enhance the community.</a:t>
            </a:r>
          </a:p>
          <a:p>
            <a:pPr marL="0" marR="0" lvl="0" indent="0" fontAlgn="auto">
              <a:lnSpc>
                <a:spcPct val="150000"/>
              </a:lnSpc>
              <a:spcBef>
                <a:spcPct val="20000"/>
              </a:spcBef>
              <a:spcAft>
                <a:spcPts val="0"/>
              </a:spcAft>
              <a:buClrTx/>
              <a:buSzTx/>
              <a:buNone/>
              <a:tabLst/>
              <a:defRPr/>
            </a:pPr>
            <a:endParaRPr lang="en-GB" sz="1800" dirty="0">
              <a:solidFill>
                <a:schemeClr val="bg1">
                  <a:lumMod val="50000"/>
                </a:schemeClr>
              </a:solidFill>
              <a:ea typeface="Tahoma" charset="0"/>
            </a:endParaRPr>
          </a:p>
          <a:p>
            <a:pPr marL="0" marR="0" lvl="0" indent="0" fontAlgn="auto">
              <a:lnSpc>
                <a:spcPct val="150000"/>
              </a:lnSpc>
              <a:spcBef>
                <a:spcPct val="20000"/>
              </a:spcBef>
              <a:spcAft>
                <a:spcPts val="0"/>
              </a:spcAft>
              <a:buClrTx/>
              <a:buSzTx/>
              <a:buNone/>
              <a:tabLst/>
              <a:defRPr/>
            </a:pPr>
            <a:r>
              <a:rPr lang="en-GB" sz="1800" b="1" i="1" dirty="0">
                <a:solidFill>
                  <a:schemeClr val="bg1">
                    <a:lumMod val="50000"/>
                  </a:schemeClr>
                </a:solidFill>
                <a:ea typeface="Tahoma" charset="0"/>
              </a:rPr>
              <a:t>For example – the Council recognises the importance of its local highway network in supporting the delivery of services and achieving the overarching Council vision and transport goals and is committed to applying asset management principles to the management and maintenance of its highway infrastructure”</a:t>
            </a:r>
          </a:p>
          <a:p>
            <a:endParaRPr lang="en-GB" dirty="0">
              <a:solidFill>
                <a:schemeClr val="bg1">
                  <a:lumMod val="50000"/>
                </a:schemeClr>
              </a:solidFill>
            </a:endParaRPr>
          </a:p>
        </p:txBody>
      </p:sp>
    </p:spTree>
    <p:extLst>
      <p:ext uri="{BB962C8B-B14F-4D97-AF65-F5344CB8AC3E}">
        <p14:creationId xmlns:p14="http://schemas.microsoft.com/office/powerpoint/2010/main" val="2502405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283077"/>
                </a:solidFill>
              </a:rPr>
              <a:t>Asset Management Policy</a:t>
            </a:r>
          </a:p>
        </p:txBody>
      </p:sp>
      <p:sp>
        <p:nvSpPr>
          <p:cNvPr id="3" name="Content Placeholder 2"/>
          <p:cNvSpPr>
            <a:spLocks noGrp="1"/>
          </p:cNvSpPr>
          <p:nvPr>
            <p:ph idx="1"/>
          </p:nvPr>
        </p:nvSpPr>
        <p:spPr>
          <a:xfrm>
            <a:off x="838200" y="1825625"/>
            <a:ext cx="10515600" cy="3569335"/>
          </a:xfrm>
        </p:spPr>
        <p:txBody>
          <a:bodyPr>
            <a:noAutofit/>
          </a:bodyPr>
          <a:lstStyle/>
          <a:p>
            <a:pPr marL="228600" lvl="1">
              <a:lnSpc>
                <a:spcPct val="130000"/>
              </a:lnSpc>
              <a:spcBef>
                <a:spcPct val="20000"/>
              </a:spcBef>
              <a:defRPr/>
            </a:pPr>
            <a:r>
              <a:rPr lang="en-GB" sz="1800" dirty="0">
                <a:solidFill>
                  <a:schemeClr val="bg1">
                    <a:lumMod val="50000"/>
                  </a:schemeClr>
                </a:solidFill>
                <a:ea typeface="Tahoma" charset="0"/>
              </a:rPr>
              <a:t>The asset management policy is a short and concise document that describes the principles adopted in applying asset management to achieve the company’s strategic objectives 	</a:t>
            </a:r>
          </a:p>
          <a:p>
            <a:pPr marL="228600" lvl="1">
              <a:lnSpc>
                <a:spcPct val="130000"/>
              </a:lnSpc>
              <a:spcBef>
                <a:spcPct val="20000"/>
              </a:spcBef>
              <a:defRPr/>
            </a:pPr>
            <a:r>
              <a:rPr lang="en-GB" sz="1800" dirty="0">
                <a:solidFill>
                  <a:schemeClr val="bg1">
                    <a:lumMod val="50000"/>
                  </a:schemeClr>
                </a:solidFill>
                <a:ea typeface="Tahoma" charset="0"/>
              </a:rPr>
              <a:t>It provides a visible commitment to achieving the benefits that can be delivered through asset management and should be established at the highest level </a:t>
            </a:r>
          </a:p>
          <a:p>
            <a:pPr>
              <a:lnSpc>
                <a:spcPct val="130000"/>
              </a:lnSpc>
              <a:spcBef>
                <a:spcPct val="20000"/>
              </a:spcBef>
              <a:defRPr/>
            </a:pPr>
            <a:r>
              <a:rPr lang="en-GB" sz="1800" dirty="0">
                <a:solidFill>
                  <a:schemeClr val="bg1">
                    <a:lumMod val="50000"/>
                  </a:schemeClr>
                </a:solidFill>
                <a:ea typeface="Tahoma" charset="0"/>
              </a:rPr>
              <a:t>Ideally, it is a one or two page, stand-alone document that is readily accessible </a:t>
            </a:r>
          </a:p>
          <a:p>
            <a:pPr>
              <a:lnSpc>
                <a:spcPct val="130000"/>
              </a:lnSpc>
              <a:spcBef>
                <a:spcPct val="20000"/>
              </a:spcBef>
              <a:defRPr/>
            </a:pPr>
            <a:r>
              <a:rPr lang="en-GB" sz="1800" dirty="0">
                <a:solidFill>
                  <a:schemeClr val="bg1">
                    <a:lumMod val="50000"/>
                  </a:schemeClr>
                </a:solidFill>
                <a:ea typeface="Tahoma" charset="0"/>
              </a:rPr>
              <a:t>It demonstrates the commitment by senior decision makers and should do the following: </a:t>
            </a:r>
          </a:p>
          <a:p>
            <a:pPr lvl="1">
              <a:lnSpc>
                <a:spcPct val="130000"/>
              </a:lnSpc>
              <a:spcBef>
                <a:spcPct val="20000"/>
              </a:spcBef>
              <a:defRPr/>
            </a:pPr>
            <a:r>
              <a:rPr lang="en-GB" sz="1800" dirty="0">
                <a:solidFill>
                  <a:schemeClr val="bg1">
                    <a:lumMod val="50000"/>
                  </a:schemeClr>
                </a:solidFill>
                <a:ea typeface="Tahoma" charset="0"/>
              </a:rPr>
              <a:t>Make reference to the goals and objectives of the organisation</a:t>
            </a:r>
          </a:p>
          <a:p>
            <a:pPr lvl="1">
              <a:lnSpc>
                <a:spcPct val="130000"/>
              </a:lnSpc>
              <a:spcBef>
                <a:spcPct val="20000"/>
              </a:spcBef>
              <a:defRPr/>
            </a:pPr>
            <a:r>
              <a:rPr lang="en-GB" sz="1800" dirty="0">
                <a:solidFill>
                  <a:schemeClr val="bg1">
                    <a:lumMod val="50000"/>
                  </a:schemeClr>
                </a:solidFill>
                <a:ea typeface="Tahoma" charset="0"/>
              </a:rPr>
              <a:t>Set out the principles, concepts and approach adopted in delivering a business using asset management</a:t>
            </a:r>
          </a:p>
          <a:p>
            <a:pPr lvl="1">
              <a:lnSpc>
                <a:spcPct val="130000"/>
              </a:lnSpc>
              <a:spcBef>
                <a:spcPct val="20000"/>
              </a:spcBef>
              <a:defRPr/>
            </a:pPr>
            <a:r>
              <a:rPr lang="en-GB" sz="1800" dirty="0">
                <a:solidFill>
                  <a:schemeClr val="bg1">
                    <a:lumMod val="50000"/>
                  </a:schemeClr>
                </a:solidFill>
                <a:ea typeface="Tahoma" charset="0"/>
              </a:rPr>
              <a:t>Facilitate communication with stakeholders of the approach adopted to managing highway infrastructure assets. </a:t>
            </a:r>
          </a:p>
          <a:p>
            <a:pPr lvl="1"/>
            <a:endParaRPr lang="en-GB" sz="1800" dirty="0">
              <a:solidFill>
                <a:schemeClr val="bg1">
                  <a:lumMod val="50000"/>
                </a:schemeClr>
              </a:solidFill>
            </a:endParaRPr>
          </a:p>
          <a:p>
            <a:endParaRPr lang="en-GB" sz="1800" dirty="0">
              <a:solidFill>
                <a:schemeClr val="bg1">
                  <a:lumMod val="50000"/>
                </a:schemeClr>
              </a:solidFill>
            </a:endParaRPr>
          </a:p>
        </p:txBody>
      </p:sp>
    </p:spTree>
    <p:extLst>
      <p:ext uri="{BB962C8B-B14F-4D97-AF65-F5344CB8AC3E}">
        <p14:creationId xmlns:p14="http://schemas.microsoft.com/office/powerpoint/2010/main" val="3741817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3E30-379A-40CA-825B-9E5D8A3CC979}"/>
              </a:ext>
            </a:extLst>
          </p:cNvPr>
          <p:cNvSpPr>
            <a:spLocks noGrp="1"/>
          </p:cNvSpPr>
          <p:nvPr>
            <p:ph type="title"/>
          </p:nvPr>
        </p:nvSpPr>
        <p:spPr/>
        <p:txBody>
          <a:bodyPr>
            <a:normAutofit/>
          </a:bodyPr>
          <a:lstStyle/>
          <a:p>
            <a:r>
              <a:rPr lang="en-GB" sz="3200" dirty="0">
                <a:solidFill>
                  <a:srgbClr val="283077"/>
                </a:solidFill>
              </a:rPr>
              <a:t>What is a Strategy?</a:t>
            </a:r>
          </a:p>
        </p:txBody>
      </p:sp>
      <p:sp>
        <p:nvSpPr>
          <p:cNvPr id="3" name="Content Placeholder 2">
            <a:extLst>
              <a:ext uri="{FF2B5EF4-FFF2-40B4-BE49-F238E27FC236}">
                <a16:creationId xmlns:a16="http://schemas.microsoft.com/office/drawing/2014/main" id="{E9A2F19B-1AC5-40D8-8FE0-2E56C7978128}"/>
              </a:ext>
            </a:extLst>
          </p:cNvPr>
          <p:cNvSpPr>
            <a:spLocks noGrp="1"/>
          </p:cNvSpPr>
          <p:nvPr>
            <p:ph idx="1"/>
          </p:nvPr>
        </p:nvSpPr>
        <p:spPr>
          <a:xfrm>
            <a:off x="838200" y="1376039"/>
            <a:ext cx="10515600" cy="4800924"/>
          </a:xfrm>
        </p:spPr>
        <p:txBody>
          <a:bodyPr>
            <a:noAutofit/>
          </a:bodyPr>
          <a:lstStyle/>
          <a:p>
            <a:pPr marL="0" indent="0">
              <a:lnSpc>
                <a:spcPct val="160000"/>
              </a:lnSpc>
              <a:spcBef>
                <a:spcPct val="20000"/>
              </a:spcBef>
              <a:buNone/>
              <a:defRPr/>
            </a:pPr>
            <a:r>
              <a:rPr lang="en-GB" sz="1800" dirty="0">
                <a:solidFill>
                  <a:schemeClr val="bg1">
                    <a:lumMod val="50000"/>
                  </a:schemeClr>
                </a:solidFill>
                <a:ea typeface="Tahoma" charset="0"/>
              </a:rPr>
              <a:t>A strategy is a plan of action designed to achieve a long-term or overall aim.</a:t>
            </a:r>
          </a:p>
          <a:p>
            <a:pPr>
              <a:lnSpc>
                <a:spcPct val="160000"/>
              </a:lnSpc>
              <a:spcBef>
                <a:spcPct val="20000"/>
              </a:spcBef>
              <a:defRPr/>
            </a:pPr>
            <a:r>
              <a:rPr lang="en-GB" sz="1600" dirty="0">
                <a:solidFill>
                  <a:schemeClr val="bg1">
                    <a:lumMod val="50000"/>
                  </a:schemeClr>
                </a:solidFill>
                <a:ea typeface="Tahoma" charset="0"/>
              </a:rPr>
              <a:t>For example:</a:t>
            </a:r>
          </a:p>
          <a:p>
            <a:pPr marL="742950" lvl="1" indent="-285750">
              <a:lnSpc>
                <a:spcPct val="120000"/>
              </a:lnSpc>
              <a:spcBef>
                <a:spcPct val="20000"/>
              </a:spcBef>
              <a:buFont typeface="Arial" pitchFamily="34" charset="0"/>
              <a:buChar char="–"/>
              <a:defRPr/>
            </a:pPr>
            <a:r>
              <a:rPr lang="en-GB" sz="1600" dirty="0">
                <a:solidFill>
                  <a:schemeClr val="bg1">
                    <a:lumMod val="50000"/>
                  </a:schemeClr>
                </a:solidFill>
                <a:ea typeface="Tahoma" charset="0"/>
              </a:rPr>
              <a:t>a plan for moving and setting out troops for a potential battle (a strategy / strategic move)</a:t>
            </a:r>
          </a:p>
          <a:p>
            <a:pPr marL="742950" lvl="1" indent="-285750">
              <a:lnSpc>
                <a:spcPct val="120000"/>
              </a:lnSpc>
              <a:spcBef>
                <a:spcPct val="20000"/>
              </a:spcBef>
              <a:buFont typeface="Arial" pitchFamily="34" charset="0"/>
              <a:buChar char="–"/>
              <a:defRPr/>
            </a:pPr>
            <a:r>
              <a:rPr lang="en-GB" sz="1600" dirty="0">
                <a:solidFill>
                  <a:schemeClr val="bg1">
                    <a:lumMod val="50000"/>
                  </a:schemeClr>
                </a:solidFill>
                <a:ea typeface="Tahoma" charset="0"/>
              </a:rPr>
              <a:t>a specific play / tactic devised by the coach and team so as to win a football game</a:t>
            </a:r>
          </a:p>
          <a:p>
            <a:pPr marL="742950" lvl="1" indent="-285750">
              <a:lnSpc>
                <a:spcPct val="120000"/>
              </a:lnSpc>
              <a:spcBef>
                <a:spcPct val="20000"/>
              </a:spcBef>
              <a:buFont typeface="Arial" pitchFamily="34" charset="0"/>
              <a:buChar char="–"/>
              <a:defRPr/>
            </a:pPr>
            <a:r>
              <a:rPr lang="en-GB" sz="1600" dirty="0">
                <a:solidFill>
                  <a:schemeClr val="bg1">
                    <a:lumMod val="50000"/>
                  </a:schemeClr>
                </a:solidFill>
                <a:ea typeface="Tahoma" charset="0"/>
              </a:rPr>
              <a:t>a marketing strategy that might look at cost, demand, delivery, product and promotion to ensure the organisation can secure and maintain the market share for its product.</a:t>
            </a:r>
          </a:p>
          <a:p>
            <a:pPr>
              <a:lnSpc>
                <a:spcPct val="160000"/>
              </a:lnSpc>
              <a:spcBef>
                <a:spcPct val="20000"/>
              </a:spcBef>
              <a:defRPr/>
            </a:pPr>
            <a:r>
              <a:rPr lang="en-GB" sz="1600" dirty="0">
                <a:solidFill>
                  <a:schemeClr val="bg1">
                    <a:lumMod val="50000"/>
                  </a:schemeClr>
                </a:solidFill>
                <a:ea typeface="Tahoma" charset="0"/>
              </a:rPr>
              <a:t>Strategies need to be coordinated across all assets and have the following attributes:</a:t>
            </a:r>
          </a:p>
          <a:p>
            <a:pPr marL="742950" lvl="1" indent="-285750">
              <a:lnSpc>
                <a:spcPct val="120000"/>
              </a:lnSpc>
              <a:spcBef>
                <a:spcPct val="20000"/>
              </a:spcBef>
              <a:buFont typeface="Arial" pitchFamily="34" charset="0"/>
              <a:buChar char="–"/>
              <a:defRPr/>
            </a:pPr>
            <a:r>
              <a:rPr lang="en-GB" sz="1600" dirty="0">
                <a:solidFill>
                  <a:schemeClr val="bg1">
                    <a:lumMod val="50000"/>
                  </a:schemeClr>
                </a:solidFill>
                <a:ea typeface="Tahoma" charset="0"/>
              </a:rPr>
              <a:t>Recognise values and use them to prioritise</a:t>
            </a:r>
          </a:p>
          <a:p>
            <a:pPr marL="742950" lvl="1" indent="-285750">
              <a:lnSpc>
                <a:spcPct val="120000"/>
              </a:lnSpc>
              <a:spcBef>
                <a:spcPct val="20000"/>
              </a:spcBef>
              <a:buFont typeface="Arial" pitchFamily="34" charset="0"/>
              <a:buChar char="–"/>
              <a:defRPr/>
            </a:pPr>
            <a:r>
              <a:rPr lang="en-GB" sz="1600" dirty="0">
                <a:solidFill>
                  <a:schemeClr val="bg1">
                    <a:lumMod val="50000"/>
                  </a:schemeClr>
                </a:solidFill>
                <a:ea typeface="Tahoma" charset="0"/>
              </a:rPr>
              <a:t>Consider the risks</a:t>
            </a:r>
          </a:p>
          <a:p>
            <a:pPr marL="742950" lvl="1" indent="-285750">
              <a:lnSpc>
                <a:spcPct val="120000"/>
              </a:lnSpc>
              <a:spcBef>
                <a:spcPct val="20000"/>
              </a:spcBef>
              <a:buFont typeface="Arial" pitchFamily="34" charset="0"/>
              <a:buChar char="–"/>
              <a:defRPr/>
            </a:pPr>
            <a:r>
              <a:rPr lang="en-GB" sz="1600" dirty="0">
                <a:solidFill>
                  <a:schemeClr val="bg1">
                    <a:lumMod val="50000"/>
                  </a:schemeClr>
                </a:solidFill>
                <a:ea typeface="Tahoma" charset="0"/>
              </a:rPr>
              <a:t>Optimise the approach</a:t>
            </a:r>
          </a:p>
          <a:p>
            <a:pPr marL="742950" lvl="1" indent="-285750">
              <a:lnSpc>
                <a:spcPct val="120000"/>
              </a:lnSpc>
              <a:spcBef>
                <a:spcPct val="20000"/>
              </a:spcBef>
              <a:buFont typeface="Arial" pitchFamily="34" charset="0"/>
              <a:buChar char="–"/>
              <a:defRPr/>
            </a:pPr>
            <a:r>
              <a:rPr lang="en-GB" sz="1600" dirty="0">
                <a:solidFill>
                  <a:schemeClr val="bg1">
                    <a:lumMod val="50000"/>
                  </a:schemeClr>
                </a:solidFill>
                <a:ea typeface="Tahoma" charset="0"/>
              </a:rPr>
              <a:t>Apply joined up thinking</a:t>
            </a:r>
          </a:p>
          <a:p>
            <a:pPr marL="742950" lvl="1" indent="-285750">
              <a:lnSpc>
                <a:spcPct val="120000"/>
              </a:lnSpc>
              <a:spcBef>
                <a:spcPct val="20000"/>
              </a:spcBef>
              <a:buFont typeface="Arial" pitchFamily="34" charset="0"/>
              <a:buChar char="–"/>
              <a:defRPr/>
            </a:pPr>
            <a:r>
              <a:rPr lang="en-GB" sz="1600" dirty="0">
                <a:solidFill>
                  <a:schemeClr val="bg1">
                    <a:lumMod val="50000"/>
                  </a:schemeClr>
                </a:solidFill>
                <a:ea typeface="Tahoma" charset="0"/>
              </a:rPr>
              <a:t>Justify and record actions</a:t>
            </a:r>
          </a:p>
          <a:p>
            <a:pPr marL="742950" lvl="1" indent="-285750">
              <a:lnSpc>
                <a:spcPct val="120000"/>
              </a:lnSpc>
              <a:spcBef>
                <a:spcPct val="20000"/>
              </a:spcBef>
              <a:buFont typeface="Arial" pitchFamily="34" charset="0"/>
              <a:buChar char="–"/>
              <a:defRPr/>
            </a:pPr>
            <a:r>
              <a:rPr lang="en-GB" sz="1600" dirty="0">
                <a:solidFill>
                  <a:schemeClr val="bg1">
                    <a:lumMod val="50000"/>
                  </a:schemeClr>
                </a:solidFill>
                <a:ea typeface="Tahoma" charset="0"/>
              </a:rPr>
              <a:t>Think long term and sustainable</a:t>
            </a:r>
          </a:p>
          <a:p>
            <a:pPr marL="742950" lvl="1" indent="-285750">
              <a:lnSpc>
                <a:spcPct val="120000"/>
              </a:lnSpc>
              <a:spcBef>
                <a:spcPct val="20000"/>
              </a:spcBef>
              <a:buFont typeface="Arial" pitchFamily="34" charset="0"/>
              <a:buChar char="–"/>
              <a:defRPr/>
            </a:pPr>
            <a:r>
              <a:rPr lang="en-GB" sz="1600" dirty="0">
                <a:solidFill>
                  <a:schemeClr val="bg1">
                    <a:lumMod val="50000"/>
                  </a:schemeClr>
                </a:solidFill>
                <a:ea typeface="Tahoma" charset="0"/>
              </a:rPr>
              <a:t>Provide for monitoring performance</a:t>
            </a:r>
          </a:p>
          <a:p>
            <a:endParaRPr lang="en-GB" sz="1600" dirty="0">
              <a:solidFill>
                <a:schemeClr val="bg1">
                  <a:lumMod val="50000"/>
                </a:schemeClr>
              </a:solidFill>
            </a:endParaRPr>
          </a:p>
        </p:txBody>
      </p:sp>
    </p:spTree>
    <p:extLst>
      <p:ext uri="{BB962C8B-B14F-4D97-AF65-F5344CB8AC3E}">
        <p14:creationId xmlns:p14="http://schemas.microsoft.com/office/powerpoint/2010/main" val="2745051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nsiderations for Overhauling Your IT Road Map for 2020">
            <a:extLst>
              <a:ext uri="{FF2B5EF4-FFF2-40B4-BE49-F238E27FC236}">
                <a16:creationId xmlns:a16="http://schemas.microsoft.com/office/drawing/2014/main" id="{0A8F00DA-957D-431A-BA55-59F7994817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84390" y="1077868"/>
            <a:ext cx="5874819" cy="43638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D019C77-8C3B-40EC-830F-BD68C0B10DBE}"/>
              </a:ext>
            </a:extLst>
          </p:cNvPr>
          <p:cNvSpPr>
            <a:spLocks noGrp="1"/>
          </p:cNvSpPr>
          <p:nvPr>
            <p:ph type="title"/>
          </p:nvPr>
        </p:nvSpPr>
        <p:spPr/>
        <p:txBody>
          <a:bodyPr>
            <a:normAutofit/>
          </a:bodyPr>
          <a:lstStyle/>
          <a:p>
            <a:r>
              <a:rPr lang="en-GB" sz="3200" dirty="0">
                <a:solidFill>
                  <a:srgbClr val="283077"/>
                </a:solidFill>
              </a:rPr>
              <a:t>Strategy</a:t>
            </a:r>
          </a:p>
        </p:txBody>
      </p:sp>
      <p:sp>
        <p:nvSpPr>
          <p:cNvPr id="3" name="Content Placeholder 2">
            <a:extLst>
              <a:ext uri="{FF2B5EF4-FFF2-40B4-BE49-F238E27FC236}">
                <a16:creationId xmlns:a16="http://schemas.microsoft.com/office/drawing/2014/main" id="{33B6297D-5144-4BAD-B507-6B0F2711EC58}"/>
              </a:ext>
            </a:extLst>
          </p:cNvPr>
          <p:cNvSpPr>
            <a:spLocks noGrp="1"/>
          </p:cNvSpPr>
          <p:nvPr>
            <p:ph idx="1"/>
          </p:nvPr>
        </p:nvSpPr>
        <p:spPr/>
        <p:txBody>
          <a:bodyPr>
            <a:normAutofit/>
          </a:bodyPr>
          <a:lstStyle/>
          <a:p>
            <a:pPr>
              <a:lnSpc>
                <a:spcPct val="170000"/>
              </a:lnSpc>
              <a:spcBef>
                <a:spcPct val="20000"/>
              </a:spcBef>
              <a:defRPr/>
            </a:pPr>
            <a:r>
              <a:rPr lang="en-GB" sz="2400" dirty="0">
                <a:solidFill>
                  <a:schemeClr val="bg1">
                    <a:lumMod val="50000"/>
                  </a:schemeClr>
                </a:solidFill>
                <a:ea typeface="Tahoma" charset="0"/>
              </a:rPr>
              <a:t>It’s a road map</a:t>
            </a:r>
          </a:p>
        </p:txBody>
      </p:sp>
      <p:pic>
        <p:nvPicPr>
          <p:cNvPr id="4" name="Picture 3">
            <a:extLst>
              <a:ext uri="{FF2B5EF4-FFF2-40B4-BE49-F238E27FC236}">
                <a16:creationId xmlns:a16="http://schemas.microsoft.com/office/drawing/2014/main" id="{2F3BCD03-6576-41D4-9B1D-F3A7FA4FC5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304" y="4532892"/>
            <a:ext cx="4261945" cy="1522123"/>
          </a:xfrm>
          <a:prstGeom prst="rect">
            <a:avLst/>
          </a:prstGeom>
        </p:spPr>
      </p:pic>
      <p:pic>
        <p:nvPicPr>
          <p:cNvPr id="5" name="Picture 4">
            <a:extLst>
              <a:ext uri="{FF2B5EF4-FFF2-40B4-BE49-F238E27FC236}">
                <a16:creationId xmlns:a16="http://schemas.microsoft.com/office/drawing/2014/main" id="{6CE0ED13-A1C8-40A7-AF16-EC34517FEF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9206" y="2892056"/>
            <a:ext cx="3507643" cy="2461210"/>
          </a:xfrm>
          <a:prstGeom prst="rect">
            <a:avLst/>
          </a:prstGeom>
        </p:spPr>
      </p:pic>
      <p:pic>
        <p:nvPicPr>
          <p:cNvPr id="6" name="Picture 5">
            <a:extLst>
              <a:ext uri="{FF2B5EF4-FFF2-40B4-BE49-F238E27FC236}">
                <a16:creationId xmlns:a16="http://schemas.microsoft.com/office/drawing/2014/main" id="{EC4CB1CC-A0A3-4751-BBDA-6973315E560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21799" y="191655"/>
            <a:ext cx="3301243" cy="919450"/>
          </a:xfrm>
          <a:prstGeom prst="rect">
            <a:avLst/>
          </a:prstGeom>
        </p:spPr>
      </p:pic>
    </p:spTree>
    <p:extLst>
      <p:ext uri="{BB962C8B-B14F-4D97-AF65-F5344CB8AC3E}">
        <p14:creationId xmlns:p14="http://schemas.microsoft.com/office/powerpoint/2010/main" val="2141407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40A2C-E917-47F4-A36E-F3E0AB77C045}"/>
              </a:ext>
            </a:extLst>
          </p:cNvPr>
          <p:cNvSpPr>
            <a:spLocks noGrp="1"/>
          </p:cNvSpPr>
          <p:nvPr>
            <p:ph type="title"/>
          </p:nvPr>
        </p:nvSpPr>
        <p:spPr/>
        <p:txBody>
          <a:bodyPr>
            <a:normAutofit/>
          </a:bodyPr>
          <a:lstStyle/>
          <a:p>
            <a:r>
              <a:rPr lang="en-GB" sz="3200" dirty="0">
                <a:solidFill>
                  <a:srgbClr val="283077"/>
                </a:solidFill>
              </a:rPr>
              <a:t>And it has a …</a:t>
            </a:r>
          </a:p>
        </p:txBody>
      </p:sp>
      <p:sp>
        <p:nvSpPr>
          <p:cNvPr id="3" name="Content Placeholder 2">
            <a:extLst>
              <a:ext uri="{FF2B5EF4-FFF2-40B4-BE49-F238E27FC236}">
                <a16:creationId xmlns:a16="http://schemas.microsoft.com/office/drawing/2014/main" id="{6B718986-B888-4719-8360-3F0A0024E457}"/>
              </a:ext>
            </a:extLst>
          </p:cNvPr>
          <p:cNvSpPr>
            <a:spLocks noGrp="1"/>
          </p:cNvSpPr>
          <p:nvPr>
            <p:ph idx="1"/>
          </p:nvPr>
        </p:nvSpPr>
        <p:spPr>
          <a:xfrm>
            <a:off x="838200" y="1552353"/>
            <a:ext cx="10515600" cy="4624610"/>
          </a:xfrm>
        </p:spPr>
        <p:txBody>
          <a:bodyPr>
            <a:noAutofit/>
          </a:bodyPr>
          <a:lstStyle/>
          <a:p>
            <a:pPr>
              <a:lnSpc>
                <a:spcPct val="180000"/>
              </a:lnSpc>
              <a:spcBef>
                <a:spcPct val="20000"/>
              </a:spcBef>
              <a:defRPr/>
            </a:pPr>
            <a:r>
              <a:rPr lang="en-GB" sz="1600" dirty="0">
                <a:solidFill>
                  <a:schemeClr val="bg1">
                    <a:lumMod val="50000"/>
                  </a:schemeClr>
                </a:solidFill>
                <a:ea typeface="Tahoma" charset="0"/>
              </a:rPr>
              <a:t>Start and a Finish</a:t>
            </a:r>
          </a:p>
          <a:p>
            <a:pPr marL="742950" lvl="1" indent="-285750">
              <a:lnSpc>
                <a:spcPct val="140000"/>
              </a:lnSpc>
              <a:spcBef>
                <a:spcPct val="20000"/>
              </a:spcBef>
              <a:buFont typeface="Arial" pitchFamily="34" charset="0"/>
              <a:buChar char="–"/>
              <a:defRPr/>
            </a:pPr>
            <a:r>
              <a:rPr lang="en-GB" sz="1600" dirty="0">
                <a:solidFill>
                  <a:schemeClr val="bg1">
                    <a:lumMod val="50000"/>
                  </a:schemeClr>
                </a:solidFill>
                <a:ea typeface="Tahoma" charset="0"/>
              </a:rPr>
              <a:t>We know the direction</a:t>
            </a:r>
          </a:p>
          <a:p>
            <a:pPr marL="742950" lvl="1" indent="-285750">
              <a:lnSpc>
                <a:spcPct val="140000"/>
              </a:lnSpc>
              <a:spcBef>
                <a:spcPct val="20000"/>
              </a:spcBef>
              <a:buFont typeface="Arial" pitchFamily="34" charset="0"/>
              <a:buChar char="–"/>
              <a:defRPr/>
            </a:pPr>
            <a:r>
              <a:rPr lang="en-GB" sz="1600" dirty="0">
                <a:solidFill>
                  <a:schemeClr val="bg1">
                    <a:lumMod val="50000"/>
                  </a:schemeClr>
                </a:solidFill>
                <a:ea typeface="Tahoma" charset="0"/>
              </a:rPr>
              <a:t>We may get diverted</a:t>
            </a:r>
          </a:p>
          <a:p>
            <a:pPr>
              <a:lnSpc>
                <a:spcPct val="180000"/>
              </a:lnSpc>
              <a:spcBef>
                <a:spcPct val="20000"/>
              </a:spcBef>
              <a:defRPr/>
            </a:pPr>
            <a:r>
              <a:rPr lang="en-GB" sz="1600" dirty="0">
                <a:solidFill>
                  <a:schemeClr val="bg1">
                    <a:lumMod val="50000"/>
                  </a:schemeClr>
                </a:solidFill>
                <a:ea typeface="Tahoma" charset="0"/>
              </a:rPr>
              <a:t>Need to know how well we are doing</a:t>
            </a:r>
          </a:p>
          <a:p>
            <a:pPr marL="742950" lvl="1" indent="-285750">
              <a:lnSpc>
                <a:spcPct val="140000"/>
              </a:lnSpc>
              <a:spcBef>
                <a:spcPct val="20000"/>
              </a:spcBef>
              <a:buFont typeface="Arial" pitchFamily="34" charset="0"/>
              <a:buChar char="–"/>
              <a:defRPr/>
            </a:pPr>
            <a:r>
              <a:rPr lang="en-GB" sz="1600" dirty="0">
                <a:solidFill>
                  <a:schemeClr val="bg1">
                    <a:lumMod val="50000"/>
                  </a:schemeClr>
                </a:solidFill>
                <a:ea typeface="Tahoma" charset="0"/>
              </a:rPr>
              <a:t>Performance Management</a:t>
            </a:r>
          </a:p>
          <a:p>
            <a:pPr marL="742950" lvl="1" indent="-285750">
              <a:lnSpc>
                <a:spcPct val="140000"/>
              </a:lnSpc>
              <a:spcBef>
                <a:spcPct val="20000"/>
              </a:spcBef>
              <a:buFont typeface="Arial" pitchFamily="34" charset="0"/>
              <a:buChar char="–"/>
              <a:defRPr/>
            </a:pPr>
            <a:r>
              <a:rPr lang="en-GB" sz="1600" dirty="0">
                <a:solidFill>
                  <a:schemeClr val="bg1">
                    <a:lumMod val="50000"/>
                  </a:schemeClr>
                </a:solidFill>
                <a:ea typeface="Tahoma" charset="0"/>
              </a:rPr>
              <a:t>How far, what's its cost, efficiency (fuel consumption), time, are we on track, can we get back on track?</a:t>
            </a:r>
          </a:p>
          <a:p>
            <a:pPr>
              <a:lnSpc>
                <a:spcPct val="180000"/>
              </a:lnSpc>
              <a:spcBef>
                <a:spcPct val="20000"/>
              </a:spcBef>
              <a:defRPr/>
            </a:pPr>
            <a:r>
              <a:rPr lang="en-GB" sz="1600" dirty="0">
                <a:solidFill>
                  <a:schemeClr val="bg1">
                    <a:lumMod val="50000"/>
                  </a:schemeClr>
                </a:solidFill>
                <a:ea typeface="Tahoma" charset="0"/>
              </a:rPr>
              <a:t>In asset management terms that means</a:t>
            </a:r>
          </a:p>
          <a:p>
            <a:pPr marL="742950" lvl="1" indent="-285750">
              <a:lnSpc>
                <a:spcPct val="140000"/>
              </a:lnSpc>
              <a:spcBef>
                <a:spcPct val="20000"/>
              </a:spcBef>
              <a:buFont typeface="Arial" pitchFamily="34" charset="0"/>
              <a:buChar char="–"/>
              <a:defRPr/>
            </a:pPr>
            <a:r>
              <a:rPr lang="en-GB" sz="1600" dirty="0">
                <a:solidFill>
                  <a:schemeClr val="bg1">
                    <a:lumMod val="50000"/>
                  </a:schemeClr>
                </a:solidFill>
                <a:ea typeface="Tahoma" charset="0"/>
              </a:rPr>
              <a:t>How are we doing with data collection?</a:t>
            </a:r>
          </a:p>
          <a:p>
            <a:pPr marL="742950" lvl="1" indent="-285750">
              <a:lnSpc>
                <a:spcPct val="140000"/>
              </a:lnSpc>
              <a:spcBef>
                <a:spcPct val="20000"/>
              </a:spcBef>
              <a:buFont typeface="Arial" pitchFamily="34" charset="0"/>
              <a:buChar char="–"/>
              <a:defRPr/>
            </a:pPr>
            <a:r>
              <a:rPr lang="en-GB" sz="1600" dirty="0">
                <a:solidFill>
                  <a:schemeClr val="bg1">
                    <a:lumMod val="50000"/>
                  </a:schemeClr>
                </a:solidFill>
                <a:ea typeface="Tahoma" charset="0"/>
              </a:rPr>
              <a:t>Understanding condition</a:t>
            </a:r>
          </a:p>
          <a:p>
            <a:pPr marL="742950" lvl="1" indent="-285750">
              <a:lnSpc>
                <a:spcPct val="140000"/>
              </a:lnSpc>
              <a:spcBef>
                <a:spcPct val="20000"/>
              </a:spcBef>
              <a:buFont typeface="Arial" pitchFamily="34" charset="0"/>
              <a:buChar char="–"/>
              <a:defRPr/>
            </a:pPr>
            <a:r>
              <a:rPr lang="en-GB" sz="1600" dirty="0">
                <a:solidFill>
                  <a:schemeClr val="bg1">
                    <a:lumMod val="50000"/>
                  </a:schemeClr>
                </a:solidFill>
                <a:ea typeface="Tahoma" charset="0"/>
              </a:rPr>
              <a:t>Developing lifecycle planning</a:t>
            </a:r>
          </a:p>
          <a:p>
            <a:pPr marL="742950" lvl="1" indent="-285750">
              <a:lnSpc>
                <a:spcPct val="140000"/>
              </a:lnSpc>
              <a:spcBef>
                <a:spcPct val="20000"/>
              </a:spcBef>
              <a:buFont typeface="Arial" pitchFamily="34" charset="0"/>
              <a:buChar char="–"/>
              <a:defRPr/>
            </a:pPr>
            <a:r>
              <a:rPr lang="en-GB" sz="1600" dirty="0">
                <a:solidFill>
                  <a:schemeClr val="bg1">
                    <a:lumMod val="50000"/>
                  </a:schemeClr>
                </a:solidFill>
                <a:ea typeface="Tahoma" charset="0"/>
              </a:rPr>
              <a:t>Understanding risk</a:t>
            </a:r>
          </a:p>
          <a:p>
            <a:pPr marL="742950" lvl="1" indent="-285750">
              <a:lnSpc>
                <a:spcPct val="140000"/>
              </a:lnSpc>
              <a:spcBef>
                <a:spcPct val="20000"/>
              </a:spcBef>
              <a:buFont typeface="Arial" pitchFamily="34" charset="0"/>
              <a:buChar char="–"/>
              <a:defRPr/>
            </a:pPr>
            <a:r>
              <a:rPr lang="en-GB" sz="1600" dirty="0">
                <a:solidFill>
                  <a:schemeClr val="bg1">
                    <a:lumMod val="50000"/>
                  </a:schemeClr>
                </a:solidFill>
                <a:ea typeface="Tahoma" charset="0"/>
              </a:rPr>
              <a:t>etc</a:t>
            </a:r>
          </a:p>
          <a:p>
            <a:pPr lvl="1"/>
            <a:endParaRPr lang="en-GB" sz="1600" dirty="0">
              <a:solidFill>
                <a:schemeClr val="bg1">
                  <a:lumMod val="50000"/>
                </a:schemeClr>
              </a:solidFill>
            </a:endParaRPr>
          </a:p>
        </p:txBody>
      </p:sp>
    </p:spTree>
    <p:extLst>
      <p:ext uri="{BB962C8B-B14F-4D97-AF65-F5344CB8AC3E}">
        <p14:creationId xmlns:p14="http://schemas.microsoft.com/office/powerpoint/2010/main" val="326856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283077"/>
                </a:solidFill>
              </a:rPr>
              <a:t>Asset Management Strategy</a:t>
            </a:r>
          </a:p>
        </p:txBody>
      </p:sp>
      <p:sp>
        <p:nvSpPr>
          <p:cNvPr id="3" name="Content Placeholder 2"/>
          <p:cNvSpPr>
            <a:spLocks noGrp="1"/>
          </p:cNvSpPr>
          <p:nvPr>
            <p:ph idx="1"/>
          </p:nvPr>
        </p:nvSpPr>
        <p:spPr>
          <a:xfrm>
            <a:off x="838200" y="1825625"/>
            <a:ext cx="10515600" cy="3569335"/>
          </a:xfrm>
        </p:spPr>
        <p:txBody>
          <a:bodyPr>
            <a:noAutofit/>
          </a:bodyPr>
          <a:lstStyle/>
          <a:p>
            <a:pPr>
              <a:lnSpc>
                <a:spcPct val="120000"/>
              </a:lnSpc>
              <a:spcBef>
                <a:spcPct val="20000"/>
              </a:spcBef>
              <a:defRPr/>
            </a:pPr>
            <a:r>
              <a:rPr lang="en-GB" sz="2000" dirty="0">
                <a:solidFill>
                  <a:schemeClr val="bg1">
                    <a:lumMod val="50000"/>
                  </a:schemeClr>
                </a:solidFill>
                <a:ea typeface="Tahoma" charset="0"/>
              </a:rPr>
              <a:t>Should be a clear and concise high level document setting out how asset management is delivered for the organisation to meet its long term corporate goals and objectives.</a:t>
            </a:r>
          </a:p>
          <a:p>
            <a:pPr>
              <a:lnSpc>
                <a:spcPct val="120000"/>
              </a:lnSpc>
              <a:spcBef>
                <a:spcPct val="20000"/>
              </a:spcBef>
              <a:defRPr/>
            </a:pPr>
            <a:r>
              <a:rPr lang="en-GB" sz="2000" dirty="0">
                <a:solidFill>
                  <a:schemeClr val="bg1">
                    <a:lumMod val="50000"/>
                  </a:schemeClr>
                </a:solidFill>
                <a:ea typeface="Tahoma" charset="0"/>
              </a:rPr>
              <a:t>Sets a clear direction for implementation of asset management and provides a link with other relevant documents </a:t>
            </a:r>
          </a:p>
          <a:p>
            <a:pPr>
              <a:lnSpc>
                <a:spcPct val="120000"/>
              </a:lnSpc>
              <a:spcBef>
                <a:spcPct val="20000"/>
              </a:spcBef>
              <a:defRPr/>
            </a:pPr>
            <a:r>
              <a:rPr lang="en-GB" sz="2000" dirty="0">
                <a:solidFill>
                  <a:schemeClr val="bg1">
                    <a:lumMod val="50000"/>
                  </a:schemeClr>
                </a:solidFill>
                <a:ea typeface="Tahoma" charset="0"/>
              </a:rPr>
              <a:t>High level plan, broken down into key elements that will require further detail about the specific process and procedures that need to be put in place.</a:t>
            </a:r>
          </a:p>
          <a:p>
            <a:pPr>
              <a:lnSpc>
                <a:spcPct val="120000"/>
              </a:lnSpc>
              <a:spcBef>
                <a:spcPct val="20000"/>
              </a:spcBef>
              <a:defRPr/>
            </a:pPr>
            <a:r>
              <a:rPr lang="en-GB" sz="2000" dirty="0">
                <a:solidFill>
                  <a:schemeClr val="bg1">
                    <a:lumMod val="50000"/>
                  </a:schemeClr>
                </a:solidFill>
                <a:ea typeface="Tahoma" charset="0"/>
              </a:rPr>
              <a:t>Provides guidance to employees and an understanding of how the organisation will deliver its product for the customer and investor.</a:t>
            </a:r>
          </a:p>
          <a:p>
            <a:pPr marL="0" indent="0">
              <a:lnSpc>
                <a:spcPct val="120000"/>
              </a:lnSpc>
              <a:spcBef>
                <a:spcPct val="20000"/>
              </a:spcBef>
              <a:buNone/>
              <a:defRPr/>
            </a:pPr>
            <a:r>
              <a:rPr lang="en-GB" sz="2000" dirty="0">
                <a:solidFill>
                  <a:schemeClr val="bg1">
                    <a:lumMod val="50000"/>
                  </a:schemeClr>
                </a:solidFill>
                <a:ea typeface="Tahoma" charset="0"/>
              </a:rPr>
              <a:t>Should cover:</a:t>
            </a:r>
          </a:p>
          <a:p>
            <a:pPr marL="742950" lvl="1" indent="-285750">
              <a:lnSpc>
                <a:spcPct val="120000"/>
              </a:lnSpc>
              <a:spcBef>
                <a:spcPct val="20000"/>
              </a:spcBef>
              <a:buFont typeface="Arial" pitchFamily="34" charset="0"/>
              <a:buChar char="–"/>
              <a:defRPr/>
            </a:pPr>
            <a:r>
              <a:rPr lang="en-GB" sz="2000" dirty="0">
                <a:solidFill>
                  <a:schemeClr val="bg1">
                    <a:lumMod val="50000"/>
                  </a:schemeClr>
                </a:solidFill>
                <a:ea typeface="Tahoma" charset="0"/>
              </a:rPr>
              <a:t>The strategy for developing asset management</a:t>
            </a:r>
          </a:p>
          <a:p>
            <a:pPr marL="742950" lvl="1" indent="-285750">
              <a:lnSpc>
                <a:spcPct val="120000"/>
              </a:lnSpc>
              <a:spcBef>
                <a:spcPct val="20000"/>
              </a:spcBef>
              <a:buFont typeface="Arial" pitchFamily="34" charset="0"/>
              <a:buChar char="–"/>
              <a:defRPr/>
            </a:pPr>
            <a:r>
              <a:rPr lang="en-GB" sz="2000" dirty="0">
                <a:solidFill>
                  <a:schemeClr val="bg1">
                    <a:lumMod val="50000"/>
                  </a:schemeClr>
                </a:solidFill>
                <a:ea typeface="Tahoma" charset="0"/>
              </a:rPr>
              <a:t>The strategy each asset group to develop asset performance forward and annual plans </a:t>
            </a:r>
          </a:p>
        </p:txBody>
      </p:sp>
    </p:spTree>
    <p:extLst>
      <p:ext uri="{BB962C8B-B14F-4D97-AF65-F5344CB8AC3E}">
        <p14:creationId xmlns:p14="http://schemas.microsoft.com/office/powerpoint/2010/main" val="2280232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4A84B-1EB3-43C9-B1E4-0923A5475D56}"/>
              </a:ext>
            </a:extLst>
          </p:cNvPr>
          <p:cNvSpPr>
            <a:spLocks noGrp="1"/>
          </p:cNvSpPr>
          <p:nvPr>
            <p:ph type="title"/>
          </p:nvPr>
        </p:nvSpPr>
        <p:spPr/>
        <p:txBody>
          <a:bodyPr/>
          <a:lstStyle/>
          <a:p>
            <a:r>
              <a:rPr kumimoji="0" lang="en-GB" sz="3200" b="0" i="0" u="none" strike="noStrike" kern="1200" cap="none" spc="0" normalizeH="0" baseline="0" noProof="0" dirty="0">
                <a:ln>
                  <a:noFill/>
                </a:ln>
                <a:solidFill>
                  <a:srgbClr val="283077"/>
                </a:solidFill>
                <a:effectLst/>
                <a:uLnTx/>
                <a:uFillTx/>
                <a:latin typeface="Arial" panose="020B0604020202020204" pitchFamily="34" charset="0"/>
                <a:ea typeface="+mj-ea"/>
                <a:cs typeface="Arial" panose="020B0604020202020204" pitchFamily="34" charset="0"/>
              </a:rPr>
              <a:t>A strategy should</a:t>
            </a:r>
            <a:endParaRPr lang="en-GB" dirty="0"/>
          </a:p>
        </p:txBody>
      </p:sp>
      <p:sp>
        <p:nvSpPr>
          <p:cNvPr id="3" name="Content Placeholder 2">
            <a:extLst>
              <a:ext uri="{FF2B5EF4-FFF2-40B4-BE49-F238E27FC236}">
                <a16:creationId xmlns:a16="http://schemas.microsoft.com/office/drawing/2014/main" id="{42650787-EF8E-4941-AA0C-61135F9E820C}"/>
              </a:ext>
            </a:extLst>
          </p:cNvPr>
          <p:cNvSpPr>
            <a:spLocks noGrp="1"/>
          </p:cNvSpPr>
          <p:nvPr>
            <p:ph idx="1"/>
          </p:nvPr>
        </p:nvSpPr>
        <p:spPr/>
        <p:txBody>
          <a:bodyPr>
            <a:noAutofit/>
          </a:bodyPr>
          <a:lstStyle/>
          <a:p>
            <a:pPr marL="457200" lvl="1" indent="0">
              <a:lnSpc>
                <a:spcPct val="160000"/>
              </a:lnSpc>
              <a:spcBef>
                <a:spcPct val="20000"/>
              </a:spcBef>
              <a:buNone/>
              <a:defRPr/>
            </a:pPr>
            <a:r>
              <a:rPr lang="en-GB" sz="1600" dirty="0">
                <a:solidFill>
                  <a:schemeClr val="bg1">
                    <a:lumMod val="50000"/>
                  </a:schemeClr>
                </a:solidFill>
                <a:ea typeface="Tahoma" charset="0"/>
              </a:rPr>
              <a:t>Set out a plan – details and processes</a:t>
            </a:r>
          </a:p>
          <a:p>
            <a:pPr marL="457200" lvl="1" indent="0">
              <a:lnSpc>
                <a:spcPct val="160000"/>
              </a:lnSpc>
              <a:spcBef>
                <a:spcPct val="20000"/>
              </a:spcBef>
              <a:buNone/>
              <a:defRPr/>
            </a:pPr>
            <a:r>
              <a:rPr lang="en-GB" sz="1600" dirty="0">
                <a:solidFill>
                  <a:schemeClr val="bg1">
                    <a:lumMod val="50000"/>
                  </a:schemeClr>
                </a:solidFill>
                <a:ea typeface="Tahoma" charset="0"/>
              </a:rPr>
              <a:t>Define what the asset is</a:t>
            </a:r>
          </a:p>
          <a:p>
            <a:pPr marL="457200" lvl="1" indent="0">
              <a:lnSpc>
                <a:spcPct val="160000"/>
              </a:lnSpc>
              <a:spcBef>
                <a:spcPct val="20000"/>
              </a:spcBef>
              <a:buNone/>
              <a:defRPr/>
            </a:pPr>
            <a:r>
              <a:rPr lang="en-GB" sz="1600" dirty="0">
                <a:solidFill>
                  <a:schemeClr val="bg1">
                    <a:lumMod val="50000"/>
                  </a:schemeClr>
                </a:solidFill>
                <a:ea typeface="Tahoma" charset="0"/>
              </a:rPr>
              <a:t>State how the condition of the asset will be measured</a:t>
            </a:r>
          </a:p>
          <a:p>
            <a:pPr marL="457200" lvl="1" indent="0">
              <a:lnSpc>
                <a:spcPct val="160000"/>
              </a:lnSpc>
              <a:spcBef>
                <a:spcPct val="20000"/>
              </a:spcBef>
              <a:buNone/>
              <a:defRPr/>
            </a:pPr>
            <a:r>
              <a:rPr lang="en-GB" sz="1600" dirty="0">
                <a:solidFill>
                  <a:schemeClr val="bg1">
                    <a:lumMod val="50000"/>
                  </a:schemeClr>
                </a:solidFill>
                <a:ea typeface="Tahoma" charset="0"/>
              </a:rPr>
              <a:t>State the level of service of the asset (condition based)</a:t>
            </a:r>
          </a:p>
          <a:p>
            <a:pPr marL="457200" lvl="1" indent="0">
              <a:lnSpc>
                <a:spcPct val="160000"/>
              </a:lnSpc>
              <a:spcBef>
                <a:spcPct val="20000"/>
              </a:spcBef>
              <a:buNone/>
              <a:defRPr/>
            </a:pPr>
            <a:r>
              <a:rPr lang="en-GB" sz="1600" dirty="0">
                <a:solidFill>
                  <a:schemeClr val="bg1">
                    <a:lumMod val="50000"/>
                  </a:schemeClr>
                </a:solidFill>
                <a:ea typeface="Tahoma" charset="0"/>
              </a:rPr>
              <a:t>State what needs doing and how much it will cost to get it to the required level of service</a:t>
            </a:r>
          </a:p>
          <a:p>
            <a:pPr marL="457200" lvl="1" indent="0">
              <a:lnSpc>
                <a:spcPct val="160000"/>
              </a:lnSpc>
              <a:spcBef>
                <a:spcPct val="20000"/>
              </a:spcBef>
              <a:buNone/>
              <a:defRPr/>
            </a:pPr>
            <a:r>
              <a:rPr lang="en-GB" sz="1600" dirty="0">
                <a:solidFill>
                  <a:schemeClr val="bg1">
                    <a:lumMod val="50000"/>
                  </a:schemeClr>
                </a:solidFill>
                <a:ea typeface="Tahoma" charset="0"/>
              </a:rPr>
              <a:t>The process for making investment decisions and the priorities for funding</a:t>
            </a:r>
          </a:p>
          <a:p>
            <a:pPr marL="457200" lvl="1" indent="0">
              <a:lnSpc>
                <a:spcPct val="160000"/>
              </a:lnSpc>
              <a:spcBef>
                <a:spcPct val="20000"/>
              </a:spcBef>
              <a:buNone/>
              <a:defRPr/>
            </a:pPr>
            <a:r>
              <a:rPr lang="en-GB" sz="1600" dirty="0">
                <a:solidFill>
                  <a:schemeClr val="bg1">
                    <a:lumMod val="50000"/>
                  </a:schemeClr>
                </a:solidFill>
                <a:ea typeface="Tahoma" charset="0"/>
              </a:rPr>
              <a:t>Identification of any critical assets and management of risk associated with those, as well as all other assets</a:t>
            </a:r>
          </a:p>
          <a:p>
            <a:pPr marL="457200" lvl="1" indent="0">
              <a:lnSpc>
                <a:spcPct val="160000"/>
              </a:lnSpc>
              <a:spcBef>
                <a:spcPct val="20000"/>
              </a:spcBef>
              <a:buNone/>
              <a:defRPr/>
            </a:pPr>
            <a:r>
              <a:rPr lang="en-GB" sz="1600" dirty="0">
                <a:solidFill>
                  <a:schemeClr val="bg1">
                    <a:lumMod val="50000"/>
                  </a:schemeClr>
                </a:solidFill>
                <a:ea typeface="Tahoma" charset="0"/>
              </a:rPr>
              <a:t>Initiatives undertaken to improve any asset management activities</a:t>
            </a:r>
          </a:p>
          <a:p>
            <a:pPr marL="457200" lvl="1" indent="0">
              <a:lnSpc>
                <a:spcPct val="160000"/>
              </a:lnSpc>
              <a:spcBef>
                <a:spcPct val="20000"/>
              </a:spcBef>
              <a:buNone/>
              <a:defRPr/>
            </a:pPr>
            <a:r>
              <a:rPr lang="en-GB" sz="1600" dirty="0">
                <a:solidFill>
                  <a:schemeClr val="bg1">
                    <a:lumMod val="50000"/>
                  </a:schemeClr>
                </a:solidFill>
                <a:ea typeface="Tahoma" charset="0"/>
              </a:rPr>
              <a:t>Specific aspirations or plans and a timescale and funding strategy to achieve them</a:t>
            </a:r>
          </a:p>
          <a:p>
            <a:endParaRPr lang="en-GB" sz="1600" dirty="0">
              <a:solidFill>
                <a:schemeClr val="bg1">
                  <a:lumMod val="50000"/>
                </a:schemeClr>
              </a:solidFill>
            </a:endParaRPr>
          </a:p>
        </p:txBody>
      </p:sp>
    </p:spTree>
    <p:extLst>
      <p:ext uri="{BB962C8B-B14F-4D97-AF65-F5344CB8AC3E}">
        <p14:creationId xmlns:p14="http://schemas.microsoft.com/office/powerpoint/2010/main" val="1150858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D42E8-A330-4BA2-9294-BE67662770C9}"/>
              </a:ext>
            </a:extLst>
          </p:cNvPr>
          <p:cNvSpPr>
            <a:spLocks noGrp="1"/>
          </p:cNvSpPr>
          <p:nvPr>
            <p:ph type="title"/>
          </p:nvPr>
        </p:nvSpPr>
        <p:spPr/>
        <p:txBody>
          <a:bodyPr>
            <a:normAutofit/>
          </a:bodyPr>
          <a:lstStyle/>
          <a:p>
            <a:r>
              <a:rPr lang="en-GB" sz="3200" dirty="0">
                <a:solidFill>
                  <a:srgbClr val="283077"/>
                </a:solidFill>
              </a:rPr>
              <a:t>A good strategy makes the case for funding</a:t>
            </a:r>
          </a:p>
        </p:txBody>
      </p:sp>
      <p:sp>
        <p:nvSpPr>
          <p:cNvPr id="3" name="Content Placeholder 2">
            <a:extLst>
              <a:ext uri="{FF2B5EF4-FFF2-40B4-BE49-F238E27FC236}">
                <a16:creationId xmlns:a16="http://schemas.microsoft.com/office/drawing/2014/main" id="{57238544-608E-4FCA-9B98-3D5ECAA00C60}"/>
              </a:ext>
            </a:extLst>
          </p:cNvPr>
          <p:cNvSpPr>
            <a:spLocks noGrp="1"/>
          </p:cNvSpPr>
          <p:nvPr>
            <p:ph idx="1"/>
          </p:nvPr>
        </p:nvSpPr>
        <p:spPr/>
        <p:txBody>
          <a:bodyPr/>
          <a:lstStyle/>
          <a:p>
            <a:pPr>
              <a:lnSpc>
                <a:spcPct val="180000"/>
              </a:lnSpc>
              <a:spcBef>
                <a:spcPct val="20000"/>
              </a:spcBef>
              <a:defRPr/>
            </a:pPr>
            <a:r>
              <a:rPr lang="en-GB" sz="2000" dirty="0">
                <a:solidFill>
                  <a:schemeClr val="bg1">
                    <a:lumMod val="50000"/>
                  </a:schemeClr>
                </a:solidFill>
                <a:ea typeface="Tahoma" charset="0"/>
              </a:rPr>
              <a:t>Sets out what can be achieved – condition projection and scenarios</a:t>
            </a:r>
          </a:p>
          <a:p>
            <a:pPr>
              <a:lnSpc>
                <a:spcPct val="180000"/>
              </a:lnSpc>
              <a:spcBef>
                <a:spcPct val="20000"/>
              </a:spcBef>
              <a:defRPr/>
            </a:pPr>
            <a:r>
              <a:rPr lang="en-GB" sz="2000" dirty="0">
                <a:solidFill>
                  <a:schemeClr val="bg1">
                    <a:lumMod val="50000"/>
                  </a:schemeClr>
                </a:solidFill>
                <a:ea typeface="Tahoma" charset="0"/>
              </a:rPr>
              <a:t>Understands the costs</a:t>
            </a:r>
          </a:p>
          <a:p>
            <a:pPr>
              <a:lnSpc>
                <a:spcPct val="180000"/>
              </a:lnSpc>
              <a:spcBef>
                <a:spcPct val="20000"/>
              </a:spcBef>
              <a:defRPr/>
            </a:pPr>
            <a:r>
              <a:rPr lang="en-GB" sz="2000" dirty="0">
                <a:solidFill>
                  <a:schemeClr val="bg1">
                    <a:lumMod val="50000"/>
                  </a:schemeClr>
                </a:solidFill>
                <a:ea typeface="Tahoma" charset="0"/>
              </a:rPr>
              <a:t>Understands the risks</a:t>
            </a:r>
          </a:p>
          <a:p>
            <a:pPr>
              <a:lnSpc>
                <a:spcPct val="180000"/>
              </a:lnSpc>
              <a:spcBef>
                <a:spcPct val="20000"/>
              </a:spcBef>
              <a:defRPr/>
            </a:pPr>
            <a:r>
              <a:rPr lang="en-GB" sz="2000" dirty="0">
                <a:solidFill>
                  <a:schemeClr val="bg1">
                    <a:lumMod val="50000"/>
                  </a:schemeClr>
                </a:solidFill>
                <a:ea typeface="Tahoma" charset="0"/>
              </a:rPr>
              <a:t>Requires Data (condition &amp; inventory) – up front investment</a:t>
            </a:r>
          </a:p>
          <a:p>
            <a:pPr>
              <a:lnSpc>
                <a:spcPct val="180000"/>
              </a:lnSpc>
              <a:spcBef>
                <a:spcPct val="20000"/>
              </a:spcBef>
              <a:defRPr/>
            </a:pPr>
            <a:r>
              <a:rPr lang="en-GB" sz="2000" dirty="0">
                <a:solidFill>
                  <a:schemeClr val="bg1">
                    <a:lumMod val="50000"/>
                  </a:schemeClr>
                </a:solidFill>
                <a:ea typeface="Tahoma" charset="0"/>
              </a:rPr>
              <a:t>Identifies future rewards</a:t>
            </a:r>
          </a:p>
          <a:p>
            <a:endParaRPr lang="en-GB" dirty="0">
              <a:solidFill>
                <a:schemeClr val="bg1">
                  <a:lumMod val="50000"/>
                </a:schemeClr>
              </a:solidFill>
            </a:endParaRPr>
          </a:p>
        </p:txBody>
      </p:sp>
    </p:spTree>
    <p:extLst>
      <p:ext uri="{BB962C8B-B14F-4D97-AF65-F5344CB8AC3E}">
        <p14:creationId xmlns:p14="http://schemas.microsoft.com/office/powerpoint/2010/main" val="871487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6D4DF-3CEA-458B-B6F9-96F1BAFF1A56}"/>
              </a:ext>
            </a:extLst>
          </p:cNvPr>
          <p:cNvSpPr>
            <a:spLocks noGrp="1"/>
          </p:cNvSpPr>
          <p:nvPr>
            <p:ph type="title"/>
          </p:nvPr>
        </p:nvSpPr>
        <p:spPr/>
        <p:txBody>
          <a:bodyPr>
            <a:normAutofit/>
          </a:bodyPr>
          <a:lstStyle/>
          <a:p>
            <a:r>
              <a:rPr kumimoji="0" lang="en-GB" sz="3200" b="0" i="0" u="none" strike="noStrike" kern="1200" cap="none" spc="0" normalizeH="0" baseline="0" noProof="0" dirty="0">
                <a:ln>
                  <a:noFill/>
                </a:ln>
                <a:solidFill>
                  <a:srgbClr val="283077"/>
                </a:solidFill>
                <a:effectLst/>
                <a:uLnTx/>
                <a:uFillTx/>
                <a:latin typeface="Arial" panose="020B0604020202020204" pitchFamily="34" charset="0"/>
                <a:ea typeface="+mj-ea"/>
                <a:cs typeface="Arial" panose="020B0604020202020204" pitchFamily="34" charset="0"/>
              </a:rPr>
              <a:t>Strategic approach</a:t>
            </a:r>
            <a:endParaRPr lang="en-GB" sz="3200" dirty="0"/>
          </a:p>
        </p:txBody>
      </p:sp>
      <p:sp>
        <p:nvSpPr>
          <p:cNvPr id="3" name="Content Placeholder 2">
            <a:extLst>
              <a:ext uri="{FF2B5EF4-FFF2-40B4-BE49-F238E27FC236}">
                <a16:creationId xmlns:a16="http://schemas.microsoft.com/office/drawing/2014/main" id="{626F4208-BAC4-4845-8FA4-9CD7E3C8744F}"/>
              </a:ext>
            </a:extLst>
          </p:cNvPr>
          <p:cNvSpPr>
            <a:spLocks noGrp="1"/>
          </p:cNvSpPr>
          <p:nvPr>
            <p:ph idx="1"/>
          </p:nvPr>
        </p:nvSpPr>
        <p:spPr/>
        <p:txBody>
          <a:bodyPr>
            <a:normAutofit/>
          </a:bodyPr>
          <a:lstStyle/>
          <a:p>
            <a:pPr>
              <a:lnSpc>
                <a:spcPct val="110000"/>
              </a:lnSpc>
              <a:spcBef>
                <a:spcPct val="20000"/>
              </a:spcBef>
              <a:defRPr/>
            </a:pPr>
            <a:r>
              <a:rPr lang="en-GB" sz="2000" dirty="0">
                <a:solidFill>
                  <a:schemeClr val="bg1">
                    <a:lumMod val="50000"/>
                  </a:schemeClr>
                </a:solidFill>
                <a:ea typeface="Tahoma" charset="0"/>
              </a:rPr>
              <a:t>Strategies may comprise one or more of the following approaches and may set out an intention to move from preventative state to improved:</a:t>
            </a:r>
          </a:p>
          <a:p>
            <a:pPr marL="742950" lvl="1" indent="-285750">
              <a:lnSpc>
                <a:spcPct val="160000"/>
              </a:lnSpc>
              <a:spcBef>
                <a:spcPct val="20000"/>
              </a:spcBef>
              <a:buFont typeface="Arial" pitchFamily="34" charset="0"/>
              <a:buChar char="–"/>
              <a:defRPr/>
            </a:pPr>
            <a:r>
              <a:rPr lang="en-GB" sz="2000" dirty="0">
                <a:solidFill>
                  <a:schemeClr val="bg1">
                    <a:lumMod val="50000"/>
                  </a:schemeClr>
                </a:solidFill>
                <a:ea typeface="Tahoma" charset="0"/>
              </a:rPr>
              <a:t>Preventative – preventing further deterioration and ensuring a safe asset</a:t>
            </a:r>
          </a:p>
          <a:p>
            <a:pPr marL="742950" lvl="1" indent="-285750">
              <a:lnSpc>
                <a:spcPct val="160000"/>
              </a:lnSpc>
              <a:spcBef>
                <a:spcPct val="20000"/>
              </a:spcBef>
              <a:buFont typeface="Arial" pitchFamily="34" charset="0"/>
              <a:buChar char="–"/>
              <a:defRPr/>
            </a:pPr>
            <a:r>
              <a:rPr lang="en-GB" sz="2000" dirty="0">
                <a:solidFill>
                  <a:schemeClr val="bg1">
                    <a:lumMod val="50000"/>
                  </a:schemeClr>
                </a:solidFill>
                <a:ea typeface="Tahoma" charset="0"/>
              </a:rPr>
              <a:t>Restorative – returning an asset to its original condition</a:t>
            </a:r>
          </a:p>
          <a:p>
            <a:pPr marL="742950" lvl="1" indent="-285750">
              <a:lnSpc>
                <a:spcPct val="160000"/>
              </a:lnSpc>
              <a:spcBef>
                <a:spcPct val="20000"/>
              </a:spcBef>
              <a:buFont typeface="Arial" pitchFamily="34" charset="0"/>
              <a:buChar char="–"/>
              <a:defRPr/>
            </a:pPr>
            <a:r>
              <a:rPr lang="en-GB" sz="2000" dirty="0">
                <a:solidFill>
                  <a:schemeClr val="bg1">
                    <a:lumMod val="50000"/>
                  </a:schemeClr>
                </a:solidFill>
                <a:ea typeface="Tahoma" charset="0"/>
              </a:rPr>
              <a:t>Improve – improving the asset and its serviceable state</a:t>
            </a:r>
          </a:p>
          <a:p>
            <a:pPr>
              <a:lnSpc>
                <a:spcPct val="110000"/>
              </a:lnSpc>
              <a:spcBef>
                <a:spcPct val="20000"/>
              </a:spcBef>
              <a:defRPr/>
            </a:pPr>
            <a:r>
              <a:rPr lang="en-GB" sz="2000" dirty="0">
                <a:solidFill>
                  <a:schemeClr val="bg1">
                    <a:lumMod val="50000"/>
                  </a:schemeClr>
                </a:solidFill>
                <a:ea typeface="Tahoma" charset="0"/>
              </a:rPr>
              <a:t>Finally the strategy should set an overall time frame for delivery and set out how it will be monitored (performance management) and also how the organisation or stakeholder will know when parts of the strategy are complete.</a:t>
            </a:r>
          </a:p>
          <a:p>
            <a:endParaRPr lang="en-GB" sz="2000" dirty="0">
              <a:solidFill>
                <a:schemeClr val="bg1">
                  <a:lumMod val="50000"/>
                </a:schemeClr>
              </a:solidFill>
            </a:endParaRPr>
          </a:p>
        </p:txBody>
      </p:sp>
    </p:spTree>
    <p:extLst>
      <p:ext uri="{BB962C8B-B14F-4D97-AF65-F5344CB8AC3E}">
        <p14:creationId xmlns:p14="http://schemas.microsoft.com/office/powerpoint/2010/main" val="3531909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A3A4-BBBC-424C-80C5-01F4F70DD346}"/>
              </a:ext>
            </a:extLst>
          </p:cNvPr>
          <p:cNvSpPr>
            <a:spLocks noGrp="1"/>
          </p:cNvSpPr>
          <p:nvPr>
            <p:ph type="title"/>
          </p:nvPr>
        </p:nvSpPr>
        <p:spPr/>
        <p:txBody>
          <a:bodyPr>
            <a:normAutofit/>
          </a:bodyPr>
          <a:lstStyle/>
          <a:p>
            <a:pPr>
              <a:lnSpc>
                <a:spcPct val="100000"/>
              </a:lnSpc>
              <a:defRPr/>
            </a:pPr>
            <a:r>
              <a:rPr lang="en-GB" sz="3200" dirty="0">
                <a:solidFill>
                  <a:srgbClr val="283077"/>
                </a:solidFill>
              </a:rPr>
              <a:t>Leadership</a:t>
            </a:r>
          </a:p>
        </p:txBody>
      </p:sp>
      <p:pic>
        <p:nvPicPr>
          <p:cNvPr id="3" name="Picture 2">
            <a:extLst>
              <a:ext uri="{FF2B5EF4-FFF2-40B4-BE49-F238E27FC236}">
                <a16:creationId xmlns:a16="http://schemas.microsoft.com/office/drawing/2014/main" id="{E62B812E-3159-49CD-AD30-0A8950F610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43492" y="2595562"/>
            <a:ext cx="2895600" cy="1666875"/>
          </a:xfrm>
          <a:prstGeom prst="rect">
            <a:avLst/>
          </a:prstGeom>
        </p:spPr>
      </p:pic>
      <p:pic>
        <p:nvPicPr>
          <p:cNvPr id="4" name="Picture 3">
            <a:extLst>
              <a:ext uri="{FF2B5EF4-FFF2-40B4-BE49-F238E27FC236}">
                <a16:creationId xmlns:a16="http://schemas.microsoft.com/office/drawing/2014/main" id="{72B2DA49-C02C-48DB-B81C-86160444C54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05399" y="1307805"/>
            <a:ext cx="5382199" cy="4657673"/>
          </a:xfrm>
          <a:prstGeom prst="rect">
            <a:avLst/>
          </a:prstGeom>
        </p:spPr>
      </p:pic>
    </p:spTree>
    <p:extLst>
      <p:ext uri="{BB962C8B-B14F-4D97-AF65-F5344CB8AC3E}">
        <p14:creationId xmlns:p14="http://schemas.microsoft.com/office/powerpoint/2010/main" val="790750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5FC98-8CB2-463C-B79A-5D78662B2114}"/>
              </a:ext>
            </a:extLst>
          </p:cNvPr>
          <p:cNvSpPr>
            <a:spLocks noGrp="1"/>
          </p:cNvSpPr>
          <p:nvPr>
            <p:ph type="title"/>
          </p:nvPr>
        </p:nvSpPr>
        <p:spPr/>
        <p:txBody>
          <a:bodyPr>
            <a:normAutofit/>
          </a:bodyPr>
          <a:lstStyle/>
          <a:p>
            <a:r>
              <a:rPr lang="en-GB" sz="3200" dirty="0">
                <a:solidFill>
                  <a:srgbClr val="283077"/>
                </a:solidFill>
              </a:rPr>
              <a:t>Strategies for asset groups</a:t>
            </a:r>
          </a:p>
        </p:txBody>
      </p:sp>
      <p:sp>
        <p:nvSpPr>
          <p:cNvPr id="3" name="Content Placeholder 2">
            <a:extLst>
              <a:ext uri="{FF2B5EF4-FFF2-40B4-BE49-F238E27FC236}">
                <a16:creationId xmlns:a16="http://schemas.microsoft.com/office/drawing/2014/main" id="{13C5BDB9-9635-47A2-9BCC-75974CCABAEC}"/>
              </a:ext>
            </a:extLst>
          </p:cNvPr>
          <p:cNvSpPr>
            <a:spLocks noGrp="1"/>
          </p:cNvSpPr>
          <p:nvPr>
            <p:ph idx="1"/>
          </p:nvPr>
        </p:nvSpPr>
        <p:spPr>
          <a:xfrm>
            <a:off x="838200" y="1568450"/>
            <a:ext cx="10515600" cy="4351338"/>
          </a:xfrm>
        </p:spPr>
        <p:txBody>
          <a:bodyPr>
            <a:noAutofit/>
          </a:bodyPr>
          <a:lstStyle/>
          <a:p>
            <a:pPr marL="0" indent="0">
              <a:lnSpc>
                <a:spcPct val="170000"/>
              </a:lnSpc>
              <a:spcBef>
                <a:spcPct val="20000"/>
              </a:spcBef>
              <a:buNone/>
              <a:defRPr/>
            </a:pPr>
            <a:r>
              <a:rPr lang="en-GB" sz="1800" dirty="0">
                <a:solidFill>
                  <a:schemeClr val="bg1">
                    <a:lumMod val="50000"/>
                  </a:schemeClr>
                </a:solidFill>
                <a:ea typeface="Tahoma" charset="0"/>
              </a:rPr>
              <a:t>A policy and strategy for  each asset group</a:t>
            </a:r>
          </a:p>
          <a:p>
            <a:pPr>
              <a:lnSpc>
                <a:spcPct val="170000"/>
              </a:lnSpc>
              <a:spcBef>
                <a:spcPct val="20000"/>
              </a:spcBef>
              <a:defRPr/>
            </a:pPr>
            <a:r>
              <a:rPr lang="en-GB" sz="1800" dirty="0">
                <a:solidFill>
                  <a:schemeClr val="bg1">
                    <a:lumMod val="50000"/>
                  </a:schemeClr>
                </a:solidFill>
                <a:ea typeface="Tahoma" charset="0"/>
              </a:rPr>
              <a:t>What it is</a:t>
            </a:r>
          </a:p>
          <a:p>
            <a:pPr>
              <a:lnSpc>
                <a:spcPct val="170000"/>
              </a:lnSpc>
              <a:spcBef>
                <a:spcPct val="20000"/>
              </a:spcBef>
              <a:defRPr/>
            </a:pPr>
            <a:r>
              <a:rPr lang="en-GB" sz="1800" dirty="0">
                <a:solidFill>
                  <a:schemeClr val="bg1">
                    <a:lumMod val="50000"/>
                  </a:schemeClr>
                </a:solidFill>
                <a:ea typeface="Tahoma" charset="0"/>
              </a:rPr>
              <a:t>Why it’s important</a:t>
            </a:r>
          </a:p>
          <a:p>
            <a:pPr>
              <a:lnSpc>
                <a:spcPct val="170000"/>
              </a:lnSpc>
              <a:spcBef>
                <a:spcPct val="20000"/>
              </a:spcBef>
              <a:defRPr/>
            </a:pPr>
            <a:r>
              <a:rPr lang="en-GB" sz="1800" dirty="0">
                <a:solidFill>
                  <a:schemeClr val="bg1">
                    <a:lumMod val="50000"/>
                  </a:schemeClr>
                </a:solidFill>
                <a:ea typeface="Tahoma" charset="0"/>
              </a:rPr>
              <a:t>Service level</a:t>
            </a:r>
          </a:p>
          <a:p>
            <a:pPr>
              <a:lnSpc>
                <a:spcPct val="170000"/>
              </a:lnSpc>
              <a:spcBef>
                <a:spcPct val="20000"/>
              </a:spcBef>
              <a:defRPr/>
            </a:pPr>
            <a:r>
              <a:rPr lang="en-GB" sz="1800" dirty="0">
                <a:solidFill>
                  <a:schemeClr val="bg1">
                    <a:lumMod val="50000"/>
                  </a:schemeClr>
                </a:solidFill>
                <a:ea typeface="Tahoma" charset="0"/>
              </a:rPr>
              <a:t>Performance management</a:t>
            </a:r>
          </a:p>
          <a:p>
            <a:pPr>
              <a:lnSpc>
                <a:spcPct val="170000"/>
              </a:lnSpc>
              <a:spcBef>
                <a:spcPct val="20000"/>
              </a:spcBef>
              <a:defRPr/>
            </a:pPr>
            <a:r>
              <a:rPr lang="en-GB" sz="1800" dirty="0">
                <a:solidFill>
                  <a:schemeClr val="bg1">
                    <a:lumMod val="50000"/>
                  </a:schemeClr>
                </a:solidFill>
                <a:ea typeface="Tahoma" charset="0"/>
              </a:rPr>
              <a:t>Funding</a:t>
            </a:r>
          </a:p>
          <a:p>
            <a:pPr>
              <a:lnSpc>
                <a:spcPct val="170000"/>
              </a:lnSpc>
              <a:spcBef>
                <a:spcPct val="20000"/>
              </a:spcBef>
              <a:defRPr/>
            </a:pPr>
            <a:r>
              <a:rPr lang="en-GB" sz="1800" dirty="0">
                <a:solidFill>
                  <a:schemeClr val="bg1">
                    <a:lumMod val="50000"/>
                  </a:schemeClr>
                </a:solidFill>
                <a:ea typeface="Tahoma" charset="0"/>
              </a:rPr>
              <a:t>Method</a:t>
            </a:r>
          </a:p>
          <a:p>
            <a:pPr>
              <a:lnSpc>
                <a:spcPct val="170000"/>
              </a:lnSpc>
              <a:spcBef>
                <a:spcPct val="20000"/>
              </a:spcBef>
              <a:defRPr/>
            </a:pPr>
            <a:r>
              <a:rPr lang="en-GB" sz="1800" dirty="0">
                <a:solidFill>
                  <a:schemeClr val="bg1">
                    <a:lumMod val="50000"/>
                  </a:schemeClr>
                </a:solidFill>
                <a:ea typeface="Tahoma" charset="0"/>
              </a:rPr>
              <a:t>Strategy  - preservation restoration, improvement</a:t>
            </a:r>
          </a:p>
          <a:p>
            <a:pPr>
              <a:lnSpc>
                <a:spcPct val="170000"/>
              </a:lnSpc>
              <a:spcBef>
                <a:spcPct val="20000"/>
              </a:spcBef>
              <a:defRPr/>
            </a:pPr>
            <a:r>
              <a:rPr lang="en-GB" sz="1800" dirty="0">
                <a:solidFill>
                  <a:schemeClr val="bg1">
                    <a:lumMod val="50000"/>
                  </a:schemeClr>
                </a:solidFill>
                <a:ea typeface="Tahoma" charset="0"/>
              </a:rPr>
              <a:t>What will the strategy deliver, and when</a:t>
            </a:r>
          </a:p>
          <a:p>
            <a:endParaRPr lang="en-GB" sz="1800" dirty="0">
              <a:solidFill>
                <a:schemeClr val="bg1">
                  <a:lumMod val="50000"/>
                </a:schemeClr>
              </a:solidFill>
            </a:endParaRPr>
          </a:p>
        </p:txBody>
      </p:sp>
    </p:spTree>
    <p:extLst>
      <p:ext uri="{BB962C8B-B14F-4D97-AF65-F5344CB8AC3E}">
        <p14:creationId xmlns:p14="http://schemas.microsoft.com/office/powerpoint/2010/main" val="3939466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B89AF-4C73-4F1C-8044-C3ABDDBD99B1}"/>
              </a:ext>
            </a:extLst>
          </p:cNvPr>
          <p:cNvSpPr>
            <a:spLocks noGrp="1"/>
          </p:cNvSpPr>
          <p:nvPr>
            <p:ph type="title"/>
          </p:nvPr>
        </p:nvSpPr>
        <p:spPr/>
        <p:txBody>
          <a:bodyPr>
            <a:normAutofit/>
          </a:bodyPr>
          <a:lstStyle/>
          <a:p>
            <a:r>
              <a:rPr lang="en-GB" sz="3200" dirty="0">
                <a:solidFill>
                  <a:srgbClr val="283077"/>
                </a:solidFill>
              </a:rPr>
              <a:t>Effective policy and strategy provides</a:t>
            </a:r>
          </a:p>
        </p:txBody>
      </p:sp>
      <p:sp>
        <p:nvSpPr>
          <p:cNvPr id="3" name="Content Placeholder 2">
            <a:extLst>
              <a:ext uri="{FF2B5EF4-FFF2-40B4-BE49-F238E27FC236}">
                <a16:creationId xmlns:a16="http://schemas.microsoft.com/office/drawing/2014/main" id="{C0219946-76D9-41CF-B1FE-725BF23FBA50}"/>
              </a:ext>
            </a:extLst>
          </p:cNvPr>
          <p:cNvSpPr>
            <a:spLocks noGrp="1"/>
          </p:cNvSpPr>
          <p:nvPr>
            <p:ph idx="1"/>
          </p:nvPr>
        </p:nvSpPr>
        <p:spPr/>
        <p:txBody>
          <a:bodyPr>
            <a:normAutofit/>
          </a:bodyPr>
          <a:lstStyle/>
          <a:p>
            <a:pPr>
              <a:lnSpc>
                <a:spcPct val="110000"/>
              </a:lnSpc>
              <a:spcBef>
                <a:spcPct val="20000"/>
              </a:spcBef>
              <a:defRPr/>
            </a:pPr>
            <a:r>
              <a:rPr lang="en-GB" sz="1800" dirty="0">
                <a:solidFill>
                  <a:schemeClr val="bg1">
                    <a:lumMod val="50000"/>
                  </a:schemeClr>
                </a:solidFill>
                <a:ea typeface="Tahoma" charset="0"/>
              </a:rPr>
              <a:t>Plan</a:t>
            </a:r>
          </a:p>
          <a:p>
            <a:pPr>
              <a:lnSpc>
                <a:spcPct val="110000"/>
              </a:lnSpc>
              <a:spcBef>
                <a:spcPct val="20000"/>
              </a:spcBef>
              <a:defRPr/>
            </a:pPr>
            <a:r>
              <a:rPr lang="en-GB" sz="1800" dirty="0">
                <a:solidFill>
                  <a:schemeClr val="bg1">
                    <a:lumMod val="50000"/>
                  </a:schemeClr>
                </a:solidFill>
                <a:ea typeface="Tahoma" charset="0"/>
              </a:rPr>
              <a:t>Execution</a:t>
            </a:r>
          </a:p>
          <a:p>
            <a:pPr>
              <a:lnSpc>
                <a:spcPct val="110000"/>
              </a:lnSpc>
              <a:spcBef>
                <a:spcPct val="20000"/>
              </a:spcBef>
              <a:defRPr/>
            </a:pPr>
            <a:r>
              <a:rPr lang="en-GB" sz="1800" dirty="0">
                <a:solidFill>
                  <a:schemeClr val="bg1">
                    <a:lumMod val="50000"/>
                  </a:schemeClr>
                </a:solidFill>
                <a:ea typeface="Tahoma" charset="0"/>
              </a:rPr>
              <a:t>Timetable</a:t>
            </a:r>
          </a:p>
          <a:p>
            <a:pPr>
              <a:lnSpc>
                <a:spcPct val="110000"/>
              </a:lnSpc>
              <a:spcBef>
                <a:spcPct val="20000"/>
              </a:spcBef>
              <a:defRPr/>
            </a:pPr>
            <a:r>
              <a:rPr lang="en-GB" sz="1800" dirty="0">
                <a:solidFill>
                  <a:schemeClr val="bg1">
                    <a:lumMod val="50000"/>
                  </a:schemeClr>
                </a:solidFill>
                <a:ea typeface="Tahoma" charset="0"/>
              </a:rPr>
              <a:t>Milestones</a:t>
            </a:r>
          </a:p>
          <a:p>
            <a:pPr>
              <a:lnSpc>
                <a:spcPct val="110000"/>
              </a:lnSpc>
              <a:spcBef>
                <a:spcPct val="20000"/>
              </a:spcBef>
              <a:defRPr/>
            </a:pPr>
            <a:r>
              <a:rPr lang="en-GB" sz="1800" dirty="0">
                <a:solidFill>
                  <a:schemeClr val="bg1">
                    <a:lumMod val="50000"/>
                  </a:schemeClr>
                </a:solidFill>
                <a:ea typeface="Tahoma" charset="0"/>
              </a:rPr>
              <a:t>Outcomes</a:t>
            </a:r>
          </a:p>
          <a:p>
            <a:pPr>
              <a:lnSpc>
                <a:spcPct val="110000"/>
              </a:lnSpc>
              <a:spcBef>
                <a:spcPct val="20000"/>
              </a:spcBef>
              <a:defRPr/>
            </a:pPr>
            <a:r>
              <a:rPr lang="en-GB" sz="1800" dirty="0">
                <a:solidFill>
                  <a:schemeClr val="bg1">
                    <a:lumMod val="50000"/>
                  </a:schemeClr>
                </a:solidFill>
                <a:ea typeface="Tahoma" charset="0"/>
              </a:rPr>
              <a:t>Performance measurement</a:t>
            </a:r>
          </a:p>
          <a:p>
            <a:pPr>
              <a:lnSpc>
                <a:spcPct val="110000"/>
              </a:lnSpc>
              <a:spcBef>
                <a:spcPct val="20000"/>
              </a:spcBef>
              <a:defRPr/>
            </a:pPr>
            <a:r>
              <a:rPr lang="en-GB" sz="1800" dirty="0">
                <a:solidFill>
                  <a:schemeClr val="bg1">
                    <a:lumMod val="50000"/>
                  </a:schemeClr>
                </a:solidFill>
                <a:ea typeface="Tahoma" charset="0"/>
              </a:rPr>
              <a:t>Performance management</a:t>
            </a:r>
          </a:p>
          <a:p>
            <a:pPr>
              <a:lnSpc>
                <a:spcPct val="110000"/>
              </a:lnSpc>
              <a:spcBef>
                <a:spcPct val="20000"/>
              </a:spcBef>
              <a:defRPr/>
            </a:pPr>
            <a:r>
              <a:rPr lang="en-GB" sz="1800" dirty="0">
                <a:solidFill>
                  <a:schemeClr val="bg1">
                    <a:lumMod val="50000"/>
                  </a:schemeClr>
                </a:solidFill>
                <a:ea typeface="Tahoma" charset="0"/>
              </a:rPr>
              <a:t>Accountability</a:t>
            </a:r>
          </a:p>
        </p:txBody>
      </p:sp>
    </p:spTree>
    <p:extLst>
      <p:ext uri="{BB962C8B-B14F-4D97-AF65-F5344CB8AC3E}">
        <p14:creationId xmlns:p14="http://schemas.microsoft.com/office/powerpoint/2010/main" val="1934719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o Make an Emergency Mouse Trap (Humane, No-Kill) - YouTube">
            <a:extLst>
              <a:ext uri="{FF2B5EF4-FFF2-40B4-BE49-F238E27FC236}">
                <a16:creationId xmlns:a16="http://schemas.microsoft.com/office/drawing/2014/main" id="{6D1075DA-45EC-4E2D-8174-FA98723BD25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9665" y="1690688"/>
            <a:ext cx="7758086" cy="43445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606A098-273B-40C0-92BE-D670338FCDB0}"/>
              </a:ext>
            </a:extLst>
          </p:cNvPr>
          <p:cNvSpPr>
            <a:spLocks noGrp="1"/>
          </p:cNvSpPr>
          <p:nvPr>
            <p:ph type="title"/>
          </p:nvPr>
        </p:nvSpPr>
        <p:spPr/>
        <p:txBody>
          <a:bodyPr>
            <a:normAutofit/>
          </a:bodyPr>
          <a:lstStyle/>
          <a:p>
            <a:r>
              <a:rPr lang="en-GB" sz="3200" dirty="0">
                <a:solidFill>
                  <a:srgbClr val="283077"/>
                </a:solidFill>
              </a:rPr>
              <a:t>Risk</a:t>
            </a:r>
          </a:p>
        </p:txBody>
      </p:sp>
      <p:sp>
        <p:nvSpPr>
          <p:cNvPr id="3" name="Content Placeholder 2">
            <a:extLst>
              <a:ext uri="{FF2B5EF4-FFF2-40B4-BE49-F238E27FC236}">
                <a16:creationId xmlns:a16="http://schemas.microsoft.com/office/drawing/2014/main" id="{0D7DCF67-03F2-43FB-B4B6-551A159A0A5D}"/>
              </a:ext>
            </a:extLst>
          </p:cNvPr>
          <p:cNvSpPr>
            <a:spLocks noGrp="1"/>
          </p:cNvSpPr>
          <p:nvPr>
            <p:ph idx="1"/>
          </p:nvPr>
        </p:nvSpPr>
        <p:spPr>
          <a:xfrm>
            <a:off x="2514600" y="1910929"/>
            <a:ext cx="4286250" cy="1593850"/>
          </a:xfrm>
        </p:spPr>
        <p:txBody>
          <a:bodyPr>
            <a:normAutofit/>
          </a:bodyPr>
          <a:lstStyle/>
          <a:p>
            <a:pPr marL="0" indent="0">
              <a:lnSpc>
                <a:spcPct val="110000"/>
              </a:lnSpc>
              <a:spcBef>
                <a:spcPct val="20000"/>
              </a:spcBef>
              <a:buNone/>
              <a:defRPr/>
            </a:pPr>
            <a:r>
              <a:rPr lang="en-GB" sz="3200" b="1" dirty="0">
                <a:solidFill>
                  <a:srgbClr val="FF0000"/>
                </a:solidFill>
                <a:ea typeface="Tahoma" charset="0"/>
              </a:rPr>
              <a:t>What's the risk ???</a:t>
            </a:r>
          </a:p>
        </p:txBody>
      </p:sp>
    </p:spTree>
    <p:extLst>
      <p:ext uri="{BB962C8B-B14F-4D97-AF65-F5344CB8AC3E}">
        <p14:creationId xmlns:p14="http://schemas.microsoft.com/office/powerpoint/2010/main" val="3035672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DC8B3-0934-4AE3-B96E-78413A5016D7}"/>
              </a:ext>
            </a:extLst>
          </p:cNvPr>
          <p:cNvSpPr>
            <a:spLocks noGrp="1"/>
          </p:cNvSpPr>
          <p:nvPr>
            <p:ph type="title"/>
          </p:nvPr>
        </p:nvSpPr>
        <p:spPr/>
        <p:txBody>
          <a:bodyPr>
            <a:normAutofit/>
          </a:bodyPr>
          <a:lstStyle/>
          <a:p>
            <a:r>
              <a:rPr lang="en-GB" sz="3200" dirty="0">
                <a:solidFill>
                  <a:srgbClr val="283077"/>
                </a:solidFill>
              </a:rPr>
              <a:t>What Risks</a:t>
            </a:r>
          </a:p>
        </p:txBody>
      </p:sp>
      <p:sp>
        <p:nvSpPr>
          <p:cNvPr id="8" name="Rectangle 7">
            <a:extLst>
              <a:ext uri="{FF2B5EF4-FFF2-40B4-BE49-F238E27FC236}">
                <a16:creationId xmlns:a16="http://schemas.microsoft.com/office/drawing/2014/main" id="{DF232D0F-EEEB-46DF-901C-8C52B87D6A35}"/>
              </a:ext>
            </a:extLst>
          </p:cNvPr>
          <p:cNvSpPr/>
          <p:nvPr/>
        </p:nvSpPr>
        <p:spPr>
          <a:xfrm>
            <a:off x="4514215" y="2978819"/>
            <a:ext cx="2424382" cy="1200329"/>
          </a:xfrm>
          <a:prstGeom prst="rect">
            <a:avLst/>
          </a:prstGeom>
          <a:noFill/>
        </p:spPr>
        <p:txBody>
          <a:bodyPr wrap="none" lIns="91440" tIns="45720" rIns="91440" bIns="45720">
            <a:spAutoFit/>
          </a:bodyPr>
          <a:lstStyle/>
          <a:p>
            <a:pPr algn="ctr"/>
            <a:r>
              <a:rPr lang="en-US" sz="7200" b="0" cap="none" spc="0" dirty="0">
                <a:ln w="0"/>
                <a:solidFill>
                  <a:schemeClr val="accent1"/>
                </a:solidFill>
                <a:effectLst>
                  <a:outerShdw blurRad="38100" dist="25400" dir="5400000" algn="ctr" rotWithShape="0">
                    <a:srgbClr val="6E747A">
                      <a:alpha val="43000"/>
                    </a:srgbClr>
                  </a:outerShdw>
                </a:effectLst>
              </a:rPr>
              <a:t>safety</a:t>
            </a:r>
          </a:p>
        </p:txBody>
      </p:sp>
      <p:sp>
        <p:nvSpPr>
          <p:cNvPr id="10" name="Rectangle 9">
            <a:extLst>
              <a:ext uri="{FF2B5EF4-FFF2-40B4-BE49-F238E27FC236}">
                <a16:creationId xmlns:a16="http://schemas.microsoft.com/office/drawing/2014/main" id="{421C4A7C-3BEF-43FA-9640-DF0450BC3076}"/>
              </a:ext>
            </a:extLst>
          </p:cNvPr>
          <p:cNvSpPr/>
          <p:nvPr/>
        </p:nvSpPr>
        <p:spPr>
          <a:xfrm>
            <a:off x="2857678" y="1981551"/>
            <a:ext cx="3238322"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reputation</a:t>
            </a:r>
          </a:p>
        </p:txBody>
      </p:sp>
      <p:sp>
        <p:nvSpPr>
          <p:cNvPr id="11" name="Rectangle 10">
            <a:extLst>
              <a:ext uri="{FF2B5EF4-FFF2-40B4-BE49-F238E27FC236}">
                <a16:creationId xmlns:a16="http://schemas.microsoft.com/office/drawing/2014/main" id="{D5ABC94D-D528-4DDE-BF12-5CF66D20DBE5}"/>
              </a:ext>
            </a:extLst>
          </p:cNvPr>
          <p:cNvSpPr/>
          <p:nvPr/>
        </p:nvSpPr>
        <p:spPr>
          <a:xfrm>
            <a:off x="4980714" y="558641"/>
            <a:ext cx="5888792"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Asset loss / damage</a:t>
            </a:r>
          </a:p>
        </p:txBody>
      </p:sp>
      <p:sp>
        <p:nvSpPr>
          <p:cNvPr id="12" name="Rectangle 11">
            <a:extLst>
              <a:ext uri="{FF2B5EF4-FFF2-40B4-BE49-F238E27FC236}">
                <a16:creationId xmlns:a16="http://schemas.microsoft.com/office/drawing/2014/main" id="{F88E6E04-3259-4C2F-8EBB-5E7E5C420450}"/>
              </a:ext>
            </a:extLst>
          </p:cNvPr>
          <p:cNvSpPr/>
          <p:nvPr/>
        </p:nvSpPr>
        <p:spPr>
          <a:xfrm>
            <a:off x="753980" y="3902149"/>
            <a:ext cx="4394794"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environmental</a:t>
            </a:r>
          </a:p>
        </p:txBody>
      </p:sp>
      <p:sp>
        <p:nvSpPr>
          <p:cNvPr id="13" name="Rectangle 12">
            <a:extLst>
              <a:ext uri="{FF2B5EF4-FFF2-40B4-BE49-F238E27FC236}">
                <a16:creationId xmlns:a16="http://schemas.microsoft.com/office/drawing/2014/main" id="{CC0A6C2F-54ED-4FB4-BA08-DEF05B78A51A}"/>
              </a:ext>
            </a:extLst>
          </p:cNvPr>
          <p:cNvSpPr/>
          <p:nvPr/>
        </p:nvSpPr>
        <p:spPr>
          <a:xfrm>
            <a:off x="6592568" y="2290882"/>
            <a:ext cx="5599432" cy="1754326"/>
          </a:xfrm>
          <a:prstGeom prst="rect">
            <a:avLst/>
          </a:prstGeom>
          <a:no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Service reduction / failure</a:t>
            </a:r>
          </a:p>
        </p:txBody>
      </p:sp>
      <p:sp>
        <p:nvSpPr>
          <p:cNvPr id="14" name="Rectangle 13">
            <a:extLst>
              <a:ext uri="{FF2B5EF4-FFF2-40B4-BE49-F238E27FC236}">
                <a16:creationId xmlns:a16="http://schemas.microsoft.com/office/drawing/2014/main" id="{361B4366-608D-4DB5-8235-534FCC4AEACA}"/>
              </a:ext>
            </a:extLst>
          </p:cNvPr>
          <p:cNvSpPr/>
          <p:nvPr/>
        </p:nvSpPr>
        <p:spPr>
          <a:xfrm>
            <a:off x="5883758" y="4499654"/>
            <a:ext cx="3508526"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operational</a:t>
            </a:r>
          </a:p>
        </p:txBody>
      </p:sp>
      <p:sp>
        <p:nvSpPr>
          <p:cNvPr id="15" name="Rectangle 14">
            <a:extLst>
              <a:ext uri="{FF2B5EF4-FFF2-40B4-BE49-F238E27FC236}">
                <a16:creationId xmlns:a16="http://schemas.microsoft.com/office/drawing/2014/main" id="{842D5D28-1820-412B-8C53-C93042F2E424}"/>
              </a:ext>
            </a:extLst>
          </p:cNvPr>
          <p:cNvSpPr/>
          <p:nvPr/>
        </p:nvSpPr>
        <p:spPr>
          <a:xfrm>
            <a:off x="879764" y="2892491"/>
            <a:ext cx="263084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financial</a:t>
            </a:r>
          </a:p>
        </p:txBody>
      </p:sp>
      <p:sp>
        <p:nvSpPr>
          <p:cNvPr id="16" name="Rectangle 15">
            <a:extLst>
              <a:ext uri="{FF2B5EF4-FFF2-40B4-BE49-F238E27FC236}">
                <a16:creationId xmlns:a16="http://schemas.microsoft.com/office/drawing/2014/main" id="{54E53508-FF02-4CFD-A744-9491AC4EB371}"/>
              </a:ext>
            </a:extLst>
          </p:cNvPr>
          <p:cNvSpPr/>
          <p:nvPr/>
        </p:nvSpPr>
        <p:spPr>
          <a:xfrm>
            <a:off x="1135658" y="1481971"/>
            <a:ext cx="1491114"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legal</a:t>
            </a:r>
            <a:endParaRPr lang="en-GB"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7" name="Rectangle 16">
            <a:extLst>
              <a:ext uri="{FF2B5EF4-FFF2-40B4-BE49-F238E27FC236}">
                <a16:creationId xmlns:a16="http://schemas.microsoft.com/office/drawing/2014/main" id="{C721903B-FD62-4880-B7E0-AE24D726666A}"/>
              </a:ext>
            </a:extLst>
          </p:cNvPr>
          <p:cNvSpPr/>
          <p:nvPr/>
        </p:nvSpPr>
        <p:spPr>
          <a:xfrm>
            <a:off x="4892285" y="5042476"/>
            <a:ext cx="343619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contractual</a:t>
            </a:r>
          </a:p>
        </p:txBody>
      </p:sp>
      <p:sp>
        <p:nvSpPr>
          <p:cNvPr id="18" name="Rectangle 17">
            <a:extLst>
              <a:ext uri="{FF2B5EF4-FFF2-40B4-BE49-F238E27FC236}">
                <a16:creationId xmlns:a16="http://schemas.microsoft.com/office/drawing/2014/main" id="{9DE071D0-B591-4888-9F50-F3C2FE306AFB}"/>
              </a:ext>
            </a:extLst>
          </p:cNvPr>
          <p:cNvSpPr/>
          <p:nvPr/>
        </p:nvSpPr>
        <p:spPr>
          <a:xfrm>
            <a:off x="1605756" y="4962797"/>
            <a:ext cx="180369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social</a:t>
            </a:r>
          </a:p>
        </p:txBody>
      </p:sp>
      <p:sp>
        <p:nvSpPr>
          <p:cNvPr id="19" name="Rectangle 18">
            <a:extLst>
              <a:ext uri="{FF2B5EF4-FFF2-40B4-BE49-F238E27FC236}">
                <a16:creationId xmlns:a16="http://schemas.microsoft.com/office/drawing/2014/main" id="{99A1031E-9A97-4AFB-8F85-0EB5B38936C1}"/>
              </a:ext>
            </a:extLst>
          </p:cNvPr>
          <p:cNvSpPr/>
          <p:nvPr/>
        </p:nvSpPr>
        <p:spPr>
          <a:xfrm>
            <a:off x="6610384" y="1385946"/>
            <a:ext cx="220445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human</a:t>
            </a:r>
          </a:p>
        </p:txBody>
      </p:sp>
    </p:spTree>
    <p:extLst>
      <p:ext uri="{BB962C8B-B14F-4D97-AF65-F5344CB8AC3E}">
        <p14:creationId xmlns:p14="http://schemas.microsoft.com/office/powerpoint/2010/main" val="3491631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0414-E136-41BC-A143-2B1F580815C0}"/>
              </a:ext>
            </a:extLst>
          </p:cNvPr>
          <p:cNvSpPr>
            <a:spLocks noGrp="1"/>
          </p:cNvSpPr>
          <p:nvPr>
            <p:ph type="title"/>
          </p:nvPr>
        </p:nvSpPr>
        <p:spPr/>
        <p:txBody>
          <a:bodyPr>
            <a:normAutofit/>
          </a:bodyPr>
          <a:lstStyle/>
          <a:p>
            <a:r>
              <a:rPr lang="en-GB" sz="3200" dirty="0">
                <a:solidFill>
                  <a:srgbClr val="283077"/>
                </a:solidFill>
              </a:rPr>
              <a:t>Defining Risk</a:t>
            </a:r>
          </a:p>
        </p:txBody>
      </p:sp>
      <p:sp>
        <p:nvSpPr>
          <p:cNvPr id="3" name="Content Placeholder 2">
            <a:extLst>
              <a:ext uri="{FF2B5EF4-FFF2-40B4-BE49-F238E27FC236}">
                <a16:creationId xmlns:a16="http://schemas.microsoft.com/office/drawing/2014/main" id="{435CBF0B-593F-4A93-BF3D-738AF6C2E5D4}"/>
              </a:ext>
            </a:extLst>
          </p:cNvPr>
          <p:cNvSpPr>
            <a:spLocks noGrp="1"/>
          </p:cNvSpPr>
          <p:nvPr>
            <p:ph idx="1"/>
          </p:nvPr>
        </p:nvSpPr>
        <p:spPr/>
        <p:txBody>
          <a:bodyPr>
            <a:noAutofit/>
          </a:bodyPr>
          <a:lstStyle/>
          <a:p>
            <a:pPr>
              <a:lnSpc>
                <a:spcPct val="120000"/>
              </a:lnSpc>
              <a:spcBef>
                <a:spcPct val="20000"/>
              </a:spcBef>
              <a:defRPr/>
            </a:pPr>
            <a:r>
              <a:rPr lang="en-US" sz="1600" b="1" dirty="0">
                <a:solidFill>
                  <a:schemeClr val="bg1">
                    <a:lumMod val="50000"/>
                  </a:schemeClr>
                </a:solidFill>
                <a:ea typeface="Tahoma" charset="0"/>
              </a:rPr>
              <a:t>Risk</a:t>
            </a:r>
            <a:r>
              <a:rPr lang="en-US" sz="1600" dirty="0">
                <a:solidFill>
                  <a:schemeClr val="bg1">
                    <a:lumMod val="50000"/>
                  </a:schemeClr>
                </a:solidFill>
                <a:ea typeface="Tahoma" charset="0"/>
              </a:rPr>
              <a:t> is the chance or probability that a person will be harmed or experience an adverse health effect if exposed to a </a:t>
            </a:r>
            <a:r>
              <a:rPr lang="en-US" sz="1600" b="1" dirty="0">
                <a:solidFill>
                  <a:schemeClr val="bg1">
                    <a:lumMod val="50000"/>
                  </a:schemeClr>
                </a:solidFill>
                <a:ea typeface="Tahoma" charset="0"/>
              </a:rPr>
              <a:t>hazard</a:t>
            </a:r>
            <a:r>
              <a:rPr lang="en-US" sz="1600" dirty="0">
                <a:solidFill>
                  <a:schemeClr val="bg1">
                    <a:lumMod val="50000"/>
                  </a:schemeClr>
                </a:solidFill>
                <a:ea typeface="Tahoma" charset="0"/>
              </a:rPr>
              <a:t>. It may also apply to situations with property or equipment loss, or harmful effects on the environment.</a:t>
            </a:r>
          </a:p>
          <a:p>
            <a:pPr>
              <a:lnSpc>
                <a:spcPct val="120000"/>
              </a:lnSpc>
              <a:spcBef>
                <a:spcPct val="20000"/>
              </a:spcBef>
              <a:defRPr/>
            </a:pPr>
            <a:endParaRPr lang="en-GB" sz="1600" dirty="0">
              <a:solidFill>
                <a:schemeClr val="bg1">
                  <a:lumMod val="50000"/>
                </a:schemeClr>
              </a:solidFill>
              <a:ea typeface="Tahoma" charset="0"/>
            </a:endParaRPr>
          </a:p>
          <a:p>
            <a:pPr>
              <a:lnSpc>
                <a:spcPct val="120000"/>
              </a:lnSpc>
              <a:spcBef>
                <a:spcPct val="20000"/>
              </a:spcBef>
              <a:defRPr/>
            </a:pPr>
            <a:r>
              <a:rPr lang="en-GB" sz="1600" dirty="0">
                <a:solidFill>
                  <a:schemeClr val="bg1">
                    <a:lumMod val="50000"/>
                  </a:schemeClr>
                </a:solidFill>
                <a:ea typeface="Tahoma" charset="0"/>
              </a:rPr>
              <a:t>Risk refers to an uncertainty about the effects or implications of an activity, or event potentially affecting health, well-being, wealth, property, business, or the environment, and often focuses on the resulting negative consequences</a:t>
            </a:r>
            <a:endParaRPr lang="en-US" sz="1600" dirty="0">
              <a:solidFill>
                <a:schemeClr val="bg1">
                  <a:lumMod val="50000"/>
                </a:schemeClr>
              </a:solidFill>
              <a:ea typeface="Tahoma" charset="0"/>
            </a:endParaRPr>
          </a:p>
          <a:p>
            <a:pPr>
              <a:lnSpc>
                <a:spcPct val="120000"/>
              </a:lnSpc>
              <a:spcBef>
                <a:spcPct val="20000"/>
              </a:spcBef>
              <a:defRPr/>
            </a:pPr>
            <a:endParaRPr lang="en-US" sz="1600" dirty="0">
              <a:solidFill>
                <a:schemeClr val="bg1">
                  <a:lumMod val="50000"/>
                </a:schemeClr>
              </a:solidFill>
              <a:ea typeface="Tahoma" charset="0"/>
            </a:endParaRPr>
          </a:p>
          <a:p>
            <a:pPr>
              <a:lnSpc>
                <a:spcPct val="120000"/>
              </a:lnSpc>
              <a:spcBef>
                <a:spcPct val="20000"/>
              </a:spcBef>
              <a:defRPr/>
            </a:pPr>
            <a:r>
              <a:rPr lang="en-US" sz="1600" dirty="0">
                <a:solidFill>
                  <a:schemeClr val="bg1">
                    <a:lumMod val="50000"/>
                  </a:schemeClr>
                </a:solidFill>
                <a:ea typeface="Tahoma" charset="0"/>
              </a:rPr>
              <a:t>In simple terms</a:t>
            </a:r>
          </a:p>
          <a:p>
            <a:pPr marL="742950" lvl="1" indent="-285750">
              <a:lnSpc>
                <a:spcPct val="160000"/>
              </a:lnSpc>
              <a:spcBef>
                <a:spcPct val="20000"/>
              </a:spcBef>
              <a:buFont typeface="Arial" pitchFamily="34" charset="0"/>
              <a:buChar char="–"/>
              <a:defRPr/>
            </a:pPr>
            <a:r>
              <a:rPr lang="en-US" sz="1600" dirty="0">
                <a:solidFill>
                  <a:schemeClr val="bg1">
                    <a:lumMod val="50000"/>
                  </a:schemeClr>
                </a:solidFill>
                <a:ea typeface="Tahoma" charset="0"/>
              </a:rPr>
              <a:t>Risk is the possibility of something bad happening</a:t>
            </a:r>
          </a:p>
          <a:p>
            <a:pPr marL="742950" lvl="1" indent="-285750">
              <a:lnSpc>
                <a:spcPct val="160000"/>
              </a:lnSpc>
              <a:spcBef>
                <a:spcPct val="20000"/>
              </a:spcBef>
              <a:buFont typeface="Arial" pitchFamily="34" charset="0"/>
              <a:buChar char="–"/>
              <a:defRPr/>
            </a:pPr>
            <a:r>
              <a:rPr lang="en-US" sz="1600" dirty="0">
                <a:solidFill>
                  <a:schemeClr val="bg1">
                    <a:lumMod val="50000"/>
                  </a:schemeClr>
                </a:solidFill>
                <a:ea typeface="Tahoma" charset="0"/>
              </a:rPr>
              <a:t>Risk involves uncertainty about the effects/implications of an activity with respect to something that humans value</a:t>
            </a:r>
          </a:p>
          <a:p>
            <a:pPr marL="742950" lvl="1" indent="-285750">
              <a:lnSpc>
                <a:spcPct val="160000"/>
              </a:lnSpc>
              <a:spcBef>
                <a:spcPct val="20000"/>
              </a:spcBef>
              <a:buFont typeface="Arial" pitchFamily="34" charset="0"/>
              <a:buChar char="–"/>
              <a:defRPr/>
            </a:pPr>
            <a:r>
              <a:rPr lang="en-US" sz="1600" dirty="0">
                <a:solidFill>
                  <a:schemeClr val="bg1">
                    <a:lumMod val="50000"/>
                  </a:schemeClr>
                </a:solidFill>
                <a:ea typeface="Tahoma" charset="0"/>
              </a:rPr>
              <a:t>Risk often focuses on negative, undesirable consequences</a:t>
            </a:r>
            <a:endParaRPr lang="en-GB" sz="1600" dirty="0">
              <a:solidFill>
                <a:schemeClr val="bg1">
                  <a:lumMod val="50000"/>
                </a:schemeClr>
              </a:solidFill>
              <a:ea typeface="Tahoma" charset="0"/>
            </a:endParaRPr>
          </a:p>
        </p:txBody>
      </p:sp>
    </p:spTree>
    <p:extLst>
      <p:ext uri="{BB962C8B-B14F-4D97-AF65-F5344CB8AC3E}">
        <p14:creationId xmlns:p14="http://schemas.microsoft.com/office/powerpoint/2010/main" val="32239319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71A99-D5AE-4700-9E60-011C56D6866E}"/>
              </a:ext>
            </a:extLst>
          </p:cNvPr>
          <p:cNvSpPr>
            <a:spLocks noGrp="1"/>
          </p:cNvSpPr>
          <p:nvPr>
            <p:ph type="title"/>
          </p:nvPr>
        </p:nvSpPr>
        <p:spPr/>
        <p:txBody>
          <a:bodyPr>
            <a:normAutofit/>
          </a:bodyPr>
          <a:lstStyle/>
          <a:p>
            <a:r>
              <a:rPr lang="en-GB" sz="3200" dirty="0">
                <a:solidFill>
                  <a:srgbClr val="283077"/>
                </a:solidFill>
              </a:rPr>
              <a:t>How do we feel about risk?</a:t>
            </a:r>
          </a:p>
        </p:txBody>
      </p:sp>
      <p:sp>
        <p:nvSpPr>
          <p:cNvPr id="3" name="Rectangle 2">
            <a:extLst>
              <a:ext uri="{FF2B5EF4-FFF2-40B4-BE49-F238E27FC236}">
                <a16:creationId xmlns:a16="http://schemas.microsoft.com/office/drawing/2014/main" id="{6B9AA72B-00AE-42D8-B9FB-C0729CB3C6DD}"/>
              </a:ext>
            </a:extLst>
          </p:cNvPr>
          <p:cNvSpPr/>
          <p:nvPr/>
        </p:nvSpPr>
        <p:spPr>
          <a:xfrm>
            <a:off x="5338335" y="2847553"/>
            <a:ext cx="2500591" cy="2800767"/>
          </a:xfrm>
          <a:prstGeom prst="rect">
            <a:avLst/>
          </a:prstGeom>
          <a:noFill/>
        </p:spPr>
        <p:txBody>
          <a:bodyPr wrap="square" lIns="91440" tIns="45720" rIns="91440" bIns="45720">
            <a:spAutoFit/>
          </a:bodyPr>
          <a:lstStyle/>
          <a:p>
            <a:pPr algn="ctr"/>
            <a:r>
              <a:rPr lang="en-GB" sz="4400" b="1" cap="none" spc="0" dirty="0">
                <a:ln w="22225">
                  <a:solidFill>
                    <a:schemeClr val="accent2"/>
                  </a:solidFill>
                  <a:prstDash val="solid"/>
                </a:ln>
                <a:solidFill>
                  <a:schemeClr val="accent2">
                    <a:lumMod val="40000"/>
                    <a:lumOff val="60000"/>
                  </a:schemeClr>
                </a:solidFill>
                <a:effectLst/>
              </a:rPr>
              <a:t>Feel the fear and do it anyway</a:t>
            </a:r>
          </a:p>
        </p:txBody>
      </p:sp>
      <p:sp>
        <p:nvSpPr>
          <p:cNvPr id="4" name="Rectangle 3">
            <a:extLst>
              <a:ext uri="{FF2B5EF4-FFF2-40B4-BE49-F238E27FC236}">
                <a16:creationId xmlns:a16="http://schemas.microsoft.com/office/drawing/2014/main" id="{9A37996C-880A-4869-838D-4D11938882BD}"/>
              </a:ext>
            </a:extLst>
          </p:cNvPr>
          <p:cNvSpPr/>
          <p:nvPr/>
        </p:nvSpPr>
        <p:spPr>
          <a:xfrm>
            <a:off x="6781058" y="1386918"/>
            <a:ext cx="5183188" cy="1446550"/>
          </a:xfrm>
          <a:prstGeom prst="rect">
            <a:avLst/>
          </a:prstGeom>
          <a:noFill/>
        </p:spPr>
        <p:txBody>
          <a:bodyPr wrap="square" lIns="91440" tIns="45720" rIns="91440" bIns="45720">
            <a:spAutoFit/>
          </a:bodyPr>
          <a:lstStyle/>
          <a:p>
            <a:pPr algn="ctr"/>
            <a:r>
              <a:rPr lang="en-GB"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fear of risk never goes away</a:t>
            </a:r>
          </a:p>
        </p:txBody>
      </p:sp>
      <p:sp>
        <p:nvSpPr>
          <p:cNvPr id="5" name="Rectangle 4">
            <a:extLst>
              <a:ext uri="{FF2B5EF4-FFF2-40B4-BE49-F238E27FC236}">
                <a16:creationId xmlns:a16="http://schemas.microsoft.com/office/drawing/2014/main" id="{12E5F9DF-351F-42CC-99F3-AC7109662CBF}"/>
              </a:ext>
            </a:extLst>
          </p:cNvPr>
          <p:cNvSpPr/>
          <p:nvPr/>
        </p:nvSpPr>
        <p:spPr>
          <a:xfrm>
            <a:off x="7697971" y="3429000"/>
            <a:ext cx="4266275" cy="258532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The biggest risk is doing nothing</a:t>
            </a:r>
          </a:p>
        </p:txBody>
      </p:sp>
      <p:sp>
        <p:nvSpPr>
          <p:cNvPr id="7" name="Rectangle 6">
            <a:extLst>
              <a:ext uri="{FF2B5EF4-FFF2-40B4-BE49-F238E27FC236}">
                <a16:creationId xmlns:a16="http://schemas.microsoft.com/office/drawing/2014/main" id="{2DD8C76F-3148-4F56-B715-BA5043B97562}"/>
              </a:ext>
            </a:extLst>
          </p:cNvPr>
          <p:cNvSpPr/>
          <p:nvPr/>
        </p:nvSpPr>
        <p:spPr>
          <a:xfrm>
            <a:off x="576534" y="3890665"/>
            <a:ext cx="4266275" cy="2123658"/>
          </a:xfrm>
          <a:prstGeom prst="rect">
            <a:avLst/>
          </a:prstGeom>
          <a:noFill/>
        </p:spPr>
        <p:txBody>
          <a:bodyPr wrap="square" lIns="91440" tIns="45720" rIns="91440" bIns="45720">
            <a:spAutoFit/>
          </a:bodyPr>
          <a:lstStyle/>
          <a:p>
            <a:pPr algn="ctr"/>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If you risk nothing you risk everything</a:t>
            </a:r>
          </a:p>
        </p:txBody>
      </p:sp>
      <p:sp>
        <p:nvSpPr>
          <p:cNvPr id="8" name="Rectangle 7">
            <a:extLst>
              <a:ext uri="{FF2B5EF4-FFF2-40B4-BE49-F238E27FC236}">
                <a16:creationId xmlns:a16="http://schemas.microsoft.com/office/drawing/2014/main" id="{7F63654B-BA10-4526-AD9C-0C79C20FE498}"/>
              </a:ext>
            </a:extLst>
          </p:cNvPr>
          <p:cNvSpPr/>
          <p:nvPr/>
        </p:nvSpPr>
        <p:spPr>
          <a:xfrm>
            <a:off x="576534" y="1660697"/>
            <a:ext cx="4889386" cy="1754326"/>
          </a:xfrm>
          <a:prstGeom prst="rect">
            <a:avLst/>
          </a:prstGeom>
          <a:noFill/>
        </p:spPr>
        <p:txBody>
          <a:bodyPr wrap="square" lIns="91440" tIns="45720" rIns="91440" bIns="45720">
            <a:spAutoFit/>
          </a:bodyPr>
          <a:lstStyle/>
          <a:p>
            <a:pPr algn="ctr"/>
            <a:r>
              <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He who risks and fails is better than he who does nothing at all</a:t>
            </a:r>
          </a:p>
        </p:txBody>
      </p:sp>
    </p:spTree>
    <p:extLst>
      <p:ext uri="{BB962C8B-B14F-4D97-AF65-F5344CB8AC3E}">
        <p14:creationId xmlns:p14="http://schemas.microsoft.com/office/powerpoint/2010/main" val="1129851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53DC1-C129-4A4D-B5FD-BC5D0C6E35A3}"/>
              </a:ext>
            </a:extLst>
          </p:cNvPr>
          <p:cNvSpPr>
            <a:spLocks noGrp="1"/>
          </p:cNvSpPr>
          <p:nvPr>
            <p:ph type="title"/>
          </p:nvPr>
        </p:nvSpPr>
        <p:spPr/>
        <p:txBody>
          <a:bodyPr>
            <a:normAutofit/>
          </a:bodyPr>
          <a:lstStyle/>
          <a:p>
            <a:r>
              <a:rPr lang="en-GB" sz="3200" dirty="0">
                <a:solidFill>
                  <a:srgbClr val="283077"/>
                </a:solidFill>
              </a:rPr>
              <a:t>So why is understanding risk important?</a:t>
            </a:r>
          </a:p>
        </p:txBody>
      </p:sp>
      <p:sp>
        <p:nvSpPr>
          <p:cNvPr id="3" name="Content Placeholder 2">
            <a:extLst>
              <a:ext uri="{FF2B5EF4-FFF2-40B4-BE49-F238E27FC236}">
                <a16:creationId xmlns:a16="http://schemas.microsoft.com/office/drawing/2014/main" id="{40CB4035-C380-4481-90FE-265BB02E62D7}"/>
              </a:ext>
            </a:extLst>
          </p:cNvPr>
          <p:cNvSpPr>
            <a:spLocks noGrp="1"/>
          </p:cNvSpPr>
          <p:nvPr>
            <p:ph idx="1"/>
          </p:nvPr>
        </p:nvSpPr>
        <p:spPr/>
        <p:txBody>
          <a:bodyPr/>
          <a:lstStyle/>
          <a:p>
            <a:pPr marL="0" indent="0">
              <a:lnSpc>
                <a:spcPct val="220000"/>
              </a:lnSpc>
              <a:spcBef>
                <a:spcPct val="20000"/>
              </a:spcBef>
              <a:buNone/>
              <a:defRPr/>
            </a:pPr>
            <a:r>
              <a:rPr lang="en-GB" sz="2000" dirty="0">
                <a:solidFill>
                  <a:schemeClr val="bg1">
                    <a:lumMod val="50000"/>
                  </a:schemeClr>
                </a:solidFill>
                <a:ea typeface="Tahoma" charset="0"/>
              </a:rPr>
              <a:t>Risk concentrates our mind on where we should be putting our resources</a:t>
            </a:r>
          </a:p>
          <a:p>
            <a:pPr>
              <a:lnSpc>
                <a:spcPct val="220000"/>
              </a:lnSpc>
              <a:spcBef>
                <a:spcPct val="20000"/>
              </a:spcBef>
              <a:defRPr/>
            </a:pPr>
            <a:r>
              <a:rPr lang="en-GB" sz="2000" dirty="0">
                <a:solidFill>
                  <a:schemeClr val="bg1">
                    <a:lumMod val="50000"/>
                  </a:schemeClr>
                </a:solidFill>
                <a:ea typeface="Tahoma" charset="0"/>
              </a:rPr>
              <a:t>Climber – concentrates on harness, belay points, rope knots</a:t>
            </a:r>
          </a:p>
          <a:p>
            <a:pPr>
              <a:lnSpc>
                <a:spcPct val="220000"/>
              </a:lnSpc>
              <a:spcBef>
                <a:spcPct val="20000"/>
              </a:spcBef>
              <a:defRPr/>
            </a:pPr>
            <a:r>
              <a:rPr lang="en-GB" sz="2000" dirty="0">
                <a:solidFill>
                  <a:schemeClr val="bg1">
                    <a:lumMod val="50000"/>
                  </a:schemeClr>
                </a:solidFill>
                <a:ea typeface="Tahoma" charset="0"/>
              </a:rPr>
              <a:t>Car driver – concentrates on speed, road surface, bends, how relevant is the radio</a:t>
            </a:r>
          </a:p>
          <a:p>
            <a:pPr>
              <a:lnSpc>
                <a:spcPct val="220000"/>
              </a:lnSpc>
              <a:spcBef>
                <a:spcPct val="20000"/>
              </a:spcBef>
              <a:defRPr/>
            </a:pPr>
            <a:r>
              <a:rPr lang="en-GB" sz="2000" dirty="0">
                <a:solidFill>
                  <a:schemeClr val="bg1">
                    <a:lumMod val="50000"/>
                  </a:schemeClr>
                </a:solidFill>
                <a:ea typeface="Tahoma" charset="0"/>
              </a:rPr>
              <a:t>Making a cup of tea – concentrates on the boiling water</a:t>
            </a:r>
          </a:p>
          <a:p>
            <a:endParaRPr lang="en-GB" dirty="0">
              <a:solidFill>
                <a:schemeClr val="bg1">
                  <a:lumMod val="50000"/>
                </a:schemeClr>
              </a:solidFill>
            </a:endParaRPr>
          </a:p>
        </p:txBody>
      </p:sp>
    </p:spTree>
    <p:extLst>
      <p:ext uri="{BB962C8B-B14F-4D97-AF65-F5344CB8AC3E}">
        <p14:creationId xmlns:p14="http://schemas.microsoft.com/office/powerpoint/2010/main" val="1611228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F0C87-DBA2-4E3D-8F44-E63EEC9989DE}"/>
              </a:ext>
            </a:extLst>
          </p:cNvPr>
          <p:cNvSpPr>
            <a:spLocks noGrp="1"/>
          </p:cNvSpPr>
          <p:nvPr>
            <p:ph type="title"/>
          </p:nvPr>
        </p:nvSpPr>
        <p:spPr/>
        <p:txBody>
          <a:bodyPr>
            <a:normAutofit/>
          </a:bodyPr>
          <a:lstStyle/>
          <a:p>
            <a:r>
              <a:rPr lang="en-GB" sz="3200" dirty="0">
                <a:solidFill>
                  <a:srgbClr val="283077"/>
                </a:solidFill>
              </a:rPr>
              <a:t>Why take risks?</a:t>
            </a:r>
          </a:p>
        </p:txBody>
      </p:sp>
      <p:sp>
        <p:nvSpPr>
          <p:cNvPr id="3" name="Content Placeholder 2">
            <a:extLst>
              <a:ext uri="{FF2B5EF4-FFF2-40B4-BE49-F238E27FC236}">
                <a16:creationId xmlns:a16="http://schemas.microsoft.com/office/drawing/2014/main" id="{CF1FB3C8-7E80-41CD-A8B3-B6D13863F988}"/>
              </a:ext>
            </a:extLst>
          </p:cNvPr>
          <p:cNvSpPr>
            <a:spLocks noGrp="1"/>
          </p:cNvSpPr>
          <p:nvPr>
            <p:ph idx="1"/>
          </p:nvPr>
        </p:nvSpPr>
        <p:spPr>
          <a:xfrm>
            <a:off x="838200" y="1825625"/>
            <a:ext cx="6591300" cy="4351338"/>
          </a:xfrm>
        </p:spPr>
        <p:txBody>
          <a:bodyPr>
            <a:normAutofit/>
          </a:bodyPr>
          <a:lstStyle/>
          <a:p>
            <a:pPr>
              <a:lnSpc>
                <a:spcPct val="220000"/>
              </a:lnSpc>
              <a:spcBef>
                <a:spcPct val="20000"/>
              </a:spcBef>
              <a:defRPr/>
            </a:pPr>
            <a:r>
              <a:rPr lang="en-GB" sz="2000" dirty="0">
                <a:solidFill>
                  <a:schemeClr val="bg1">
                    <a:lumMod val="50000"/>
                  </a:schemeClr>
                </a:solidFill>
                <a:ea typeface="Tahoma" charset="0"/>
              </a:rPr>
              <a:t>A totally risk averse organisation makes no progress</a:t>
            </a:r>
          </a:p>
          <a:p>
            <a:pPr>
              <a:lnSpc>
                <a:spcPct val="220000"/>
              </a:lnSpc>
              <a:spcBef>
                <a:spcPct val="20000"/>
              </a:spcBef>
              <a:defRPr/>
            </a:pPr>
            <a:r>
              <a:rPr lang="en-GB" sz="2000" dirty="0">
                <a:solidFill>
                  <a:schemeClr val="bg1">
                    <a:lumMod val="50000"/>
                  </a:schemeClr>
                </a:solidFill>
                <a:ea typeface="Tahoma" charset="0"/>
              </a:rPr>
              <a:t>So you have to take risks to make progress</a:t>
            </a:r>
          </a:p>
          <a:p>
            <a:endParaRPr lang="en-GB" sz="2000" dirty="0">
              <a:solidFill>
                <a:schemeClr val="bg1">
                  <a:lumMod val="50000"/>
                </a:schemeClr>
              </a:solidFill>
            </a:endParaRPr>
          </a:p>
        </p:txBody>
      </p:sp>
      <p:pic>
        <p:nvPicPr>
          <p:cNvPr id="5" name="Picture 4">
            <a:extLst>
              <a:ext uri="{FF2B5EF4-FFF2-40B4-BE49-F238E27FC236}">
                <a16:creationId xmlns:a16="http://schemas.microsoft.com/office/drawing/2014/main" id="{C7E28130-3C11-45E8-A691-E3ACD9EDBB1C}"/>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168836" y="1724352"/>
            <a:ext cx="4572000" cy="3870960"/>
          </a:xfrm>
          <a:prstGeom prst="rect">
            <a:avLst/>
          </a:prstGeom>
        </p:spPr>
      </p:pic>
      <p:pic>
        <p:nvPicPr>
          <p:cNvPr id="7" name="Picture 6">
            <a:extLst>
              <a:ext uri="{FF2B5EF4-FFF2-40B4-BE49-F238E27FC236}">
                <a16:creationId xmlns:a16="http://schemas.microsoft.com/office/drawing/2014/main" id="{53497262-2D35-4148-9E06-C80DB07BADE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32599" y="4001294"/>
            <a:ext cx="2857500" cy="1600200"/>
          </a:xfrm>
          <a:prstGeom prst="rect">
            <a:avLst/>
          </a:prstGeom>
        </p:spPr>
      </p:pic>
    </p:spTree>
    <p:extLst>
      <p:ext uri="{BB962C8B-B14F-4D97-AF65-F5344CB8AC3E}">
        <p14:creationId xmlns:p14="http://schemas.microsoft.com/office/powerpoint/2010/main" val="280987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604D-B4F3-4735-97A1-1372A2CDEADA}"/>
              </a:ext>
            </a:extLst>
          </p:cNvPr>
          <p:cNvSpPr>
            <a:spLocks noGrp="1"/>
          </p:cNvSpPr>
          <p:nvPr>
            <p:ph type="title"/>
          </p:nvPr>
        </p:nvSpPr>
        <p:spPr/>
        <p:txBody>
          <a:bodyPr>
            <a:normAutofit/>
          </a:bodyPr>
          <a:lstStyle/>
          <a:p>
            <a:r>
              <a:rPr lang="en-GB" sz="3200" dirty="0">
                <a:solidFill>
                  <a:srgbClr val="283077"/>
                </a:solidFill>
              </a:rPr>
              <a:t>Do we understand enough to take risks?</a:t>
            </a:r>
          </a:p>
        </p:txBody>
      </p:sp>
      <p:sp>
        <p:nvSpPr>
          <p:cNvPr id="3" name="Content Placeholder 2">
            <a:extLst>
              <a:ext uri="{FF2B5EF4-FFF2-40B4-BE49-F238E27FC236}">
                <a16:creationId xmlns:a16="http://schemas.microsoft.com/office/drawing/2014/main" id="{F70DA189-5781-4B60-B52F-78644FD4CFD4}"/>
              </a:ext>
            </a:extLst>
          </p:cNvPr>
          <p:cNvSpPr>
            <a:spLocks noGrp="1"/>
          </p:cNvSpPr>
          <p:nvPr>
            <p:ph idx="1"/>
          </p:nvPr>
        </p:nvSpPr>
        <p:spPr>
          <a:xfrm>
            <a:off x="838200" y="1518082"/>
            <a:ext cx="4965441" cy="4909351"/>
          </a:xfrm>
        </p:spPr>
        <p:txBody>
          <a:bodyPr>
            <a:normAutofit fontScale="92500" lnSpcReduction="20000"/>
          </a:bodyPr>
          <a:lstStyle/>
          <a:p>
            <a:pPr>
              <a:lnSpc>
                <a:spcPct val="120000"/>
              </a:lnSpc>
              <a:spcBef>
                <a:spcPts val="0"/>
              </a:spcBef>
              <a:defRPr/>
            </a:pPr>
            <a:r>
              <a:rPr lang="en-GB" sz="1600" dirty="0">
                <a:solidFill>
                  <a:schemeClr val="bg1">
                    <a:lumMod val="50000"/>
                  </a:schemeClr>
                </a:solidFill>
                <a:ea typeface="Tahoma" charset="0"/>
              </a:rPr>
              <a:t>Known knowns</a:t>
            </a:r>
          </a:p>
          <a:p>
            <a:pPr marL="742950" lvl="1" indent="-285750">
              <a:lnSpc>
                <a:spcPct val="160000"/>
              </a:lnSpc>
              <a:spcBef>
                <a:spcPct val="20000"/>
              </a:spcBef>
              <a:buFont typeface="Arial" pitchFamily="34" charset="0"/>
              <a:buChar char="–"/>
              <a:defRPr/>
            </a:pPr>
            <a:r>
              <a:rPr lang="en-GB" sz="1600" dirty="0">
                <a:solidFill>
                  <a:schemeClr val="bg1">
                    <a:lumMod val="50000"/>
                  </a:schemeClr>
                </a:solidFill>
                <a:ea typeface="Tahoma" charset="0"/>
              </a:rPr>
              <a:t>Risks known and understood to some level</a:t>
            </a:r>
          </a:p>
          <a:p>
            <a:pPr>
              <a:lnSpc>
                <a:spcPct val="120000"/>
              </a:lnSpc>
              <a:spcBef>
                <a:spcPts val="0"/>
              </a:spcBef>
              <a:defRPr/>
            </a:pPr>
            <a:endParaRPr lang="en-GB" sz="1600" dirty="0">
              <a:solidFill>
                <a:schemeClr val="bg1">
                  <a:lumMod val="50000"/>
                </a:schemeClr>
              </a:solidFill>
              <a:ea typeface="Tahoma" charset="0"/>
            </a:endParaRPr>
          </a:p>
          <a:p>
            <a:pPr>
              <a:lnSpc>
                <a:spcPct val="120000"/>
              </a:lnSpc>
              <a:spcBef>
                <a:spcPts val="0"/>
              </a:spcBef>
              <a:defRPr/>
            </a:pPr>
            <a:r>
              <a:rPr lang="en-GB" sz="1600" dirty="0">
                <a:solidFill>
                  <a:schemeClr val="bg1">
                    <a:lumMod val="50000"/>
                  </a:schemeClr>
                </a:solidFill>
                <a:ea typeface="Tahoma" charset="0"/>
              </a:rPr>
              <a:t>Known unknowns</a:t>
            </a:r>
          </a:p>
          <a:p>
            <a:pPr marL="742950" lvl="1" indent="-285750">
              <a:lnSpc>
                <a:spcPct val="160000"/>
              </a:lnSpc>
              <a:spcBef>
                <a:spcPct val="20000"/>
              </a:spcBef>
              <a:buFont typeface="Arial" pitchFamily="34" charset="0"/>
              <a:buChar char="–"/>
              <a:defRPr/>
            </a:pPr>
            <a:r>
              <a:rPr lang="en-GB" sz="1600" dirty="0">
                <a:solidFill>
                  <a:schemeClr val="bg1">
                    <a:lumMod val="50000"/>
                  </a:schemeClr>
                </a:solidFill>
                <a:ea typeface="Tahoma" charset="0"/>
              </a:rPr>
              <a:t>Risks that are potential risks, but not yet understood</a:t>
            </a:r>
          </a:p>
          <a:p>
            <a:pPr>
              <a:lnSpc>
                <a:spcPct val="120000"/>
              </a:lnSpc>
              <a:spcBef>
                <a:spcPts val="0"/>
              </a:spcBef>
              <a:defRPr/>
            </a:pPr>
            <a:endParaRPr lang="en-GB" sz="1600" dirty="0">
              <a:solidFill>
                <a:schemeClr val="bg1">
                  <a:lumMod val="50000"/>
                </a:schemeClr>
              </a:solidFill>
              <a:ea typeface="Tahoma" charset="0"/>
            </a:endParaRPr>
          </a:p>
          <a:p>
            <a:pPr>
              <a:lnSpc>
                <a:spcPct val="120000"/>
              </a:lnSpc>
              <a:spcBef>
                <a:spcPts val="0"/>
              </a:spcBef>
              <a:defRPr/>
            </a:pPr>
            <a:r>
              <a:rPr lang="en-GB" sz="1600" dirty="0">
                <a:solidFill>
                  <a:schemeClr val="bg1">
                    <a:lumMod val="50000"/>
                  </a:schemeClr>
                </a:solidFill>
                <a:ea typeface="Tahoma" charset="0"/>
              </a:rPr>
              <a:t>Unknown knowns</a:t>
            </a:r>
          </a:p>
          <a:p>
            <a:pPr marL="742950" lvl="1" indent="-285750">
              <a:lnSpc>
                <a:spcPct val="170000"/>
              </a:lnSpc>
              <a:spcBef>
                <a:spcPct val="20000"/>
              </a:spcBef>
              <a:buFont typeface="Arial" pitchFamily="34" charset="0"/>
              <a:buChar char="–"/>
              <a:defRPr/>
            </a:pPr>
            <a:r>
              <a:rPr lang="en-GB" sz="1600" dirty="0">
                <a:solidFill>
                  <a:schemeClr val="bg1">
                    <a:lumMod val="50000"/>
                  </a:schemeClr>
                </a:solidFill>
                <a:ea typeface="Tahoma" charset="0"/>
              </a:rPr>
              <a:t>Risks where all the necessary information is known, but the whole picture is not understood enough to take any action</a:t>
            </a:r>
          </a:p>
          <a:p>
            <a:pPr>
              <a:lnSpc>
                <a:spcPct val="120000"/>
              </a:lnSpc>
              <a:spcBef>
                <a:spcPts val="0"/>
              </a:spcBef>
              <a:defRPr/>
            </a:pPr>
            <a:endParaRPr lang="en-GB" sz="1600" dirty="0">
              <a:solidFill>
                <a:schemeClr val="bg1">
                  <a:lumMod val="50000"/>
                </a:schemeClr>
              </a:solidFill>
              <a:ea typeface="Tahoma" charset="0"/>
            </a:endParaRPr>
          </a:p>
          <a:p>
            <a:pPr>
              <a:lnSpc>
                <a:spcPct val="120000"/>
              </a:lnSpc>
              <a:spcBef>
                <a:spcPts val="0"/>
              </a:spcBef>
              <a:defRPr/>
            </a:pPr>
            <a:r>
              <a:rPr lang="en-GB" sz="1600" dirty="0">
                <a:solidFill>
                  <a:schemeClr val="bg1">
                    <a:lumMod val="50000"/>
                  </a:schemeClr>
                </a:solidFill>
                <a:ea typeface="Tahoma" charset="0"/>
              </a:rPr>
              <a:t>Unknown unknowns</a:t>
            </a:r>
          </a:p>
          <a:p>
            <a:pPr marL="742950" lvl="1" indent="-285750">
              <a:lnSpc>
                <a:spcPct val="170000"/>
              </a:lnSpc>
              <a:spcBef>
                <a:spcPct val="20000"/>
              </a:spcBef>
              <a:buFont typeface="Arial" pitchFamily="34" charset="0"/>
              <a:buChar char="–"/>
              <a:defRPr/>
            </a:pPr>
            <a:r>
              <a:rPr lang="en-GB" sz="1600" dirty="0">
                <a:solidFill>
                  <a:schemeClr val="bg1">
                    <a:lumMod val="50000"/>
                  </a:schemeClr>
                </a:solidFill>
                <a:ea typeface="Tahoma" charset="0"/>
              </a:rPr>
              <a:t>The biggest risk as these are risks that are completely unexpected and that nothing is known about</a:t>
            </a:r>
          </a:p>
          <a:p>
            <a:endParaRPr lang="en-GB" dirty="0">
              <a:solidFill>
                <a:schemeClr val="bg1">
                  <a:lumMod val="50000"/>
                </a:schemeClr>
              </a:solidFill>
            </a:endParaRPr>
          </a:p>
        </p:txBody>
      </p:sp>
      <p:pic>
        <p:nvPicPr>
          <p:cNvPr id="1026" name="Picture 2" descr="ProTip: Watching Out for the Risk Iceberg">
            <a:extLst>
              <a:ext uri="{FF2B5EF4-FFF2-40B4-BE49-F238E27FC236}">
                <a16:creationId xmlns:a16="http://schemas.microsoft.com/office/drawing/2014/main" id="{ED22ACF2-6650-41E5-9CEE-D078CE849D8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1296224"/>
            <a:ext cx="5934076" cy="472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511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12980-9249-401A-9897-65D50173E827}"/>
              </a:ext>
            </a:extLst>
          </p:cNvPr>
          <p:cNvSpPr>
            <a:spLocks noGrp="1"/>
          </p:cNvSpPr>
          <p:nvPr>
            <p:ph type="title"/>
          </p:nvPr>
        </p:nvSpPr>
        <p:spPr/>
        <p:txBody>
          <a:bodyPr>
            <a:normAutofit/>
          </a:bodyPr>
          <a:lstStyle/>
          <a:p>
            <a:r>
              <a:rPr lang="en-GB" sz="3200" dirty="0">
                <a:solidFill>
                  <a:srgbClr val="283077"/>
                </a:solidFill>
              </a:rPr>
              <a:t>How far depends on Appetite for risk</a:t>
            </a:r>
          </a:p>
        </p:txBody>
      </p:sp>
      <p:sp>
        <p:nvSpPr>
          <p:cNvPr id="3" name="Content Placeholder 2">
            <a:extLst>
              <a:ext uri="{FF2B5EF4-FFF2-40B4-BE49-F238E27FC236}">
                <a16:creationId xmlns:a16="http://schemas.microsoft.com/office/drawing/2014/main" id="{3C0F3D50-EE6D-489F-B2AF-53CD54559D8B}"/>
              </a:ext>
            </a:extLst>
          </p:cNvPr>
          <p:cNvSpPr>
            <a:spLocks noGrp="1"/>
          </p:cNvSpPr>
          <p:nvPr>
            <p:ph idx="1"/>
          </p:nvPr>
        </p:nvSpPr>
        <p:spPr>
          <a:xfrm>
            <a:off x="838200" y="1825625"/>
            <a:ext cx="4797515" cy="4351338"/>
          </a:xfrm>
        </p:spPr>
        <p:txBody>
          <a:bodyPr>
            <a:normAutofit/>
          </a:bodyPr>
          <a:lstStyle/>
          <a:p>
            <a:pPr>
              <a:lnSpc>
                <a:spcPct val="110000"/>
              </a:lnSpc>
              <a:spcBef>
                <a:spcPct val="20000"/>
              </a:spcBef>
              <a:defRPr/>
            </a:pPr>
            <a:r>
              <a:rPr lang="en-GB" sz="1800" dirty="0">
                <a:solidFill>
                  <a:schemeClr val="bg1">
                    <a:lumMod val="50000"/>
                  </a:schemeClr>
                </a:solidFill>
                <a:ea typeface="Tahoma" charset="0"/>
              </a:rPr>
              <a:t>Risk appetite describes the level of risk that an organisation will take in pursuit of its goals and objectives before action is deemed necessary to reduce the risk.</a:t>
            </a:r>
          </a:p>
          <a:p>
            <a:pPr>
              <a:lnSpc>
                <a:spcPct val="110000"/>
              </a:lnSpc>
              <a:spcBef>
                <a:spcPct val="20000"/>
              </a:spcBef>
              <a:defRPr/>
            </a:pPr>
            <a:endParaRPr lang="en-GB" sz="1800" dirty="0">
              <a:solidFill>
                <a:schemeClr val="bg1">
                  <a:lumMod val="50000"/>
                </a:schemeClr>
              </a:solidFill>
              <a:ea typeface="Tahoma" charset="0"/>
            </a:endParaRPr>
          </a:p>
          <a:p>
            <a:pPr>
              <a:lnSpc>
                <a:spcPct val="110000"/>
              </a:lnSpc>
              <a:spcBef>
                <a:spcPct val="20000"/>
              </a:spcBef>
              <a:defRPr/>
            </a:pPr>
            <a:r>
              <a:rPr lang="en-GB" sz="1800" dirty="0">
                <a:solidFill>
                  <a:schemeClr val="bg1">
                    <a:lumMod val="50000"/>
                  </a:schemeClr>
                </a:solidFill>
                <a:ea typeface="Tahoma" charset="0"/>
              </a:rPr>
              <a:t>It represents a balance between the potential benefits of innovation and the threats, that change inevitably brings.</a:t>
            </a:r>
          </a:p>
          <a:p>
            <a:pPr>
              <a:lnSpc>
                <a:spcPct val="110000"/>
              </a:lnSpc>
              <a:spcBef>
                <a:spcPct val="20000"/>
              </a:spcBef>
              <a:defRPr/>
            </a:pPr>
            <a:endParaRPr lang="en-GB" sz="1800" dirty="0">
              <a:solidFill>
                <a:schemeClr val="bg1">
                  <a:lumMod val="50000"/>
                </a:schemeClr>
              </a:solidFill>
              <a:ea typeface="Tahoma" charset="0"/>
            </a:endParaRPr>
          </a:p>
          <a:p>
            <a:pPr marL="0" indent="0">
              <a:lnSpc>
                <a:spcPct val="150000"/>
              </a:lnSpc>
              <a:spcBef>
                <a:spcPct val="20000"/>
              </a:spcBef>
              <a:buNone/>
              <a:defRPr/>
            </a:pPr>
            <a:r>
              <a:rPr lang="en-GB" sz="1800" b="1" i="1" dirty="0">
                <a:solidFill>
                  <a:srgbClr val="283077"/>
                </a:solidFill>
                <a:ea typeface="Tahoma" charset="0"/>
              </a:rPr>
              <a:t>"Amount and type of risk that an organisation is prepared to pursue, retain or take"</a:t>
            </a:r>
          </a:p>
          <a:p>
            <a:endParaRPr lang="en-GB" sz="1800" dirty="0">
              <a:solidFill>
                <a:schemeClr val="bg1">
                  <a:lumMod val="50000"/>
                </a:schemeClr>
              </a:solidFill>
            </a:endParaRPr>
          </a:p>
          <a:p>
            <a:endParaRPr lang="en-GB" sz="1800" dirty="0">
              <a:solidFill>
                <a:schemeClr val="bg1">
                  <a:lumMod val="50000"/>
                </a:schemeClr>
              </a:solidFill>
            </a:endParaRPr>
          </a:p>
        </p:txBody>
      </p:sp>
      <p:pic>
        <p:nvPicPr>
          <p:cNvPr id="5" name="Picture 4">
            <a:extLst>
              <a:ext uri="{FF2B5EF4-FFF2-40B4-BE49-F238E27FC236}">
                <a16:creationId xmlns:a16="http://schemas.microsoft.com/office/drawing/2014/main" id="{74F7B175-B53E-41AA-AEFD-8C17581717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5715" y="1825625"/>
            <a:ext cx="5413104" cy="4439441"/>
          </a:xfrm>
          <a:prstGeom prst="rect">
            <a:avLst/>
          </a:prstGeom>
        </p:spPr>
      </p:pic>
      <p:pic>
        <p:nvPicPr>
          <p:cNvPr id="4" name="Picture 3">
            <a:extLst>
              <a:ext uri="{FF2B5EF4-FFF2-40B4-BE49-F238E27FC236}">
                <a16:creationId xmlns:a16="http://schemas.microsoft.com/office/drawing/2014/main" id="{C1ACD562-C1A4-4EE6-8992-DA2E1F93BF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433230" y="1356380"/>
            <a:ext cx="1408302" cy="1846159"/>
          </a:xfrm>
          <a:prstGeom prst="rect">
            <a:avLst/>
          </a:prstGeom>
        </p:spPr>
      </p:pic>
    </p:spTree>
    <p:extLst>
      <p:ext uri="{BB962C8B-B14F-4D97-AF65-F5344CB8AC3E}">
        <p14:creationId xmlns:p14="http://schemas.microsoft.com/office/powerpoint/2010/main" val="908533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defRPr/>
            </a:pPr>
            <a:r>
              <a:rPr lang="en-GB" sz="3200" dirty="0">
                <a:solidFill>
                  <a:srgbClr val="283077"/>
                </a:solidFill>
              </a:rPr>
              <a:t>Asset Management Roles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393" y="1881135"/>
            <a:ext cx="6015247" cy="3095729"/>
          </a:xfrm>
          <a:prstGeom prst="rect">
            <a:avLst/>
          </a:prstGeom>
        </p:spPr>
      </p:pic>
      <p:sp>
        <p:nvSpPr>
          <p:cNvPr id="6" name="Arrow: Left 5">
            <a:extLst>
              <a:ext uri="{FF2B5EF4-FFF2-40B4-BE49-F238E27FC236}">
                <a16:creationId xmlns:a16="http://schemas.microsoft.com/office/drawing/2014/main" id="{C309137B-635B-49D7-9F18-5774C8FAFF30}"/>
              </a:ext>
            </a:extLst>
          </p:cNvPr>
          <p:cNvSpPr/>
          <p:nvPr/>
        </p:nvSpPr>
        <p:spPr>
          <a:xfrm>
            <a:off x="5802385" y="2411288"/>
            <a:ext cx="1853967" cy="4697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Strategic</a:t>
            </a:r>
          </a:p>
        </p:txBody>
      </p:sp>
      <p:sp>
        <p:nvSpPr>
          <p:cNvPr id="7" name="Arrow: Left 6">
            <a:extLst>
              <a:ext uri="{FF2B5EF4-FFF2-40B4-BE49-F238E27FC236}">
                <a16:creationId xmlns:a16="http://schemas.microsoft.com/office/drawing/2014/main" id="{CD807B50-69B1-4E93-808F-59398B2660A6}"/>
              </a:ext>
            </a:extLst>
          </p:cNvPr>
          <p:cNvSpPr/>
          <p:nvPr/>
        </p:nvSpPr>
        <p:spPr>
          <a:xfrm>
            <a:off x="5802385" y="3509940"/>
            <a:ext cx="1853967" cy="4697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Tactical</a:t>
            </a:r>
          </a:p>
        </p:txBody>
      </p:sp>
      <p:sp>
        <p:nvSpPr>
          <p:cNvPr id="8" name="Arrow: Left 7">
            <a:extLst>
              <a:ext uri="{FF2B5EF4-FFF2-40B4-BE49-F238E27FC236}">
                <a16:creationId xmlns:a16="http://schemas.microsoft.com/office/drawing/2014/main" id="{A67F0FFE-3287-44D9-B6A4-7E7C98A6E35D}"/>
              </a:ext>
            </a:extLst>
          </p:cNvPr>
          <p:cNvSpPr/>
          <p:nvPr/>
        </p:nvSpPr>
        <p:spPr>
          <a:xfrm>
            <a:off x="5807500" y="4437300"/>
            <a:ext cx="1853967" cy="4697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Organisational</a:t>
            </a:r>
          </a:p>
        </p:txBody>
      </p:sp>
      <p:sp>
        <p:nvSpPr>
          <p:cNvPr id="9" name="TextBox 8">
            <a:extLst>
              <a:ext uri="{FF2B5EF4-FFF2-40B4-BE49-F238E27FC236}">
                <a16:creationId xmlns:a16="http://schemas.microsoft.com/office/drawing/2014/main" id="{12BAF495-9810-4407-94DD-7DB9D02FD672}"/>
              </a:ext>
            </a:extLst>
          </p:cNvPr>
          <p:cNvSpPr txBox="1"/>
          <p:nvPr/>
        </p:nvSpPr>
        <p:spPr>
          <a:xfrm>
            <a:off x="7759817" y="2066447"/>
            <a:ext cx="4144968" cy="784830"/>
          </a:xfrm>
          <a:prstGeom prst="rect">
            <a:avLst/>
          </a:prstGeom>
          <a:noFill/>
        </p:spPr>
        <p:txBody>
          <a:bodyPr wrap="square" rtlCol="0">
            <a:spAutoFit/>
          </a:bodyPr>
          <a:lstStyle/>
          <a:p>
            <a:r>
              <a:rPr lang="en-GB" sz="1500" dirty="0">
                <a:solidFill>
                  <a:schemeClr val="bg1">
                    <a:lumMod val="50000"/>
                  </a:schemeClr>
                </a:solidFill>
                <a:latin typeface="Arial" panose="020B0604020202020204" pitchFamily="34" charset="0"/>
                <a:ea typeface="Tahoma" charset="0"/>
                <a:cs typeface="Arial" panose="020B0604020202020204" pitchFamily="34" charset="0"/>
              </a:rPr>
              <a:t>Provides – Leadership, high-level vision, goals and objectives, direction, defines what the organisation wants to achieve</a:t>
            </a:r>
          </a:p>
        </p:txBody>
      </p:sp>
      <p:sp>
        <p:nvSpPr>
          <p:cNvPr id="10" name="TextBox 9">
            <a:extLst>
              <a:ext uri="{FF2B5EF4-FFF2-40B4-BE49-F238E27FC236}">
                <a16:creationId xmlns:a16="http://schemas.microsoft.com/office/drawing/2014/main" id="{6181B32B-0973-4D4B-BB0A-3059252D67FB}"/>
              </a:ext>
            </a:extLst>
          </p:cNvPr>
          <p:cNvSpPr txBox="1"/>
          <p:nvPr/>
        </p:nvSpPr>
        <p:spPr>
          <a:xfrm>
            <a:off x="7736640" y="2994845"/>
            <a:ext cx="4144967" cy="1477328"/>
          </a:xfrm>
          <a:prstGeom prst="rect">
            <a:avLst/>
          </a:prstGeom>
          <a:noFill/>
        </p:spPr>
        <p:txBody>
          <a:bodyPr wrap="square" rtlCol="0">
            <a:spAutoFit/>
          </a:bodyPr>
          <a:lstStyle/>
          <a:p>
            <a:r>
              <a:rPr lang="en-GB" sz="1500" dirty="0">
                <a:solidFill>
                  <a:schemeClr val="bg1">
                    <a:lumMod val="50000"/>
                  </a:schemeClr>
                </a:solidFill>
                <a:latin typeface="Arial" panose="020B0604020202020204" pitchFamily="34" charset="0"/>
                <a:ea typeface="Tahoma" charset="0"/>
                <a:cs typeface="Arial" panose="020B0604020202020204" pitchFamily="34" charset="0"/>
              </a:rPr>
              <a:t>Manage data, analyse, plan and report, use data and risk to determine the most affective maintenance and replacement of the assets, and where to concentrate finance and resources to deliver a safe and reliable network</a:t>
            </a:r>
          </a:p>
        </p:txBody>
      </p:sp>
      <p:sp>
        <p:nvSpPr>
          <p:cNvPr id="12" name="TextBox 11">
            <a:extLst>
              <a:ext uri="{FF2B5EF4-FFF2-40B4-BE49-F238E27FC236}">
                <a16:creationId xmlns:a16="http://schemas.microsoft.com/office/drawing/2014/main" id="{5EC6A0D3-9B4C-4246-A4B6-10A344E8F0FE}"/>
              </a:ext>
            </a:extLst>
          </p:cNvPr>
          <p:cNvSpPr txBox="1"/>
          <p:nvPr/>
        </p:nvSpPr>
        <p:spPr>
          <a:xfrm>
            <a:off x="7736640" y="4478878"/>
            <a:ext cx="4144966" cy="1061829"/>
          </a:xfrm>
          <a:prstGeom prst="rect">
            <a:avLst/>
          </a:prstGeom>
          <a:noFill/>
        </p:spPr>
        <p:txBody>
          <a:bodyPr wrap="square" rtlCol="0">
            <a:spAutoFit/>
          </a:bodyPr>
          <a:lstStyle/>
          <a:p>
            <a:r>
              <a:rPr lang="en-GB" sz="1500" dirty="0">
                <a:solidFill>
                  <a:schemeClr val="bg1">
                    <a:lumMod val="50000"/>
                  </a:schemeClr>
                </a:solidFill>
                <a:latin typeface="Arial" panose="020B0604020202020204" pitchFamily="34" charset="0"/>
                <a:ea typeface="Tahoma" charset="0"/>
                <a:cs typeface="Arial" panose="020B0604020202020204" pitchFamily="34" charset="0"/>
              </a:rPr>
              <a:t>Surveys, inspections, assessments, management and deployment of resources in undertaking cyclic, planned and reactive work.</a:t>
            </a:r>
          </a:p>
          <a:p>
            <a:endParaRPr lang="en-GB" dirty="0">
              <a:solidFill>
                <a:schemeClr val="bg1">
                  <a:lumMod val="50000"/>
                </a:schemeClr>
              </a:solidFill>
            </a:endParaRPr>
          </a:p>
        </p:txBody>
      </p:sp>
    </p:spTree>
    <p:extLst>
      <p:ext uri="{BB962C8B-B14F-4D97-AF65-F5344CB8AC3E}">
        <p14:creationId xmlns:p14="http://schemas.microsoft.com/office/powerpoint/2010/main" val="39062278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ABF94-DBED-489D-A9B8-CE18CD5D848E}"/>
              </a:ext>
            </a:extLst>
          </p:cNvPr>
          <p:cNvSpPr>
            <a:spLocks noGrp="1"/>
          </p:cNvSpPr>
          <p:nvPr>
            <p:ph type="title"/>
          </p:nvPr>
        </p:nvSpPr>
        <p:spPr/>
        <p:txBody>
          <a:bodyPr>
            <a:normAutofit/>
          </a:bodyPr>
          <a:lstStyle/>
          <a:p>
            <a:r>
              <a:rPr kumimoji="0" lang="en-GB" sz="3200" b="0" i="0" u="none" strike="noStrike" kern="1200" cap="none" spc="0" normalizeH="0" baseline="0" noProof="0" dirty="0">
                <a:ln>
                  <a:noFill/>
                </a:ln>
                <a:solidFill>
                  <a:srgbClr val="283077"/>
                </a:solidFill>
                <a:effectLst/>
                <a:uLnTx/>
                <a:uFillTx/>
                <a:latin typeface="Arial" panose="020B0604020202020204" pitchFamily="34" charset="0"/>
                <a:ea typeface="+mj-ea"/>
                <a:cs typeface="Arial" panose="020B0604020202020204" pitchFamily="34" charset="0"/>
              </a:rPr>
              <a:t>Risk tolerance and capacity</a:t>
            </a:r>
            <a:endParaRPr lang="en-GB" sz="3200" dirty="0"/>
          </a:p>
        </p:txBody>
      </p:sp>
      <p:sp>
        <p:nvSpPr>
          <p:cNvPr id="3" name="Content Placeholder 2">
            <a:extLst>
              <a:ext uri="{FF2B5EF4-FFF2-40B4-BE49-F238E27FC236}">
                <a16:creationId xmlns:a16="http://schemas.microsoft.com/office/drawing/2014/main" id="{6867258B-8E86-4F42-8372-A710A3C73451}"/>
              </a:ext>
            </a:extLst>
          </p:cNvPr>
          <p:cNvSpPr>
            <a:spLocks noGrp="1"/>
          </p:cNvSpPr>
          <p:nvPr>
            <p:ph idx="1"/>
          </p:nvPr>
        </p:nvSpPr>
        <p:spPr/>
        <p:txBody>
          <a:bodyPr>
            <a:noAutofit/>
          </a:bodyPr>
          <a:lstStyle/>
          <a:p>
            <a:pPr>
              <a:lnSpc>
                <a:spcPct val="120000"/>
              </a:lnSpc>
              <a:spcBef>
                <a:spcPct val="20000"/>
              </a:spcBef>
              <a:defRPr/>
            </a:pPr>
            <a:r>
              <a:rPr lang="en-GB" sz="2000" dirty="0">
                <a:solidFill>
                  <a:schemeClr val="bg1">
                    <a:lumMod val="50000"/>
                  </a:schemeClr>
                </a:solidFill>
                <a:ea typeface="Tahoma" charset="0"/>
              </a:rPr>
              <a:t>Risk tolerance reflects the level of returns that an organisation is willing to withstand in their planning, its an important component to consider and those individuals or organisations with a higher net worth and more disposable income may afford to take greater risks.</a:t>
            </a:r>
          </a:p>
          <a:p>
            <a:pPr>
              <a:lnSpc>
                <a:spcPct val="120000"/>
              </a:lnSpc>
              <a:spcBef>
                <a:spcPct val="20000"/>
              </a:spcBef>
              <a:defRPr/>
            </a:pPr>
            <a:endParaRPr lang="en-GB" sz="2000" dirty="0">
              <a:solidFill>
                <a:schemeClr val="bg1">
                  <a:lumMod val="50000"/>
                </a:schemeClr>
              </a:solidFill>
              <a:ea typeface="Tahoma" charset="0"/>
            </a:endParaRPr>
          </a:p>
          <a:p>
            <a:pPr>
              <a:lnSpc>
                <a:spcPct val="120000"/>
              </a:lnSpc>
              <a:spcBef>
                <a:spcPct val="20000"/>
              </a:spcBef>
              <a:defRPr/>
            </a:pPr>
            <a:r>
              <a:rPr lang="en-GB" sz="2000" dirty="0">
                <a:solidFill>
                  <a:schemeClr val="bg1">
                    <a:lumMod val="50000"/>
                  </a:schemeClr>
                </a:solidFill>
                <a:ea typeface="Tahoma" charset="0"/>
              </a:rPr>
              <a:t>Risk capacity is the amount of risk that the individual or organisation can afford to take to reach their goals and objectives and should be balanced against the rate of return.</a:t>
            </a:r>
          </a:p>
          <a:p>
            <a:endParaRPr lang="en-GB" sz="2000" dirty="0">
              <a:solidFill>
                <a:schemeClr val="bg1">
                  <a:lumMod val="50000"/>
                </a:schemeClr>
              </a:solidFill>
            </a:endParaRPr>
          </a:p>
        </p:txBody>
      </p:sp>
      <p:pic>
        <p:nvPicPr>
          <p:cNvPr id="11266" name="Picture 1">
            <a:extLst>
              <a:ext uri="{FF2B5EF4-FFF2-40B4-BE49-F238E27FC236}">
                <a16:creationId xmlns:a16="http://schemas.microsoft.com/office/drawing/2014/main" id="{0B2C578A-1286-4FF1-BA27-6BE7EE20BA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7004" y="4620355"/>
            <a:ext cx="5926138"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914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DD2DE-4C64-4C3E-98DF-14231A5B7076}"/>
              </a:ext>
            </a:extLst>
          </p:cNvPr>
          <p:cNvSpPr>
            <a:spLocks noGrp="1"/>
          </p:cNvSpPr>
          <p:nvPr>
            <p:ph type="title"/>
          </p:nvPr>
        </p:nvSpPr>
        <p:spPr/>
        <p:txBody>
          <a:bodyPr>
            <a:normAutofit/>
          </a:bodyPr>
          <a:lstStyle/>
          <a:p>
            <a:r>
              <a:rPr kumimoji="0" lang="en-GB" sz="3200" b="0" i="0" u="none" strike="noStrike" kern="1200" cap="none" spc="0" normalizeH="0" baseline="0" noProof="0" dirty="0">
                <a:ln>
                  <a:noFill/>
                </a:ln>
                <a:solidFill>
                  <a:srgbClr val="283077"/>
                </a:solidFill>
                <a:effectLst/>
                <a:uLnTx/>
                <a:uFillTx/>
                <a:latin typeface="Arial" panose="020B0604020202020204" pitchFamily="34" charset="0"/>
                <a:ea typeface="+mj-ea"/>
                <a:cs typeface="Arial" panose="020B0604020202020204" pitchFamily="34" charset="0"/>
              </a:rPr>
              <a:t>Mapping risk</a:t>
            </a:r>
            <a:endParaRPr lang="en-GB" sz="3200" dirty="0"/>
          </a:p>
        </p:txBody>
      </p:sp>
      <p:sp>
        <p:nvSpPr>
          <p:cNvPr id="3" name="Content Placeholder 2">
            <a:extLst>
              <a:ext uri="{FF2B5EF4-FFF2-40B4-BE49-F238E27FC236}">
                <a16:creationId xmlns:a16="http://schemas.microsoft.com/office/drawing/2014/main" id="{855EFE2D-0E5C-4F9B-AAD8-D30E5C5E0F56}"/>
              </a:ext>
            </a:extLst>
          </p:cNvPr>
          <p:cNvSpPr>
            <a:spLocks noGrp="1"/>
          </p:cNvSpPr>
          <p:nvPr>
            <p:ph idx="1"/>
          </p:nvPr>
        </p:nvSpPr>
        <p:spPr/>
        <p:txBody>
          <a:bodyPr>
            <a:normAutofit/>
          </a:bodyPr>
          <a:lstStyle/>
          <a:p>
            <a:pPr>
              <a:lnSpc>
                <a:spcPct val="150000"/>
              </a:lnSpc>
              <a:spcBef>
                <a:spcPct val="20000"/>
              </a:spcBef>
              <a:defRPr/>
            </a:pPr>
            <a:r>
              <a:rPr lang="en-GB" sz="2000" dirty="0">
                <a:solidFill>
                  <a:schemeClr val="bg1">
                    <a:lumMod val="50000"/>
                  </a:schemeClr>
                </a:solidFill>
                <a:ea typeface="Tahoma" charset="0"/>
              </a:rPr>
              <a:t>Identify</a:t>
            </a:r>
          </a:p>
          <a:p>
            <a:pPr>
              <a:lnSpc>
                <a:spcPct val="150000"/>
              </a:lnSpc>
              <a:spcBef>
                <a:spcPct val="20000"/>
              </a:spcBef>
              <a:defRPr/>
            </a:pPr>
            <a:r>
              <a:rPr lang="en-GB" sz="2000" dirty="0">
                <a:solidFill>
                  <a:schemeClr val="bg1">
                    <a:lumMod val="50000"/>
                  </a:schemeClr>
                </a:solidFill>
                <a:ea typeface="Tahoma" charset="0"/>
              </a:rPr>
              <a:t>Map</a:t>
            </a:r>
          </a:p>
          <a:p>
            <a:pPr>
              <a:lnSpc>
                <a:spcPct val="150000"/>
              </a:lnSpc>
              <a:spcBef>
                <a:spcPct val="20000"/>
              </a:spcBef>
              <a:defRPr/>
            </a:pPr>
            <a:r>
              <a:rPr lang="en-GB" sz="2000" dirty="0">
                <a:solidFill>
                  <a:schemeClr val="bg1">
                    <a:lumMod val="50000"/>
                  </a:schemeClr>
                </a:solidFill>
                <a:ea typeface="Tahoma" charset="0"/>
              </a:rPr>
              <a:t>Assess</a:t>
            </a:r>
          </a:p>
          <a:p>
            <a:pPr>
              <a:lnSpc>
                <a:spcPct val="150000"/>
              </a:lnSpc>
              <a:spcBef>
                <a:spcPct val="20000"/>
              </a:spcBef>
              <a:defRPr/>
            </a:pPr>
            <a:r>
              <a:rPr lang="en-GB" sz="2000" dirty="0">
                <a:solidFill>
                  <a:schemeClr val="bg1">
                    <a:lumMod val="50000"/>
                  </a:schemeClr>
                </a:solidFill>
                <a:ea typeface="Tahoma" charset="0"/>
              </a:rPr>
              <a:t>Communicate</a:t>
            </a:r>
          </a:p>
          <a:p>
            <a:pPr>
              <a:lnSpc>
                <a:spcPct val="150000"/>
              </a:lnSpc>
              <a:spcBef>
                <a:spcPct val="20000"/>
              </a:spcBef>
              <a:defRPr/>
            </a:pPr>
            <a:r>
              <a:rPr lang="en-GB" sz="2000" dirty="0">
                <a:solidFill>
                  <a:schemeClr val="bg1">
                    <a:lumMod val="50000"/>
                  </a:schemeClr>
                </a:solidFill>
                <a:ea typeface="Tahoma" charset="0"/>
              </a:rPr>
              <a:t>Mitigate</a:t>
            </a:r>
          </a:p>
          <a:p>
            <a:pPr>
              <a:lnSpc>
                <a:spcPct val="150000"/>
              </a:lnSpc>
              <a:spcBef>
                <a:spcPct val="20000"/>
              </a:spcBef>
              <a:defRPr/>
            </a:pPr>
            <a:endParaRPr lang="en-GB" sz="2000" dirty="0">
              <a:solidFill>
                <a:schemeClr val="bg1">
                  <a:lumMod val="50000"/>
                </a:schemeClr>
              </a:solidFill>
              <a:ea typeface="Tahoma" charset="0"/>
            </a:endParaRPr>
          </a:p>
          <a:p>
            <a:pPr>
              <a:lnSpc>
                <a:spcPct val="150000"/>
              </a:lnSpc>
              <a:spcBef>
                <a:spcPct val="20000"/>
              </a:spcBef>
              <a:defRPr/>
            </a:pPr>
            <a:r>
              <a:rPr lang="en-GB" sz="2000" dirty="0">
                <a:solidFill>
                  <a:schemeClr val="bg1">
                    <a:lumMod val="50000"/>
                  </a:schemeClr>
                </a:solidFill>
                <a:ea typeface="Tahoma" charset="0"/>
              </a:rPr>
              <a:t>Can we plan for risk – Risk Assessments</a:t>
            </a:r>
          </a:p>
        </p:txBody>
      </p:sp>
      <p:pic>
        <p:nvPicPr>
          <p:cNvPr id="4" name="Picture 3">
            <a:extLst>
              <a:ext uri="{FF2B5EF4-FFF2-40B4-BE49-F238E27FC236}">
                <a16:creationId xmlns:a16="http://schemas.microsoft.com/office/drawing/2014/main" id="{70DCA555-C048-4B61-8245-77F2116E6E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3521" y="912939"/>
            <a:ext cx="5305929" cy="5032122"/>
          </a:xfrm>
          <a:prstGeom prst="rect">
            <a:avLst/>
          </a:prstGeom>
        </p:spPr>
      </p:pic>
    </p:spTree>
    <p:extLst>
      <p:ext uri="{BB962C8B-B14F-4D97-AF65-F5344CB8AC3E}">
        <p14:creationId xmlns:p14="http://schemas.microsoft.com/office/powerpoint/2010/main" val="30579730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7836B-4885-4674-88A9-3BC0659AD761}"/>
              </a:ext>
            </a:extLst>
          </p:cNvPr>
          <p:cNvSpPr>
            <a:spLocks noGrp="1"/>
          </p:cNvSpPr>
          <p:nvPr>
            <p:ph type="title"/>
          </p:nvPr>
        </p:nvSpPr>
        <p:spPr/>
        <p:txBody>
          <a:bodyPr>
            <a:normAutofit/>
          </a:bodyPr>
          <a:lstStyle/>
          <a:p>
            <a:r>
              <a:rPr lang="en-GB" sz="3200" dirty="0">
                <a:solidFill>
                  <a:srgbClr val="283077"/>
                </a:solidFill>
              </a:rPr>
              <a:t>Using a Risk Register</a:t>
            </a:r>
          </a:p>
        </p:txBody>
      </p:sp>
      <p:sp>
        <p:nvSpPr>
          <p:cNvPr id="3" name="Content Placeholder 2">
            <a:extLst>
              <a:ext uri="{FF2B5EF4-FFF2-40B4-BE49-F238E27FC236}">
                <a16:creationId xmlns:a16="http://schemas.microsoft.com/office/drawing/2014/main" id="{11C75205-CB49-4DC8-ABC4-848AF97E6CBF}"/>
              </a:ext>
            </a:extLst>
          </p:cNvPr>
          <p:cNvSpPr>
            <a:spLocks noGrp="1"/>
          </p:cNvSpPr>
          <p:nvPr>
            <p:ph idx="1"/>
          </p:nvPr>
        </p:nvSpPr>
        <p:spPr/>
        <p:txBody>
          <a:bodyPr>
            <a:noAutofit/>
          </a:bodyPr>
          <a:lstStyle/>
          <a:p>
            <a:pPr>
              <a:lnSpc>
                <a:spcPct val="110000"/>
              </a:lnSpc>
              <a:spcBef>
                <a:spcPct val="20000"/>
              </a:spcBef>
              <a:defRPr/>
            </a:pPr>
            <a:r>
              <a:rPr lang="en-GB" sz="1800" dirty="0">
                <a:solidFill>
                  <a:schemeClr val="bg1">
                    <a:lumMod val="50000"/>
                  </a:schemeClr>
                </a:solidFill>
                <a:ea typeface="Tahoma" charset="0"/>
              </a:rPr>
              <a:t>Individual risks should be identified and included within a Risk Register comprising  all risks likely to affect the assets or delivery of the organisation’s goals and objectives.</a:t>
            </a:r>
          </a:p>
          <a:p>
            <a:pPr>
              <a:lnSpc>
                <a:spcPct val="110000"/>
              </a:lnSpc>
              <a:spcBef>
                <a:spcPct val="20000"/>
              </a:spcBef>
              <a:defRPr/>
            </a:pPr>
            <a:endParaRPr lang="en-GB" sz="1800" dirty="0">
              <a:solidFill>
                <a:schemeClr val="bg1">
                  <a:lumMod val="50000"/>
                </a:schemeClr>
              </a:solidFill>
              <a:ea typeface="Tahoma" charset="0"/>
            </a:endParaRPr>
          </a:p>
          <a:p>
            <a:pPr>
              <a:lnSpc>
                <a:spcPct val="110000"/>
              </a:lnSpc>
              <a:spcBef>
                <a:spcPct val="20000"/>
              </a:spcBef>
              <a:defRPr/>
            </a:pPr>
            <a:r>
              <a:rPr lang="en-GB" sz="1800" dirty="0">
                <a:solidFill>
                  <a:schemeClr val="bg1">
                    <a:lumMod val="50000"/>
                  </a:schemeClr>
                </a:solidFill>
                <a:ea typeface="Tahoma" charset="0"/>
              </a:rPr>
              <a:t>Risk registers provide the opportunity for those risks associated with the assets maintenance and management to be identified. These may be </a:t>
            </a:r>
            <a:r>
              <a:rPr lang="en-GB" sz="1800" b="1" dirty="0">
                <a:solidFill>
                  <a:schemeClr val="bg1">
                    <a:lumMod val="50000"/>
                  </a:schemeClr>
                </a:solidFill>
                <a:ea typeface="Tahoma" charset="0"/>
              </a:rPr>
              <a:t>corporate, tactical, or operational</a:t>
            </a:r>
            <a:r>
              <a:rPr lang="en-GB" sz="1800" dirty="0">
                <a:solidFill>
                  <a:schemeClr val="bg1">
                    <a:lumMod val="50000"/>
                  </a:schemeClr>
                </a:solidFill>
                <a:ea typeface="Tahoma" charset="0"/>
              </a:rPr>
              <a:t>, and ensuring risks are referenced in this way assists in clarifying ownership of how these risks will be managed in the future.</a:t>
            </a:r>
          </a:p>
          <a:p>
            <a:pPr>
              <a:lnSpc>
                <a:spcPct val="110000"/>
              </a:lnSpc>
              <a:spcBef>
                <a:spcPct val="20000"/>
              </a:spcBef>
              <a:defRPr/>
            </a:pPr>
            <a:endParaRPr lang="en-GB" sz="1800" dirty="0">
              <a:solidFill>
                <a:schemeClr val="bg1">
                  <a:lumMod val="50000"/>
                </a:schemeClr>
              </a:solidFill>
              <a:ea typeface="Tahoma" charset="0"/>
            </a:endParaRPr>
          </a:p>
          <a:p>
            <a:pPr>
              <a:lnSpc>
                <a:spcPct val="110000"/>
              </a:lnSpc>
              <a:spcBef>
                <a:spcPct val="20000"/>
              </a:spcBef>
              <a:defRPr/>
            </a:pPr>
            <a:r>
              <a:rPr lang="en-GB" sz="1800" dirty="0">
                <a:solidFill>
                  <a:schemeClr val="bg1">
                    <a:lumMod val="50000"/>
                  </a:schemeClr>
                </a:solidFill>
                <a:ea typeface="Tahoma" charset="0"/>
              </a:rPr>
              <a:t>For example, one of the common risks arising in the maintenance of the highway infrastructure assets is a lack of funding for staff and resources to deliver effective asset management. Whilst this affects the tactical and operational areas of the service the provision of funding is a corporate issue and as a consequence should be referred to the corporate level for resolution. An example of a risk register can be found in figure 11 and illustrates the level of detail that can be recorded against an asset.</a:t>
            </a:r>
          </a:p>
          <a:p>
            <a:endParaRPr lang="en-GB" sz="1800" dirty="0">
              <a:solidFill>
                <a:schemeClr val="bg1">
                  <a:lumMod val="50000"/>
                </a:schemeClr>
              </a:solidFill>
            </a:endParaRPr>
          </a:p>
        </p:txBody>
      </p:sp>
    </p:spTree>
    <p:extLst>
      <p:ext uri="{BB962C8B-B14F-4D97-AF65-F5344CB8AC3E}">
        <p14:creationId xmlns:p14="http://schemas.microsoft.com/office/powerpoint/2010/main" val="969160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D37C0-6159-4A8C-8227-398BB8F9E781}"/>
              </a:ext>
            </a:extLst>
          </p:cNvPr>
          <p:cNvSpPr>
            <a:spLocks noGrp="1"/>
          </p:cNvSpPr>
          <p:nvPr>
            <p:ph type="title"/>
          </p:nvPr>
        </p:nvSpPr>
        <p:spPr/>
        <p:txBody>
          <a:bodyPr>
            <a:normAutofit/>
          </a:bodyPr>
          <a:lstStyle/>
          <a:p>
            <a:r>
              <a:rPr lang="en-GB" sz="3200" dirty="0">
                <a:solidFill>
                  <a:srgbClr val="283077"/>
                </a:solidFill>
              </a:rPr>
              <a:t>Identify Risk - Simple</a:t>
            </a:r>
          </a:p>
        </p:txBody>
      </p:sp>
      <p:pic>
        <p:nvPicPr>
          <p:cNvPr id="3" name="Picture 2">
            <a:extLst>
              <a:ext uri="{FF2B5EF4-FFF2-40B4-BE49-F238E27FC236}">
                <a16:creationId xmlns:a16="http://schemas.microsoft.com/office/drawing/2014/main" id="{111827E3-F93B-4A47-A501-894D9CE0EA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612" b="1224"/>
          <a:stretch/>
        </p:blipFill>
        <p:spPr>
          <a:xfrm>
            <a:off x="581331" y="1400177"/>
            <a:ext cx="10961920" cy="4304338"/>
          </a:xfrm>
          <a:prstGeom prst="rect">
            <a:avLst/>
          </a:prstGeom>
        </p:spPr>
      </p:pic>
    </p:spTree>
    <p:extLst>
      <p:ext uri="{BB962C8B-B14F-4D97-AF65-F5344CB8AC3E}">
        <p14:creationId xmlns:p14="http://schemas.microsoft.com/office/powerpoint/2010/main" val="38016725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902B-3924-4E1E-B9CF-260B86252D3E}"/>
              </a:ext>
            </a:extLst>
          </p:cNvPr>
          <p:cNvSpPr>
            <a:spLocks noGrp="1"/>
          </p:cNvSpPr>
          <p:nvPr>
            <p:ph type="title"/>
          </p:nvPr>
        </p:nvSpPr>
        <p:spPr/>
        <p:txBody>
          <a:bodyPr/>
          <a:lstStyle/>
          <a:p>
            <a:r>
              <a:rPr lang="en-GB" sz="3200" dirty="0">
                <a:solidFill>
                  <a:srgbClr val="283077"/>
                </a:solidFill>
              </a:rPr>
              <a:t>Identify Risk – add a risk score</a:t>
            </a:r>
          </a:p>
        </p:txBody>
      </p:sp>
      <p:pic>
        <p:nvPicPr>
          <p:cNvPr id="4099" name="Picture 3">
            <a:extLst>
              <a:ext uri="{FF2B5EF4-FFF2-40B4-BE49-F238E27FC236}">
                <a16:creationId xmlns:a16="http://schemas.microsoft.com/office/drawing/2014/main" id="{F4888692-8D8E-4B2E-B0C8-7CC90D3A5E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9266" y="1845829"/>
            <a:ext cx="9048751"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1219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337C-5A55-4DFD-A662-D30234228755}"/>
              </a:ext>
            </a:extLst>
          </p:cNvPr>
          <p:cNvSpPr>
            <a:spLocks noGrp="1"/>
          </p:cNvSpPr>
          <p:nvPr>
            <p:ph type="title"/>
          </p:nvPr>
        </p:nvSpPr>
        <p:spPr/>
        <p:txBody>
          <a:bodyPr>
            <a:normAutofit/>
          </a:bodyPr>
          <a:lstStyle/>
          <a:p>
            <a:r>
              <a:rPr lang="en-GB" sz="3200" dirty="0">
                <a:solidFill>
                  <a:srgbClr val="283077"/>
                </a:solidFill>
              </a:rPr>
              <a:t>Assessing and scoring risk</a:t>
            </a:r>
          </a:p>
        </p:txBody>
      </p:sp>
      <p:sp>
        <p:nvSpPr>
          <p:cNvPr id="3" name="Content Placeholder 2">
            <a:extLst>
              <a:ext uri="{FF2B5EF4-FFF2-40B4-BE49-F238E27FC236}">
                <a16:creationId xmlns:a16="http://schemas.microsoft.com/office/drawing/2014/main" id="{B32C2200-5565-49FD-8A4F-C76CCA085711}"/>
              </a:ext>
            </a:extLst>
          </p:cNvPr>
          <p:cNvSpPr>
            <a:spLocks noGrp="1"/>
          </p:cNvSpPr>
          <p:nvPr>
            <p:ph idx="1"/>
          </p:nvPr>
        </p:nvSpPr>
        <p:spPr/>
        <p:txBody>
          <a:bodyPr>
            <a:normAutofit/>
          </a:bodyPr>
          <a:lstStyle/>
          <a:p>
            <a:pPr>
              <a:lnSpc>
                <a:spcPct val="150000"/>
              </a:lnSpc>
              <a:spcBef>
                <a:spcPct val="20000"/>
              </a:spcBef>
              <a:defRPr/>
            </a:pPr>
            <a:r>
              <a:rPr lang="en-GB" sz="2000" dirty="0">
                <a:solidFill>
                  <a:schemeClr val="bg1">
                    <a:lumMod val="50000"/>
                  </a:schemeClr>
                </a:solidFill>
                <a:ea typeface="Tahoma" charset="0"/>
              </a:rPr>
              <a:t>Severe</a:t>
            </a:r>
          </a:p>
          <a:p>
            <a:pPr>
              <a:lnSpc>
                <a:spcPct val="150000"/>
              </a:lnSpc>
              <a:spcBef>
                <a:spcPct val="20000"/>
              </a:spcBef>
              <a:defRPr/>
            </a:pPr>
            <a:r>
              <a:rPr lang="en-GB" sz="2000" dirty="0">
                <a:solidFill>
                  <a:schemeClr val="bg1">
                    <a:lumMod val="50000"/>
                  </a:schemeClr>
                </a:solidFill>
                <a:ea typeface="Tahoma" charset="0"/>
              </a:rPr>
              <a:t>High</a:t>
            </a:r>
          </a:p>
          <a:p>
            <a:pPr>
              <a:lnSpc>
                <a:spcPct val="150000"/>
              </a:lnSpc>
              <a:spcBef>
                <a:spcPct val="20000"/>
              </a:spcBef>
              <a:defRPr/>
            </a:pPr>
            <a:r>
              <a:rPr lang="en-GB" sz="2000" dirty="0">
                <a:solidFill>
                  <a:schemeClr val="bg1">
                    <a:lumMod val="50000"/>
                  </a:schemeClr>
                </a:solidFill>
                <a:ea typeface="Tahoma" charset="0"/>
              </a:rPr>
              <a:t>Medium</a:t>
            </a:r>
          </a:p>
          <a:p>
            <a:pPr>
              <a:lnSpc>
                <a:spcPct val="150000"/>
              </a:lnSpc>
              <a:spcBef>
                <a:spcPct val="20000"/>
              </a:spcBef>
              <a:defRPr/>
            </a:pPr>
            <a:r>
              <a:rPr lang="en-GB" sz="2000" dirty="0">
                <a:solidFill>
                  <a:schemeClr val="bg1">
                    <a:lumMod val="50000"/>
                  </a:schemeClr>
                </a:solidFill>
                <a:ea typeface="Tahoma" charset="0"/>
              </a:rPr>
              <a:t>Low</a:t>
            </a:r>
          </a:p>
          <a:p>
            <a:pPr>
              <a:lnSpc>
                <a:spcPct val="150000"/>
              </a:lnSpc>
              <a:spcBef>
                <a:spcPct val="20000"/>
              </a:spcBef>
              <a:defRPr/>
            </a:pPr>
            <a:r>
              <a:rPr lang="en-GB" sz="2000" dirty="0">
                <a:solidFill>
                  <a:schemeClr val="bg1">
                    <a:lumMod val="50000"/>
                  </a:schemeClr>
                </a:solidFill>
                <a:ea typeface="Tahoma" charset="0"/>
              </a:rPr>
              <a:t>Negligible</a:t>
            </a:r>
          </a:p>
          <a:p>
            <a:endParaRPr lang="en-GB" sz="2000" dirty="0">
              <a:solidFill>
                <a:schemeClr val="bg1">
                  <a:lumMod val="50000"/>
                </a:schemeClr>
              </a:solidFill>
            </a:endParaRPr>
          </a:p>
        </p:txBody>
      </p:sp>
      <p:pic>
        <p:nvPicPr>
          <p:cNvPr id="5" name="Picture 4">
            <a:extLst>
              <a:ext uri="{FF2B5EF4-FFF2-40B4-BE49-F238E27FC236}">
                <a16:creationId xmlns:a16="http://schemas.microsoft.com/office/drawing/2014/main" id="{54A97B50-D5F8-45EC-B4AE-18B569D6DE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9759" y="1507268"/>
            <a:ext cx="6376969" cy="4438273"/>
          </a:xfrm>
          <a:prstGeom prst="rect">
            <a:avLst/>
          </a:prstGeom>
        </p:spPr>
      </p:pic>
    </p:spTree>
    <p:extLst>
      <p:ext uri="{BB962C8B-B14F-4D97-AF65-F5344CB8AC3E}">
        <p14:creationId xmlns:p14="http://schemas.microsoft.com/office/powerpoint/2010/main" val="3118573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FF9E3-2DBD-4B3F-B542-B385C39DF5FF}"/>
              </a:ext>
            </a:extLst>
          </p:cNvPr>
          <p:cNvSpPr>
            <a:spLocks noGrp="1"/>
          </p:cNvSpPr>
          <p:nvPr>
            <p:ph type="title"/>
          </p:nvPr>
        </p:nvSpPr>
        <p:spPr/>
        <p:txBody>
          <a:bodyPr>
            <a:normAutofit/>
          </a:bodyPr>
          <a:lstStyle/>
          <a:p>
            <a:r>
              <a:rPr lang="en-GB" sz="3200" dirty="0">
                <a:solidFill>
                  <a:srgbClr val="283077"/>
                </a:solidFill>
              </a:rPr>
              <a:t>Communicate Risk</a:t>
            </a:r>
          </a:p>
        </p:txBody>
      </p:sp>
      <p:sp>
        <p:nvSpPr>
          <p:cNvPr id="3" name="Content Placeholder 2">
            <a:extLst>
              <a:ext uri="{FF2B5EF4-FFF2-40B4-BE49-F238E27FC236}">
                <a16:creationId xmlns:a16="http://schemas.microsoft.com/office/drawing/2014/main" id="{5245CFB2-DDB3-44D3-AC7E-E2AB9E93525B}"/>
              </a:ext>
            </a:extLst>
          </p:cNvPr>
          <p:cNvSpPr>
            <a:spLocks noGrp="1"/>
          </p:cNvSpPr>
          <p:nvPr>
            <p:ph idx="1"/>
          </p:nvPr>
        </p:nvSpPr>
        <p:spPr/>
        <p:txBody>
          <a:bodyPr>
            <a:normAutofit/>
          </a:bodyPr>
          <a:lstStyle/>
          <a:p>
            <a:pPr>
              <a:lnSpc>
                <a:spcPct val="150000"/>
              </a:lnSpc>
              <a:spcBef>
                <a:spcPct val="20000"/>
              </a:spcBef>
              <a:defRPr/>
            </a:pPr>
            <a:r>
              <a:rPr lang="en-GB" sz="2000" dirty="0">
                <a:solidFill>
                  <a:schemeClr val="bg1">
                    <a:lumMod val="50000"/>
                  </a:schemeClr>
                </a:solidFill>
                <a:ea typeface="Tahoma" charset="0"/>
              </a:rPr>
              <a:t>Who do we tell?</a:t>
            </a:r>
          </a:p>
          <a:p>
            <a:pPr>
              <a:lnSpc>
                <a:spcPct val="150000"/>
              </a:lnSpc>
              <a:spcBef>
                <a:spcPct val="20000"/>
              </a:spcBef>
              <a:defRPr/>
            </a:pPr>
            <a:r>
              <a:rPr lang="en-GB" sz="2000" dirty="0">
                <a:solidFill>
                  <a:schemeClr val="bg1">
                    <a:lumMod val="50000"/>
                  </a:schemeClr>
                </a:solidFill>
                <a:ea typeface="Tahoma" charset="0"/>
              </a:rPr>
              <a:t>When do we tell them?</a:t>
            </a:r>
          </a:p>
          <a:p>
            <a:pPr>
              <a:lnSpc>
                <a:spcPct val="150000"/>
              </a:lnSpc>
              <a:spcBef>
                <a:spcPct val="20000"/>
              </a:spcBef>
              <a:defRPr/>
            </a:pPr>
            <a:r>
              <a:rPr lang="en-GB" sz="2000" dirty="0">
                <a:solidFill>
                  <a:schemeClr val="bg1">
                    <a:lumMod val="50000"/>
                  </a:schemeClr>
                </a:solidFill>
                <a:ea typeface="Tahoma" charset="0"/>
              </a:rPr>
              <a:t>How do we tell them?</a:t>
            </a:r>
          </a:p>
          <a:p>
            <a:pPr>
              <a:lnSpc>
                <a:spcPct val="150000"/>
              </a:lnSpc>
              <a:spcBef>
                <a:spcPct val="20000"/>
              </a:spcBef>
              <a:defRPr/>
            </a:pPr>
            <a:r>
              <a:rPr lang="en-GB" sz="2000" dirty="0">
                <a:solidFill>
                  <a:schemeClr val="bg1">
                    <a:lumMod val="50000"/>
                  </a:schemeClr>
                </a:solidFill>
                <a:ea typeface="Tahoma" charset="0"/>
              </a:rPr>
              <a:t>Why do we tell them?</a:t>
            </a:r>
          </a:p>
          <a:p>
            <a:pPr>
              <a:lnSpc>
                <a:spcPct val="150000"/>
              </a:lnSpc>
              <a:spcBef>
                <a:spcPct val="20000"/>
              </a:spcBef>
              <a:defRPr/>
            </a:pPr>
            <a:r>
              <a:rPr lang="en-GB" sz="2000" dirty="0">
                <a:solidFill>
                  <a:schemeClr val="bg1">
                    <a:lumMod val="50000"/>
                  </a:schemeClr>
                </a:solidFill>
                <a:ea typeface="Tahoma" charset="0"/>
              </a:rPr>
              <a:t>What do we tell them?</a:t>
            </a:r>
          </a:p>
          <a:p>
            <a:pPr>
              <a:lnSpc>
                <a:spcPct val="150000"/>
              </a:lnSpc>
              <a:spcBef>
                <a:spcPct val="20000"/>
              </a:spcBef>
              <a:defRPr/>
            </a:pPr>
            <a:r>
              <a:rPr lang="en-GB" sz="2000" dirty="0">
                <a:solidFill>
                  <a:schemeClr val="bg1">
                    <a:lumMod val="50000"/>
                  </a:schemeClr>
                </a:solidFill>
                <a:ea typeface="Tahoma" charset="0"/>
              </a:rPr>
              <a:t>Where do we tell them?</a:t>
            </a:r>
          </a:p>
        </p:txBody>
      </p:sp>
      <p:pic>
        <p:nvPicPr>
          <p:cNvPr id="4" name="Picture 3">
            <a:extLst>
              <a:ext uri="{FF2B5EF4-FFF2-40B4-BE49-F238E27FC236}">
                <a16:creationId xmlns:a16="http://schemas.microsoft.com/office/drawing/2014/main" id="{CB1D2E8B-CE67-452F-BC8E-0F8952F4CAF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59403" y="1825625"/>
            <a:ext cx="5694397" cy="3789363"/>
          </a:xfrm>
          <a:prstGeom prst="rect">
            <a:avLst/>
          </a:prstGeom>
        </p:spPr>
      </p:pic>
    </p:spTree>
    <p:extLst>
      <p:ext uri="{BB962C8B-B14F-4D97-AF65-F5344CB8AC3E}">
        <p14:creationId xmlns:p14="http://schemas.microsoft.com/office/powerpoint/2010/main" val="23538401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C3A99B-FDF9-4FA4-A414-97396AFECE5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01014" y="208654"/>
            <a:ext cx="5273506" cy="2178124"/>
          </a:xfrm>
          <a:prstGeom prst="rect">
            <a:avLst/>
          </a:prstGeom>
        </p:spPr>
      </p:pic>
      <p:sp>
        <p:nvSpPr>
          <p:cNvPr id="4" name="Title 3">
            <a:extLst>
              <a:ext uri="{FF2B5EF4-FFF2-40B4-BE49-F238E27FC236}">
                <a16:creationId xmlns:a16="http://schemas.microsoft.com/office/drawing/2014/main" id="{0DEFF961-A26B-4AFC-B7C0-D7F2779D8BF2}"/>
              </a:ext>
            </a:extLst>
          </p:cNvPr>
          <p:cNvSpPr>
            <a:spLocks noGrp="1"/>
          </p:cNvSpPr>
          <p:nvPr>
            <p:ph type="title"/>
          </p:nvPr>
        </p:nvSpPr>
        <p:spPr/>
        <p:txBody>
          <a:bodyPr>
            <a:normAutofit/>
          </a:bodyPr>
          <a:lstStyle/>
          <a:p>
            <a:r>
              <a:rPr lang="en-GB" sz="3200" dirty="0">
                <a:solidFill>
                  <a:srgbClr val="283077"/>
                </a:solidFill>
              </a:rPr>
              <a:t>Mitigating risk</a:t>
            </a:r>
          </a:p>
        </p:txBody>
      </p:sp>
      <p:sp>
        <p:nvSpPr>
          <p:cNvPr id="5" name="Content Placeholder 4">
            <a:extLst>
              <a:ext uri="{FF2B5EF4-FFF2-40B4-BE49-F238E27FC236}">
                <a16:creationId xmlns:a16="http://schemas.microsoft.com/office/drawing/2014/main" id="{5AD38506-19D4-4AB6-88AF-5222CDAC65E8}"/>
              </a:ext>
            </a:extLst>
          </p:cNvPr>
          <p:cNvSpPr>
            <a:spLocks noGrp="1"/>
          </p:cNvSpPr>
          <p:nvPr>
            <p:ph idx="1"/>
          </p:nvPr>
        </p:nvSpPr>
        <p:spPr/>
        <p:txBody>
          <a:bodyPr>
            <a:normAutofit/>
          </a:bodyPr>
          <a:lstStyle/>
          <a:p>
            <a:pPr>
              <a:lnSpc>
                <a:spcPct val="150000"/>
              </a:lnSpc>
              <a:spcBef>
                <a:spcPct val="20000"/>
              </a:spcBef>
              <a:defRPr/>
            </a:pPr>
            <a:r>
              <a:rPr lang="en-GB" sz="2000" dirty="0">
                <a:solidFill>
                  <a:schemeClr val="bg1">
                    <a:lumMod val="50000"/>
                  </a:schemeClr>
                </a:solidFill>
                <a:ea typeface="Tahoma" charset="0"/>
              </a:rPr>
              <a:t>Transfer</a:t>
            </a:r>
          </a:p>
          <a:p>
            <a:pPr>
              <a:lnSpc>
                <a:spcPct val="150000"/>
              </a:lnSpc>
              <a:spcBef>
                <a:spcPct val="20000"/>
              </a:spcBef>
              <a:defRPr/>
            </a:pPr>
            <a:r>
              <a:rPr lang="en-GB" sz="2000" dirty="0">
                <a:solidFill>
                  <a:schemeClr val="bg1">
                    <a:lumMod val="50000"/>
                  </a:schemeClr>
                </a:solidFill>
                <a:ea typeface="Tahoma" charset="0"/>
              </a:rPr>
              <a:t>Program</a:t>
            </a:r>
          </a:p>
          <a:p>
            <a:pPr>
              <a:lnSpc>
                <a:spcPct val="150000"/>
              </a:lnSpc>
              <a:spcBef>
                <a:spcPct val="20000"/>
              </a:spcBef>
              <a:defRPr/>
            </a:pPr>
            <a:r>
              <a:rPr lang="en-GB" sz="2000" dirty="0">
                <a:solidFill>
                  <a:schemeClr val="bg1">
                    <a:lumMod val="50000"/>
                  </a:schemeClr>
                </a:solidFill>
                <a:ea typeface="Tahoma" charset="0"/>
              </a:rPr>
              <a:t>Manage</a:t>
            </a:r>
          </a:p>
          <a:p>
            <a:pPr>
              <a:lnSpc>
                <a:spcPct val="150000"/>
              </a:lnSpc>
              <a:spcBef>
                <a:spcPct val="20000"/>
              </a:spcBef>
              <a:defRPr/>
            </a:pPr>
            <a:r>
              <a:rPr lang="en-GB" sz="2000" dirty="0">
                <a:solidFill>
                  <a:schemeClr val="bg1">
                    <a:lumMod val="50000"/>
                  </a:schemeClr>
                </a:solidFill>
                <a:ea typeface="Tahoma" charset="0"/>
              </a:rPr>
              <a:t>Live with</a:t>
            </a:r>
          </a:p>
          <a:p>
            <a:pPr>
              <a:lnSpc>
                <a:spcPct val="150000"/>
              </a:lnSpc>
              <a:spcBef>
                <a:spcPct val="20000"/>
              </a:spcBef>
              <a:defRPr/>
            </a:pPr>
            <a:r>
              <a:rPr lang="en-GB" sz="2000" dirty="0">
                <a:solidFill>
                  <a:schemeClr val="bg1">
                    <a:lumMod val="50000"/>
                  </a:schemeClr>
                </a:solidFill>
                <a:ea typeface="Tahoma" charset="0"/>
              </a:rPr>
              <a:t>Terminate</a:t>
            </a:r>
          </a:p>
          <a:p>
            <a:pPr>
              <a:lnSpc>
                <a:spcPct val="150000"/>
              </a:lnSpc>
              <a:spcBef>
                <a:spcPct val="20000"/>
              </a:spcBef>
              <a:defRPr/>
            </a:pPr>
            <a:r>
              <a:rPr lang="en-GB" sz="2000" dirty="0">
                <a:solidFill>
                  <a:schemeClr val="bg1">
                    <a:lumMod val="50000"/>
                  </a:schemeClr>
                </a:solidFill>
                <a:ea typeface="Tahoma" charset="0"/>
              </a:rPr>
              <a:t>Tolerate / accept</a:t>
            </a:r>
          </a:p>
          <a:p>
            <a:pPr>
              <a:lnSpc>
                <a:spcPct val="150000"/>
              </a:lnSpc>
              <a:spcBef>
                <a:spcPct val="20000"/>
              </a:spcBef>
              <a:defRPr/>
            </a:pPr>
            <a:r>
              <a:rPr lang="en-GB" sz="2000" dirty="0">
                <a:solidFill>
                  <a:schemeClr val="bg1">
                    <a:lumMod val="50000"/>
                  </a:schemeClr>
                </a:solidFill>
                <a:ea typeface="Tahoma" charset="0"/>
              </a:rPr>
              <a:t>Mitigate / reduce</a:t>
            </a:r>
          </a:p>
        </p:txBody>
      </p:sp>
      <p:sp>
        <p:nvSpPr>
          <p:cNvPr id="9" name="Rectangle 8">
            <a:extLst>
              <a:ext uri="{FF2B5EF4-FFF2-40B4-BE49-F238E27FC236}">
                <a16:creationId xmlns:a16="http://schemas.microsoft.com/office/drawing/2014/main" id="{7FA73F9A-02C9-45D2-9E3E-671ED830D9A9}"/>
              </a:ext>
            </a:extLst>
          </p:cNvPr>
          <p:cNvSpPr>
            <a:spLocks noChangeArrowheads="1"/>
          </p:cNvSpPr>
          <p:nvPr/>
        </p:nvSpPr>
        <p:spPr bwMode="auto">
          <a:xfrm>
            <a:off x="6543961" y="49637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endParaRPr lang="en-GB"/>
          </a:p>
        </p:txBody>
      </p:sp>
      <p:graphicFrame>
        <p:nvGraphicFramePr>
          <p:cNvPr id="14" name="Table 13">
            <a:extLst>
              <a:ext uri="{FF2B5EF4-FFF2-40B4-BE49-F238E27FC236}">
                <a16:creationId xmlns:a16="http://schemas.microsoft.com/office/drawing/2014/main" id="{278EE2DD-3E35-4A9C-9B6B-D0D94694D2ED}"/>
              </a:ext>
            </a:extLst>
          </p:cNvPr>
          <p:cNvGraphicFramePr>
            <a:graphicFrameLocks noGrp="1"/>
          </p:cNvGraphicFramePr>
          <p:nvPr>
            <p:extLst>
              <p:ext uri="{D42A27DB-BD31-4B8C-83A1-F6EECF244321}">
                <p14:modId xmlns:p14="http://schemas.microsoft.com/office/powerpoint/2010/main" val="4128516820"/>
              </p:ext>
            </p:extLst>
          </p:nvPr>
        </p:nvGraphicFramePr>
        <p:xfrm>
          <a:off x="4731488" y="2543250"/>
          <a:ext cx="7012559" cy="3477241"/>
        </p:xfrm>
        <a:graphic>
          <a:graphicData uri="http://schemas.openxmlformats.org/drawingml/2006/table">
            <a:tbl>
              <a:tblPr/>
              <a:tblGrid>
                <a:gridCol w="2959798">
                  <a:extLst>
                    <a:ext uri="{9D8B030D-6E8A-4147-A177-3AD203B41FA5}">
                      <a16:colId xmlns:a16="http://schemas.microsoft.com/office/drawing/2014/main" val="380077876"/>
                    </a:ext>
                  </a:extLst>
                </a:gridCol>
                <a:gridCol w="4052761">
                  <a:extLst>
                    <a:ext uri="{9D8B030D-6E8A-4147-A177-3AD203B41FA5}">
                      <a16:colId xmlns:a16="http://schemas.microsoft.com/office/drawing/2014/main" val="3682220455"/>
                    </a:ext>
                  </a:extLst>
                </a:gridCol>
              </a:tblGrid>
              <a:tr h="284346">
                <a:tc>
                  <a:txBody>
                    <a:bodyPr/>
                    <a:lstStyle/>
                    <a:p>
                      <a:pPr algn="just">
                        <a:tabLst>
                          <a:tab pos="1390650" algn="l"/>
                        </a:tabLst>
                      </a:pPr>
                      <a:r>
                        <a:rPr lang="en-GB" sz="18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Response </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4068" marR="44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tabLst>
                          <a:tab pos="1390650" algn="l"/>
                        </a:tabLst>
                      </a:pPr>
                      <a:r>
                        <a:rPr lang="en-GB" sz="1800" b="1">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Which means? </a:t>
                      </a:r>
                      <a:endParaRPr lang="en-GB" sz="1800">
                        <a:effectLst/>
                        <a:latin typeface="Cambria" panose="02040503050406030204" pitchFamily="18" charset="0"/>
                        <a:ea typeface="Cambria" panose="02040503050406030204" pitchFamily="18" charset="0"/>
                        <a:cs typeface="Times New Roman" panose="02020603050405020304" pitchFamily="18" charset="0"/>
                      </a:endParaRPr>
                    </a:p>
                  </a:txBody>
                  <a:tcPr marL="44068" marR="4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extLst>
                  <a:ext uri="{0D108BD9-81ED-4DB2-BD59-A6C34878D82A}">
                    <a16:rowId xmlns:a16="http://schemas.microsoft.com/office/drawing/2014/main" val="2205511718"/>
                  </a:ext>
                </a:extLst>
              </a:tr>
              <a:tr h="594083">
                <a:tc>
                  <a:txBody>
                    <a:bodyPr/>
                    <a:lstStyle/>
                    <a:p>
                      <a:pPr algn="just">
                        <a:tabLst>
                          <a:tab pos="1390650" algn="l"/>
                        </a:tabLst>
                      </a:pPr>
                      <a:r>
                        <a:rPr lang="en-GB" sz="18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Tolerate </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4068" marR="44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tabLst>
                          <a:tab pos="1390650" algn="l"/>
                        </a:tabLst>
                      </a:pPr>
                      <a:r>
                        <a:rPr lang="en-GB"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Do nothing ‘extra’ to manage the risk. </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4068" marR="44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3163701260"/>
                  </a:ext>
                </a:extLst>
              </a:tr>
              <a:tr h="1706075">
                <a:tc>
                  <a:txBody>
                    <a:bodyPr/>
                    <a:lstStyle/>
                    <a:p>
                      <a:pPr algn="just">
                        <a:tabLst>
                          <a:tab pos="1390650" algn="l"/>
                        </a:tabLst>
                      </a:pPr>
                      <a:r>
                        <a:rPr lang="en-GB" sz="18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Treat </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4068" marR="44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tabLst>
                          <a:tab pos="1390650" algn="l"/>
                        </a:tabLst>
                      </a:pPr>
                      <a:r>
                        <a:rPr lang="en-GB"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Mitigating the risk by managing either: </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p>
                      <a:pPr algn="just">
                        <a:tabLst>
                          <a:tab pos="1390650" algn="l"/>
                        </a:tabLst>
                      </a:pPr>
                      <a:r>
                        <a:rPr lang="en-GB"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indent="-342900" algn="just">
                        <a:buFont typeface="Arial" panose="020B0604020202020204" pitchFamily="34" charset="0"/>
                        <a:buChar char="•"/>
                        <a:tabLst>
                          <a:tab pos="1390650" algn="l"/>
                        </a:tabLst>
                      </a:pPr>
                      <a:r>
                        <a:rPr lang="en-GB"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the likelihood </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indent="-342900" algn="just">
                        <a:buFont typeface="Arial" panose="020B0604020202020204" pitchFamily="34" charset="0"/>
                        <a:buChar char="•"/>
                        <a:tabLst>
                          <a:tab pos="1390650" algn="l"/>
                        </a:tabLst>
                      </a:pPr>
                      <a:r>
                        <a:rPr lang="en-GB"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the impact </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indent="-342900" algn="just">
                        <a:buFont typeface="Arial" panose="020B0604020202020204" pitchFamily="34" charset="0"/>
                        <a:buChar char="•"/>
                        <a:tabLst>
                          <a:tab pos="1390650" algn="l"/>
                        </a:tabLst>
                      </a:pPr>
                      <a:r>
                        <a:rPr lang="en-GB"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or both </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4068" marR="44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3990079913"/>
                  </a:ext>
                </a:extLst>
              </a:tr>
              <a:tr h="568692">
                <a:tc>
                  <a:txBody>
                    <a:bodyPr/>
                    <a:lstStyle/>
                    <a:p>
                      <a:pPr algn="just">
                        <a:tabLst>
                          <a:tab pos="1390650" algn="l"/>
                        </a:tabLst>
                      </a:pPr>
                      <a:r>
                        <a:rPr lang="en-GB" sz="1800" b="1">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Transfer </a:t>
                      </a:r>
                      <a:endParaRPr lang="en-GB" sz="1800">
                        <a:effectLst/>
                        <a:latin typeface="Cambria" panose="02040503050406030204" pitchFamily="18" charset="0"/>
                        <a:ea typeface="Cambria" panose="02040503050406030204" pitchFamily="18" charset="0"/>
                        <a:cs typeface="Times New Roman" panose="02020603050405020304" pitchFamily="18" charset="0"/>
                      </a:endParaRPr>
                    </a:p>
                  </a:txBody>
                  <a:tcPr marL="44068" marR="44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tabLst>
                          <a:tab pos="1390650" algn="l"/>
                        </a:tabLst>
                      </a:pPr>
                      <a:r>
                        <a:rPr lang="en-GB" sz="180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Insurance/ outsourcing/ partnerships </a:t>
                      </a:r>
                      <a:endParaRPr lang="en-GB" sz="1800">
                        <a:effectLst/>
                        <a:latin typeface="Cambria" panose="02040503050406030204" pitchFamily="18" charset="0"/>
                        <a:ea typeface="Cambria" panose="02040503050406030204" pitchFamily="18" charset="0"/>
                        <a:cs typeface="Times New Roman" panose="02020603050405020304" pitchFamily="18" charset="0"/>
                      </a:endParaRPr>
                    </a:p>
                  </a:txBody>
                  <a:tcPr marL="44068" marR="44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24691741"/>
                  </a:ext>
                </a:extLst>
              </a:tr>
              <a:tr h="324045">
                <a:tc>
                  <a:txBody>
                    <a:bodyPr/>
                    <a:lstStyle/>
                    <a:p>
                      <a:pPr algn="just">
                        <a:tabLst>
                          <a:tab pos="1390650" algn="l"/>
                        </a:tabLst>
                      </a:pPr>
                      <a:r>
                        <a:rPr lang="en-GB" sz="1800" b="1">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Terminate </a:t>
                      </a:r>
                      <a:endParaRPr lang="en-GB" sz="1800">
                        <a:effectLst/>
                        <a:latin typeface="Cambria" panose="02040503050406030204" pitchFamily="18" charset="0"/>
                        <a:ea typeface="Cambria" panose="02040503050406030204" pitchFamily="18" charset="0"/>
                        <a:cs typeface="Times New Roman" panose="02020603050405020304" pitchFamily="18" charset="0"/>
                      </a:endParaRPr>
                    </a:p>
                  </a:txBody>
                  <a:tcPr marL="44068" marR="44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tabLst>
                          <a:tab pos="1390650" algn="l"/>
                        </a:tabLst>
                      </a:pPr>
                      <a:r>
                        <a:rPr lang="en-GB"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Stop doing a activity </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4068" marR="44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974349134"/>
                  </a:ext>
                </a:extLst>
              </a:tr>
            </a:tbl>
          </a:graphicData>
        </a:graphic>
      </p:graphicFrame>
    </p:spTree>
    <p:extLst>
      <p:ext uri="{BB962C8B-B14F-4D97-AF65-F5344CB8AC3E}">
        <p14:creationId xmlns:p14="http://schemas.microsoft.com/office/powerpoint/2010/main" val="30839007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6CED-9631-4F0E-B391-1C4622610EAE}"/>
              </a:ext>
            </a:extLst>
          </p:cNvPr>
          <p:cNvSpPr>
            <a:spLocks noGrp="1"/>
          </p:cNvSpPr>
          <p:nvPr>
            <p:ph type="title"/>
          </p:nvPr>
        </p:nvSpPr>
        <p:spPr/>
        <p:txBody>
          <a:bodyPr>
            <a:normAutofit/>
          </a:bodyPr>
          <a:lstStyle/>
          <a:p>
            <a:r>
              <a:rPr lang="en-GB" sz="3200" dirty="0">
                <a:solidFill>
                  <a:srgbClr val="283077"/>
                </a:solidFill>
              </a:rPr>
              <a:t>Where can we take risks?</a:t>
            </a:r>
          </a:p>
        </p:txBody>
      </p:sp>
      <p:sp>
        <p:nvSpPr>
          <p:cNvPr id="3" name="Content Placeholder 2">
            <a:extLst>
              <a:ext uri="{FF2B5EF4-FFF2-40B4-BE49-F238E27FC236}">
                <a16:creationId xmlns:a16="http://schemas.microsoft.com/office/drawing/2014/main" id="{2B4B8174-756B-4738-AA2B-76688D702CD4}"/>
              </a:ext>
            </a:extLst>
          </p:cNvPr>
          <p:cNvSpPr>
            <a:spLocks noGrp="1"/>
          </p:cNvSpPr>
          <p:nvPr>
            <p:ph idx="1"/>
          </p:nvPr>
        </p:nvSpPr>
        <p:spPr>
          <a:xfrm>
            <a:off x="838200" y="1825625"/>
            <a:ext cx="5341753" cy="4351338"/>
          </a:xfrm>
        </p:spPr>
        <p:txBody>
          <a:bodyPr>
            <a:normAutofit/>
          </a:bodyPr>
          <a:lstStyle/>
          <a:p>
            <a:pPr marL="0" indent="0">
              <a:lnSpc>
                <a:spcPct val="150000"/>
              </a:lnSpc>
              <a:spcBef>
                <a:spcPct val="20000"/>
              </a:spcBef>
              <a:buNone/>
              <a:defRPr/>
            </a:pPr>
            <a:r>
              <a:rPr lang="en-GB" sz="2000" dirty="0">
                <a:solidFill>
                  <a:schemeClr val="bg1">
                    <a:lumMod val="50000"/>
                  </a:schemeClr>
                </a:solidFill>
                <a:ea typeface="Tahoma" charset="0"/>
              </a:rPr>
              <a:t>Where we can afford to, perhaps</a:t>
            </a:r>
          </a:p>
          <a:p>
            <a:pPr>
              <a:lnSpc>
                <a:spcPct val="150000"/>
              </a:lnSpc>
              <a:spcBef>
                <a:spcPct val="20000"/>
              </a:spcBef>
              <a:defRPr/>
            </a:pPr>
            <a:r>
              <a:rPr lang="en-GB" sz="2000" dirty="0">
                <a:solidFill>
                  <a:schemeClr val="bg1">
                    <a:lumMod val="50000"/>
                  </a:schemeClr>
                </a:solidFill>
                <a:ea typeface="Tahoma" charset="0"/>
              </a:rPr>
              <a:t>Low flow roads – less traffic</a:t>
            </a:r>
          </a:p>
          <a:p>
            <a:pPr>
              <a:lnSpc>
                <a:spcPct val="150000"/>
              </a:lnSpc>
              <a:spcBef>
                <a:spcPct val="20000"/>
              </a:spcBef>
              <a:defRPr/>
            </a:pPr>
            <a:r>
              <a:rPr lang="en-GB" sz="2000" dirty="0">
                <a:solidFill>
                  <a:schemeClr val="bg1">
                    <a:lumMod val="50000"/>
                  </a:schemeClr>
                </a:solidFill>
                <a:ea typeface="Tahoma" charset="0"/>
              </a:rPr>
              <a:t>Low speed roads – less speed</a:t>
            </a:r>
          </a:p>
          <a:p>
            <a:pPr>
              <a:lnSpc>
                <a:spcPct val="150000"/>
              </a:lnSpc>
              <a:spcBef>
                <a:spcPct val="20000"/>
              </a:spcBef>
              <a:defRPr/>
            </a:pPr>
            <a:r>
              <a:rPr lang="en-GB" sz="2000" dirty="0">
                <a:solidFill>
                  <a:schemeClr val="bg1">
                    <a:lumMod val="50000"/>
                  </a:schemeClr>
                </a:solidFill>
                <a:ea typeface="Tahoma" charset="0"/>
              </a:rPr>
              <a:t>Non essential elements of the network</a:t>
            </a:r>
          </a:p>
          <a:p>
            <a:pPr>
              <a:lnSpc>
                <a:spcPct val="150000"/>
              </a:lnSpc>
              <a:spcBef>
                <a:spcPct val="20000"/>
              </a:spcBef>
              <a:defRPr/>
            </a:pPr>
            <a:r>
              <a:rPr lang="en-GB" sz="2000" dirty="0">
                <a:solidFill>
                  <a:schemeClr val="bg1">
                    <a:lumMod val="50000"/>
                  </a:schemeClr>
                </a:solidFill>
                <a:ea typeface="Tahoma" charset="0"/>
              </a:rPr>
              <a:t>Where mitigating measures are in place</a:t>
            </a:r>
          </a:p>
          <a:p>
            <a:pPr marL="742950" lvl="1" indent="-285750">
              <a:lnSpc>
                <a:spcPct val="150000"/>
              </a:lnSpc>
              <a:spcBef>
                <a:spcPct val="20000"/>
              </a:spcBef>
              <a:buFont typeface="Arial" pitchFamily="34" charset="0"/>
              <a:buChar char="–"/>
              <a:defRPr/>
            </a:pPr>
            <a:r>
              <a:rPr lang="en-GB" sz="2000" dirty="0">
                <a:solidFill>
                  <a:schemeClr val="bg1">
                    <a:lumMod val="50000"/>
                  </a:schemeClr>
                </a:solidFill>
                <a:ea typeface="Tahoma" charset="0"/>
              </a:rPr>
              <a:t>Speed reduction</a:t>
            </a:r>
          </a:p>
          <a:p>
            <a:pPr marL="742950" lvl="1" indent="-285750">
              <a:lnSpc>
                <a:spcPct val="150000"/>
              </a:lnSpc>
              <a:spcBef>
                <a:spcPct val="20000"/>
              </a:spcBef>
              <a:buFont typeface="Arial" pitchFamily="34" charset="0"/>
              <a:buChar char="–"/>
              <a:defRPr/>
            </a:pPr>
            <a:r>
              <a:rPr lang="en-GB" sz="2000" dirty="0">
                <a:solidFill>
                  <a:schemeClr val="bg1">
                    <a:lumMod val="50000"/>
                  </a:schemeClr>
                </a:solidFill>
                <a:ea typeface="Tahoma" charset="0"/>
              </a:rPr>
              <a:t>Single flow</a:t>
            </a:r>
          </a:p>
        </p:txBody>
      </p:sp>
      <p:pic>
        <p:nvPicPr>
          <p:cNvPr id="4" name="Picture 3">
            <a:extLst>
              <a:ext uri="{FF2B5EF4-FFF2-40B4-BE49-F238E27FC236}">
                <a16:creationId xmlns:a16="http://schemas.microsoft.com/office/drawing/2014/main" id="{EF20109E-1210-4276-8558-60B139FDB3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50307" y="1985113"/>
            <a:ext cx="5341753" cy="3575715"/>
          </a:xfrm>
          <a:prstGeom prst="rect">
            <a:avLst/>
          </a:prstGeom>
        </p:spPr>
      </p:pic>
    </p:spTree>
    <p:extLst>
      <p:ext uri="{BB962C8B-B14F-4D97-AF65-F5344CB8AC3E}">
        <p14:creationId xmlns:p14="http://schemas.microsoft.com/office/powerpoint/2010/main" val="37356039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DE3D-19F9-4EBC-9994-6440B48BD72A}"/>
              </a:ext>
            </a:extLst>
          </p:cNvPr>
          <p:cNvSpPr>
            <a:spLocks noGrp="1"/>
          </p:cNvSpPr>
          <p:nvPr>
            <p:ph type="title"/>
          </p:nvPr>
        </p:nvSpPr>
        <p:spPr/>
        <p:txBody>
          <a:bodyPr>
            <a:normAutofit/>
          </a:bodyPr>
          <a:lstStyle/>
          <a:p>
            <a:r>
              <a:rPr lang="en-GB" sz="3200" dirty="0">
                <a:solidFill>
                  <a:srgbClr val="283077"/>
                </a:solidFill>
              </a:rPr>
              <a:t>How can we use risk?</a:t>
            </a:r>
          </a:p>
        </p:txBody>
      </p:sp>
      <p:sp>
        <p:nvSpPr>
          <p:cNvPr id="3" name="Content Placeholder 2">
            <a:extLst>
              <a:ext uri="{FF2B5EF4-FFF2-40B4-BE49-F238E27FC236}">
                <a16:creationId xmlns:a16="http://schemas.microsoft.com/office/drawing/2014/main" id="{857F19E5-583C-4168-8863-06D92681A470}"/>
              </a:ext>
            </a:extLst>
          </p:cNvPr>
          <p:cNvSpPr>
            <a:spLocks noGrp="1"/>
          </p:cNvSpPr>
          <p:nvPr>
            <p:ph idx="1"/>
          </p:nvPr>
        </p:nvSpPr>
        <p:spPr/>
        <p:txBody>
          <a:bodyPr>
            <a:normAutofit/>
          </a:bodyPr>
          <a:lstStyle/>
          <a:p>
            <a:pPr>
              <a:lnSpc>
                <a:spcPct val="150000"/>
              </a:lnSpc>
              <a:spcBef>
                <a:spcPct val="20000"/>
              </a:spcBef>
              <a:defRPr/>
            </a:pPr>
            <a:r>
              <a:rPr lang="en-GB" sz="2000" dirty="0">
                <a:solidFill>
                  <a:schemeClr val="bg1">
                    <a:lumMod val="50000"/>
                  </a:schemeClr>
                </a:solidFill>
                <a:ea typeface="Tahoma" charset="0"/>
              </a:rPr>
              <a:t>To identify where areas of the organisation or the infrastructure network are vulnerable</a:t>
            </a:r>
          </a:p>
          <a:p>
            <a:pPr marL="742950" lvl="1" indent="-285750">
              <a:lnSpc>
                <a:spcPct val="150000"/>
              </a:lnSpc>
              <a:spcBef>
                <a:spcPct val="20000"/>
              </a:spcBef>
              <a:buFont typeface="Arial" pitchFamily="34" charset="0"/>
              <a:buChar char="–"/>
              <a:defRPr/>
            </a:pPr>
            <a:r>
              <a:rPr lang="en-GB" sz="2000" dirty="0">
                <a:solidFill>
                  <a:schemeClr val="bg1">
                    <a:lumMod val="50000"/>
                  </a:schemeClr>
                </a:solidFill>
                <a:ea typeface="Tahoma" charset="0"/>
              </a:rPr>
              <a:t>Risk Register - Action plan and address</a:t>
            </a:r>
          </a:p>
          <a:p>
            <a:pPr>
              <a:lnSpc>
                <a:spcPct val="150000"/>
              </a:lnSpc>
              <a:spcBef>
                <a:spcPct val="20000"/>
              </a:spcBef>
              <a:defRPr/>
            </a:pPr>
            <a:endParaRPr lang="en-GB" sz="2000" dirty="0">
              <a:solidFill>
                <a:schemeClr val="bg1">
                  <a:lumMod val="50000"/>
                </a:schemeClr>
              </a:solidFill>
              <a:ea typeface="Tahoma" charset="0"/>
            </a:endParaRPr>
          </a:p>
          <a:p>
            <a:pPr>
              <a:lnSpc>
                <a:spcPct val="150000"/>
              </a:lnSpc>
              <a:spcBef>
                <a:spcPct val="20000"/>
              </a:spcBef>
              <a:defRPr/>
            </a:pPr>
            <a:r>
              <a:rPr lang="en-GB" sz="2000" dirty="0">
                <a:solidFill>
                  <a:schemeClr val="bg1">
                    <a:lumMod val="50000"/>
                  </a:schemeClr>
                </a:solidFill>
                <a:ea typeface="Tahoma" charset="0"/>
              </a:rPr>
              <a:t>To prioritise works from a forward works plan</a:t>
            </a:r>
          </a:p>
          <a:p>
            <a:pPr marL="742950" lvl="1" indent="-285750">
              <a:lnSpc>
                <a:spcPct val="150000"/>
              </a:lnSpc>
              <a:spcBef>
                <a:spcPct val="20000"/>
              </a:spcBef>
              <a:buFont typeface="Arial" pitchFamily="34" charset="0"/>
              <a:buChar char="–"/>
              <a:defRPr/>
            </a:pPr>
            <a:r>
              <a:rPr lang="en-GB" sz="2000" dirty="0">
                <a:solidFill>
                  <a:schemeClr val="bg1">
                    <a:lumMod val="50000"/>
                  </a:schemeClr>
                </a:solidFill>
                <a:ea typeface="Tahoma" charset="0"/>
              </a:rPr>
              <a:t>High risk	 – action required</a:t>
            </a:r>
          </a:p>
          <a:p>
            <a:pPr marL="742950" lvl="1" indent="-285750">
              <a:lnSpc>
                <a:spcPct val="150000"/>
              </a:lnSpc>
              <a:spcBef>
                <a:spcPct val="20000"/>
              </a:spcBef>
              <a:buFont typeface="Arial" pitchFamily="34" charset="0"/>
              <a:buChar char="–"/>
              <a:defRPr/>
            </a:pPr>
            <a:r>
              <a:rPr lang="en-GB" sz="2000" dirty="0">
                <a:solidFill>
                  <a:schemeClr val="bg1">
                    <a:lumMod val="50000"/>
                  </a:schemeClr>
                </a:solidFill>
                <a:ea typeface="Tahoma" charset="0"/>
              </a:rPr>
              <a:t>Low risk	 – defer / no action</a:t>
            </a:r>
          </a:p>
        </p:txBody>
      </p:sp>
    </p:spTree>
    <p:extLst>
      <p:ext uri="{BB962C8B-B14F-4D97-AF65-F5344CB8AC3E}">
        <p14:creationId xmlns:p14="http://schemas.microsoft.com/office/powerpoint/2010/main" val="1495040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D7BE-59CD-4BD1-9946-466EA68E7D97}"/>
              </a:ext>
            </a:extLst>
          </p:cNvPr>
          <p:cNvSpPr>
            <a:spLocks noGrp="1"/>
          </p:cNvSpPr>
          <p:nvPr>
            <p:ph type="title"/>
          </p:nvPr>
        </p:nvSpPr>
        <p:spPr/>
        <p:txBody>
          <a:bodyPr>
            <a:normAutofit/>
          </a:bodyPr>
          <a:lstStyle/>
          <a:p>
            <a:pPr>
              <a:lnSpc>
                <a:spcPct val="100000"/>
              </a:lnSpc>
              <a:defRPr/>
            </a:pPr>
            <a:r>
              <a:rPr lang="en-GB" sz="3200" dirty="0">
                <a:solidFill>
                  <a:srgbClr val="283077"/>
                </a:solidFill>
              </a:rPr>
              <a:t>Who does what?</a:t>
            </a:r>
          </a:p>
        </p:txBody>
      </p:sp>
      <p:sp>
        <p:nvSpPr>
          <p:cNvPr id="3" name="Content Placeholder 2">
            <a:extLst>
              <a:ext uri="{FF2B5EF4-FFF2-40B4-BE49-F238E27FC236}">
                <a16:creationId xmlns:a16="http://schemas.microsoft.com/office/drawing/2014/main" id="{D79874EF-31CE-4619-B02D-A067E3115162}"/>
              </a:ext>
            </a:extLst>
          </p:cNvPr>
          <p:cNvSpPr>
            <a:spLocks noGrp="1"/>
          </p:cNvSpPr>
          <p:nvPr>
            <p:ph idx="1"/>
          </p:nvPr>
        </p:nvSpPr>
        <p:spPr/>
        <p:txBody>
          <a:bodyPr>
            <a:normAutofit/>
          </a:bodyPr>
          <a:lstStyle/>
          <a:p>
            <a:pPr>
              <a:lnSpc>
                <a:spcPct val="100000"/>
              </a:lnSpc>
              <a:spcBef>
                <a:spcPct val="20000"/>
              </a:spcBef>
              <a:defRPr/>
            </a:pPr>
            <a:r>
              <a:rPr lang="en-GB" sz="2000" b="1" dirty="0">
                <a:solidFill>
                  <a:schemeClr val="bg1">
                    <a:lumMod val="50000"/>
                  </a:schemeClr>
                </a:solidFill>
                <a:ea typeface="Tahoma" charset="0"/>
              </a:rPr>
              <a:t>Corporate</a:t>
            </a:r>
            <a:r>
              <a:rPr lang="en-GB" sz="2000" dirty="0">
                <a:solidFill>
                  <a:schemeClr val="bg1">
                    <a:lumMod val="50000"/>
                  </a:schemeClr>
                </a:solidFill>
                <a:ea typeface="Tahoma" charset="0"/>
              </a:rPr>
              <a:t> – Lead and Direct</a:t>
            </a:r>
          </a:p>
          <a:p>
            <a:pPr>
              <a:lnSpc>
                <a:spcPct val="100000"/>
              </a:lnSpc>
              <a:spcBef>
                <a:spcPct val="20000"/>
              </a:spcBef>
              <a:defRPr/>
            </a:pPr>
            <a:endParaRPr lang="en-GB" sz="2000" dirty="0">
              <a:solidFill>
                <a:schemeClr val="bg1">
                  <a:lumMod val="50000"/>
                </a:schemeClr>
              </a:solidFill>
              <a:ea typeface="Tahoma" charset="0"/>
            </a:endParaRPr>
          </a:p>
          <a:p>
            <a:pPr marL="742950" lvl="1" indent="-285750">
              <a:lnSpc>
                <a:spcPct val="100000"/>
              </a:lnSpc>
              <a:spcBef>
                <a:spcPct val="20000"/>
              </a:spcBef>
              <a:buFont typeface="Arial" pitchFamily="34" charset="0"/>
              <a:buChar char="–"/>
              <a:defRPr/>
            </a:pPr>
            <a:r>
              <a:rPr lang="en-GB" sz="2000" dirty="0">
                <a:solidFill>
                  <a:srgbClr val="75787B"/>
                </a:solidFill>
                <a:ea typeface="Tahoma" charset="0"/>
              </a:rPr>
              <a:t>Strategic – Direction and plan</a:t>
            </a:r>
          </a:p>
          <a:p>
            <a:pPr>
              <a:lnSpc>
                <a:spcPct val="100000"/>
              </a:lnSpc>
              <a:spcBef>
                <a:spcPct val="20000"/>
              </a:spcBef>
              <a:defRPr/>
            </a:pPr>
            <a:endParaRPr lang="en-GB" sz="2000" dirty="0">
              <a:solidFill>
                <a:schemeClr val="bg1">
                  <a:lumMod val="50000"/>
                </a:schemeClr>
              </a:solidFill>
              <a:ea typeface="Tahoma" charset="0"/>
            </a:endParaRPr>
          </a:p>
          <a:p>
            <a:pPr>
              <a:lnSpc>
                <a:spcPct val="100000"/>
              </a:lnSpc>
              <a:spcBef>
                <a:spcPct val="20000"/>
              </a:spcBef>
              <a:defRPr/>
            </a:pPr>
            <a:r>
              <a:rPr lang="en-GB" sz="2000" b="1" dirty="0">
                <a:solidFill>
                  <a:schemeClr val="bg1">
                    <a:lumMod val="50000"/>
                  </a:schemeClr>
                </a:solidFill>
                <a:ea typeface="Tahoma" charset="0"/>
              </a:rPr>
              <a:t>Tactical</a:t>
            </a:r>
            <a:r>
              <a:rPr lang="en-GB" sz="2000" dirty="0">
                <a:solidFill>
                  <a:schemeClr val="bg1">
                    <a:lumMod val="50000"/>
                  </a:schemeClr>
                </a:solidFill>
                <a:ea typeface="Tahoma" charset="0"/>
              </a:rPr>
              <a:t> – Analyse and plan – how, when, why, where,</a:t>
            </a:r>
          </a:p>
          <a:p>
            <a:pPr>
              <a:lnSpc>
                <a:spcPct val="100000"/>
              </a:lnSpc>
              <a:spcBef>
                <a:spcPct val="20000"/>
              </a:spcBef>
              <a:defRPr/>
            </a:pPr>
            <a:endParaRPr lang="en-GB" sz="2000" dirty="0">
              <a:solidFill>
                <a:schemeClr val="bg1">
                  <a:lumMod val="50000"/>
                </a:schemeClr>
              </a:solidFill>
              <a:ea typeface="Tahoma" charset="0"/>
            </a:endParaRPr>
          </a:p>
          <a:p>
            <a:pPr marL="742950" lvl="1" indent="-285750">
              <a:lnSpc>
                <a:spcPct val="100000"/>
              </a:lnSpc>
              <a:spcBef>
                <a:spcPct val="20000"/>
              </a:spcBef>
              <a:buFont typeface="Arial" pitchFamily="34" charset="0"/>
              <a:buChar char="–"/>
              <a:defRPr/>
            </a:pPr>
            <a:r>
              <a:rPr lang="en-GB" sz="2000" dirty="0">
                <a:solidFill>
                  <a:srgbClr val="75787B"/>
                </a:solidFill>
                <a:ea typeface="Tahoma" charset="0"/>
              </a:rPr>
              <a:t>Prioritise what who</a:t>
            </a:r>
          </a:p>
          <a:p>
            <a:pPr>
              <a:lnSpc>
                <a:spcPct val="100000"/>
              </a:lnSpc>
              <a:spcBef>
                <a:spcPct val="20000"/>
              </a:spcBef>
              <a:defRPr/>
            </a:pPr>
            <a:endParaRPr lang="en-GB" sz="2000" dirty="0">
              <a:solidFill>
                <a:schemeClr val="bg1">
                  <a:lumMod val="50000"/>
                </a:schemeClr>
              </a:solidFill>
              <a:ea typeface="Tahoma" charset="0"/>
            </a:endParaRPr>
          </a:p>
          <a:p>
            <a:pPr>
              <a:lnSpc>
                <a:spcPct val="100000"/>
              </a:lnSpc>
              <a:spcBef>
                <a:spcPct val="20000"/>
              </a:spcBef>
              <a:defRPr/>
            </a:pPr>
            <a:r>
              <a:rPr lang="en-GB" sz="2000" b="1" dirty="0">
                <a:solidFill>
                  <a:schemeClr val="bg1">
                    <a:lumMod val="50000"/>
                  </a:schemeClr>
                </a:solidFill>
                <a:ea typeface="Tahoma" charset="0"/>
              </a:rPr>
              <a:t>Operational</a:t>
            </a:r>
            <a:r>
              <a:rPr lang="en-GB" sz="2000" dirty="0">
                <a:solidFill>
                  <a:schemeClr val="bg1">
                    <a:lumMod val="50000"/>
                  </a:schemeClr>
                </a:solidFill>
                <a:ea typeface="Tahoma" charset="0"/>
              </a:rPr>
              <a:t> – Deliver cyclic, planned and reactive maintenance</a:t>
            </a:r>
          </a:p>
        </p:txBody>
      </p:sp>
    </p:spTree>
    <p:extLst>
      <p:ext uri="{BB962C8B-B14F-4D97-AF65-F5344CB8AC3E}">
        <p14:creationId xmlns:p14="http://schemas.microsoft.com/office/powerpoint/2010/main" val="2033698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7391-2563-4F17-A523-E6F55013A67A}"/>
              </a:ext>
            </a:extLst>
          </p:cNvPr>
          <p:cNvSpPr>
            <a:spLocks noGrp="1"/>
          </p:cNvSpPr>
          <p:nvPr>
            <p:ph type="title"/>
          </p:nvPr>
        </p:nvSpPr>
        <p:spPr/>
        <p:txBody>
          <a:bodyPr>
            <a:normAutofit/>
          </a:bodyPr>
          <a:lstStyle/>
          <a:p>
            <a:r>
              <a:rPr lang="en-GB" sz="3200" dirty="0">
                <a:solidFill>
                  <a:srgbClr val="283077"/>
                </a:solidFill>
              </a:rPr>
              <a:t>Encouraging the use of risk - UK Road Funding</a:t>
            </a:r>
          </a:p>
        </p:txBody>
      </p:sp>
      <p:sp>
        <p:nvSpPr>
          <p:cNvPr id="3" name="Content Placeholder 2">
            <a:extLst>
              <a:ext uri="{FF2B5EF4-FFF2-40B4-BE49-F238E27FC236}">
                <a16:creationId xmlns:a16="http://schemas.microsoft.com/office/drawing/2014/main" id="{D9267508-00E9-42C9-86C8-F67115BCEFB1}"/>
              </a:ext>
            </a:extLst>
          </p:cNvPr>
          <p:cNvSpPr>
            <a:spLocks noGrp="1"/>
          </p:cNvSpPr>
          <p:nvPr>
            <p:ph idx="1"/>
          </p:nvPr>
        </p:nvSpPr>
        <p:spPr/>
        <p:txBody>
          <a:bodyPr/>
          <a:lstStyle/>
          <a:p>
            <a:pPr>
              <a:lnSpc>
                <a:spcPct val="150000"/>
              </a:lnSpc>
              <a:spcBef>
                <a:spcPct val="20000"/>
              </a:spcBef>
              <a:defRPr/>
            </a:pPr>
            <a:r>
              <a:rPr lang="en-GB" sz="2000" dirty="0">
                <a:solidFill>
                  <a:schemeClr val="bg1">
                    <a:lumMod val="50000"/>
                  </a:schemeClr>
                </a:solidFill>
                <a:ea typeface="Tahoma" charset="0"/>
              </a:rPr>
              <a:t>Road Funding does not meet the maintenance need based on a planned lifecycle approach</a:t>
            </a:r>
          </a:p>
          <a:p>
            <a:pPr>
              <a:lnSpc>
                <a:spcPct val="150000"/>
              </a:lnSpc>
              <a:spcBef>
                <a:spcPct val="20000"/>
              </a:spcBef>
              <a:defRPr/>
            </a:pPr>
            <a:r>
              <a:rPr lang="en-GB" sz="2000" dirty="0">
                <a:solidFill>
                  <a:schemeClr val="bg1">
                    <a:lumMod val="50000"/>
                  </a:schemeClr>
                </a:solidFill>
                <a:ea typeface="Tahoma" charset="0"/>
              </a:rPr>
              <a:t>However the UK Dept of Transport won’t fully fund maintenance as it stifles</a:t>
            </a:r>
          </a:p>
          <a:p>
            <a:pPr marL="742950" lvl="1" indent="-285750">
              <a:lnSpc>
                <a:spcPct val="150000"/>
              </a:lnSpc>
              <a:spcBef>
                <a:spcPct val="20000"/>
              </a:spcBef>
              <a:buFont typeface="Arial" pitchFamily="34" charset="0"/>
              <a:buChar char="–"/>
              <a:defRPr/>
            </a:pPr>
            <a:r>
              <a:rPr lang="en-GB" sz="2000" dirty="0">
                <a:solidFill>
                  <a:schemeClr val="bg1">
                    <a:lumMod val="50000"/>
                  </a:schemeClr>
                </a:solidFill>
                <a:ea typeface="Tahoma" charset="0"/>
              </a:rPr>
              <a:t>Innovation</a:t>
            </a:r>
          </a:p>
          <a:p>
            <a:pPr marL="742950" lvl="1" indent="-285750">
              <a:lnSpc>
                <a:spcPct val="150000"/>
              </a:lnSpc>
              <a:spcBef>
                <a:spcPct val="20000"/>
              </a:spcBef>
              <a:buFont typeface="Arial" pitchFamily="34" charset="0"/>
              <a:buChar char="–"/>
              <a:defRPr/>
            </a:pPr>
            <a:r>
              <a:rPr lang="en-GB" sz="2000" dirty="0">
                <a:solidFill>
                  <a:schemeClr val="bg1">
                    <a:lumMod val="50000"/>
                  </a:schemeClr>
                </a:solidFill>
                <a:ea typeface="Tahoma" charset="0"/>
              </a:rPr>
              <a:t>Using a risk based approach</a:t>
            </a:r>
          </a:p>
          <a:p>
            <a:pPr marL="742950" lvl="1" indent="-285750">
              <a:lnSpc>
                <a:spcPct val="150000"/>
              </a:lnSpc>
              <a:spcBef>
                <a:spcPct val="20000"/>
              </a:spcBef>
              <a:buFont typeface="Arial" pitchFamily="34" charset="0"/>
              <a:buChar char="–"/>
              <a:defRPr/>
            </a:pPr>
            <a:r>
              <a:rPr lang="en-GB" sz="2000" dirty="0">
                <a:solidFill>
                  <a:schemeClr val="bg1">
                    <a:lumMod val="50000"/>
                  </a:schemeClr>
                </a:solidFill>
                <a:ea typeface="Tahoma" charset="0"/>
              </a:rPr>
              <a:t>Improving efficiency</a:t>
            </a:r>
          </a:p>
          <a:p>
            <a:endParaRPr lang="en-GB" dirty="0">
              <a:solidFill>
                <a:schemeClr val="bg1">
                  <a:lumMod val="50000"/>
                </a:schemeClr>
              </a:solidFill>
            </a:endParaRPr>
          </a:p>
        </p:txBody>
      </p:sp>
    </p:spTree>
    <p:extLst>
      <p:ext uri="{BB962C8B-B14F-4D97-AF65-F5344CB8AC3E}">
        <p14:creationId xmlns:p14="http://schemas.microsoft.com/office/powerpoint/2010/main" val="27489988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84C9-968C-4BDF-9CCA-B90EBCCAF844}"/>
              </a:ext>
            </a:extLst>
          </p:cNvPr>
          <p:cNvSpPr>
            <a:spLocks noGrp="1"/>
          </p:cNvSpPr>
          <p:nvPr>
            <p:ph type="title"/>
          </p:nvPr>
        </p:nvSpPr>
        <p:spPr>
          <a:xfrm>
            <a:off x="838200" y="365125"/>
            <a:ext cx="9042647" cy="1325563"/>
          </a:xfrm>
        </p:spPr>
        <p:txBody>
          <a:bodyPr>
            <a:normAutofit/>
          </a:bodyPr>
          <a:lstStyle/>
          <a:p>
            <a:r>
              <a:rPr lang="en-GB" sz="3200" dirty="0">
                <a:solidFill>
                  <a:srgbClr val="283077"/>
                </a:solidFill>
              </a:rPr>
              <a:t>… and don’t forget, the purpose of asset management is to reduce risk</a:t>
            </a:r>
          </a:p>
        </p:txBody>
      </p:sp>
      <p:sp>
        <p:nvSpPr>
          <p:cNvPr id="3" name="Content Placeholder 2">
            <a:extLst>
              <a:ext uri="{FF2B5EF4-FFF2-40B4-BE49-F238E27FC236}">
                <a16:creationId xmlns:a16="http://schemas.microsoft.com/office/drawing/2014/main" id="{F46D142D-F43B-4881-97C6-C53A538F40E5}"/>
              </a:ext>
            </a:extLst>
          </p:cNvPr>
          <p:cNvSpPr>
            <a:spLocks noGrp="1"/>
          </p:cNvSpPr>
          <p:nvPr>
            <p:ph idx="1"/>
          </p:nvPr>
        </p:nvSpPr>
        <p:spPr/>
        <p:txBody>
          <a:bodyPr>
            <a:normAutofit/>
          </a:bodyPr>
          <a:lstStyle/>
          <a:p>
            <a:pPr marL="0" indent="0">
              <a:lnSpc>
                <a:spcPct val="150000"/>
              </a:lnSpc>
              <a:spcBef>
                <a:spcPct val="20000"/>
              </a:spcBef>
              <a:buNone/>
              <a:defRPr/>
            </a:pPr>
            <a:r>
              <a:rPr lang="en-GB" sz="2000" dirty="0">
                <a:solidFill>
                  <a:schemeClr val="bg1">
                    <a:lumMod val="50000"/>
                  </a:schemeClr>
                </a:solidFill>
                <a:ea typeface="Tahoma" charset="0"/>
              </a:rPr>
              <a:t>… and we’re better at doing that if we understand</a:t>
            </a:r>
          </a:p>
          <a:p>
            <a:pPr>
              <a:lnSpc>
                <a:spcPct val="150000"/>
              </a:lnSpc>
              <a:spcBef>
                <a:spcPct val="20000"/>
              </a:spcBef>
              <a:defRPr/>
            </a:pPr>
            <a:r>
              <a:rPr lang="en-GB" sz="2000" dirty="0">
                <a:solidFill>
                  <a:schemeClr val="bg1">
                    <a:lumMod val="50000"/>
                  </a:schemeClr>
                </a:solidFill>
                <a:ea typeface="Tahoma" charset="0"/>
              </a:rPr>
              <a:t>What we have</a:t>
            </a:r>
          </a:p>
          <a:p>
            <a:pPr>
              <a:lnSpc>
                <a:spcPct val="150000"/>
              </a:lnSpc>
              <a:spcBef>
                <a:spcPct val="20000"/>
              </a:spcBef>
              <a:defRPr/>
            </a:pPr>
            <a:r>
              <a:rPr lang="en-GB" sz="2000" dirty="0">
                <a:solidFill>
                  <a:schemeClr val="bg1">
                    <a:lumMod val="50000"/>
                  </a:schemeClr>
                </a:solidFill>
                <a:ea typeface="Tahoma" charset="0"/>
              </a:rPr>
              <a:t>The condition it’s in</a:t>
            </a:r>
          </a:p>
          <a:p>
            <a:pPr>
              <a:lnSpc>
                <a:spcPct val="150000"/>
              </a:lnSpc>
              <a:spcBef>
                <a:spcPct val="20000"/>
              </a:spcBef>
              <a:defRPr/>
            </a:pPr>
            <a:r>
              <a:rPr lang="en-GB" sz="2000" dirty="0">
                <a:solidFill>
                  <a:schemeClr val="bg1">
                    <a:lumMod val="50000"/>
                  </a:schemeClr>
                </a:solidFill>
                <a:ea typeface="Tahoma" charset="0"/>
              </a:rPr>
              <a:t>The service lives</a:t>
            </a:r>
          </a:p>
          <a:p>
            <a:pPr>
              <a:lnSpc>
                <a:spcPct val="150000"/>
              </a:lnSpc>
              <a:spcBef>
                <a:spcPct val="20000"/>
              </a:spcBef>
              <a:defRPr/>
            </a:pPr>
            <a:r>
              <a:rPr lang="en-GB" sz="2000" dirty="0">
                <a:solidFill>
                  <a:schemeClr val="bg1">
                    <a:lumMod val="50000"/>
                  </a:schemeClr>
                </a:solidFill>
                <a:ea typeface="Tahoma" charset="0"/>
              </a:rPr>
              <a:t>The costs</a:t>
            </a:r>
          </a:p>
          <a:p>
            <a:pPr>
              <a:lnSpc>
                <a:spcPct val="150000"/>
              </a:lnSpc>
              <a:spcBef>
                <a:spcPct val="20000"/>
              </a:spcBef>
              <a:defRPr/>
            </a:pPr>
            <a:r>
              <a:rPr lang="en-GB" sz="2000" dirty="0">
                <a:solidFill>
                  <a:schemeClr val="bg1">
                    <a:lumMod val="50000"/>
                  </a:schemeClr>
                </a:solidFill>
                <a:ea typeface="Tahoma" charset="0"/>
              </a:rPr>
              <a:t>And can produce a lifecycle plan / condition projection model</a:t>
            </a:r>
          </a:p>
          <a:p>
            <a:pPr>
              <a:lnSpc>
                <a:spcPct val="150000"/>
              </a:lnSpc>
              <a:spcBef>
                <a:spcPct val="20000"/>
              </a:spcBef>
              <a:defRPr/>
            </a:pPr>
            <a:r>
              <a:rPr lang="en-GB" sz="2000" dirty="0">
                <a:solidFill>
                  <a:schemeClr val="bg1">
                    <a:lumMod val="50000"/>
                  </a:schemeClr>
                </a:solidFill>
                <a:ea typeface="Tahoma" charset="0"/>
              </a:rPr>
              <a:t>Determine a forward plan</a:t>
            </a:r>
          </a:p>
          <a:p>
            <a:pPr>
              <a:lnSpc>
                <a:spcPct val="150000"/>
              </a:lnSpc>
              <a:spcBef>
                <a:spcPct val="20000"/>
              </a:spcBef>
              <a:defRPr/>
            </a:pPr>
            <a:r>
              <a:rPr lang="en-GB" sz="2000" dirty="0">
                <a:solidFill>
                  <a:schemeClr val="bg1">
                    <a:lumMod val="50000"/>
                  </a:schemeClr>
                </a:solidFill>
                <a:ea typeface="Tahoma" charset="0"/>
              </a:rPr>
              <a:t>Use risk to prioritise the most effective annual service plan</a:t>
            </a:r>
          </a:p>
        </p:txBody>
      </p:sp>
    </p:spTree>
    <p:extLst>
      <p:ext uri="{BB962C8B-B14F-4D97-AF65-F5344CB8AC3E}">
        <p14:creationId xmlns:p14="http://schemas.microsoft.com/office/powerpoint/2010/main" val="41137491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688142" y="628980"/>
            <a:ext cx="8110418" cy="720079"/>
          </a:xfrm>
          <a:prstGeom prst="rect">
            <a:avLst/>
          </a:prstGeom>
        </p:spPr>
        <p:txBody>
          <a:bodyPr anchor="ctr" anchorCtr="0"/>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283077"/>
                </a:solidFill>
                <a:effectLst/>
                <a:uLnTx/>
                <a:uFillTx/>
                <a:latin typeface="Arial" panose="020B0604020202020204" pitchFamily="34" charset="0"/>
                <a:ea typeface="+mj-ea"/>
                <a:cs typeface="Arial" panose="020B0604020202020204" pitchFamily="34" charset="0"/>
              </a:rPr>
              <a:t>Next steps</a:t>
            </a:r>
          </a:p>
        </p:txBody>
      </p:sp>
      <p:sp>
        <p:nvSpPr>
          <p:cNvPr id="7" name="Text Placeholder 6"/>
          <p:cNvSpPr txBox="1">
            <a:spLocks/>
          </p:cNvSpPr>
          <p:nvPr/>
        </p:nvSpPr>
        <p:spPr>
          <a:xfrm>
            <a:off x="688142" y="1500407"/>
            <a:ext cx="11089329" cy="3912841"/>
          </a:xfrm>
          <a:prstGeom prst="rect">
            <a:avLst/>
          </a:prstGeom>
        </p:spPr>
        <p:txBody>
          <a:bodyPr/>
          <a:lstStyle>
            <a:lvl1pPr marL="342900" indent="-342900" algn="l" defTabSz="914400" rtl="0" eaLnBrk="1" latinLnBrk="0" hangingPunct="1">
              <a:spcBef>
                <a:spcPct val="20000"/>
              </a:spcBef>
              <a:buFont typeface="Arial" pitchFamily="34" charset="0"/>
              <a:buChar char="•"/>
              <a:defRPr lang="en-US" sz="2000" kern="1200" dirty="0" smtClean="0">
                <a:solidFill>
                  <a:schemeClr val="tx1"/>
                </a:solidFill>
                <a:latin typeface="Tahoma" charset="0"/>
                <a:ea typeface="Tahoma" charset="0"/>
                <a:cs typeface="Tahoma" charset="0"/>
              </a:defRPr>
            </a:lvl1pPr>
            <a:lvl2pPr marL="742950" indent="-285750" algn="l" defTabSz="914400" rtl="0" eaLnBrk="1" latinLnBrk="0" hangingPunct="1">
              <a:spcBef>
                <a:spcPct val="20000"/>
              </a:spcBef>
              <a:buFont typeface="Arial" pitchFamily="34" charset="0"/>
              <a:buChar char="–"/>
              <a:defRPr lang="en-US" sz="1800" kern="1200" dirty="0" smtClean="0">
                <a:solidFill>
                  <a:schemeClr val="tx1"/>
                </a:solidFill>
                <a:latin typeface="Tahoma" charset="0"/>
                <a:ea typeface="Tahoma" charset="0"/>
                <a:cs typeface="Tahoma" charset="0"/>
              </a:defRPr>
            </a:lvl2pPr>
            <a:lvl3pPr marL="1143000" indent="-228600" algn="l" defTabSz="914400" rtl="0" eaLnBrk="1" latinLnBrk="0" hangingPunct="1">
              <a:spcBef>
                <a:spcPct val="20000"/>
              </a:spcBef>
              <a:buFont typeface="Arial" pitchFamily="34" charset="0"/>
              <a:buChar char="•"/>
              <a:defRPr lang="en-US" sz="1600" kern="1200" dirty="0" smtClean="0">
                <a:solidFill>
                  <a:schemeClr val="tx1"/>
                </a:solidFill>
                <a:latin typeface="Tahoma" charset="0"/>
                <a:ea typeface="Tahoma" charset="0"/>
                <a:cs typeface="Tahoma" charset="0"/>
              </a:defRPr>
            </a:lvl3pPr>
            <a:lvl4pPr marL="1600200" indent="-228600" algn="l" defTabSz="914400" rtl="0" eaLnBrk="1" latinLnBrk="0" hangingPunct="1">
              <a:spcBef>
                <a:spcPct val="20000"/>
              </a:spcBef>
              <a:buFont typeface="Arial" pitchFamily="34" charset="0"/>
              <a:buChar char="–"/>
              <a:defRPr lang="en-US" sz="1400" kern="1200" dirty="0" smtClean="0">
                <a:solidFill>
                  <a:schemeClr val="tx1"/>
                </a:solidFill>
                <a:latin typeface="Tahoma" charset="0"/>
                <a:ea typeface="Tahoma" charset="0"/>
                <a:cs typeface="Tahoma" charset="0"/>
              </a:defRPr>
            </a:lvl4pPr>
            <a:lvl5pPr marL="2057400" indent="-228600" algn="l" defTabSz="914400" rtl="0" eaLnBrk="1" latinLnBrk="0" hangingPunct="1">
              <a:spcBef>
                <a:spcPct val="20000"/>
              </a:spcBef>
              <a:buFont typeface="Arial" pitchFamily="34" charset="0"/>
              <a:buChar char="»"/>
              <a:defRPr lang="en-GB" sz="1400" kern="1200" dirty="0" smtClean="0">
                <a:solidFill>
                  <a:schemeClr val="tx1"/>
                </a:solidFill>
                <a:latin typeface="Tahoma" charset="0"/>
                <a:ea typeface="Tahoma" charset="0"/>
                <a:cs typeface="Tahom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800" dirty="0">
                <a:solidFill>
                  <a:schemeClr val="bg1">
                    <a:lumMod val="50000"/>
                  </a:schemeClr>
                </a:solidFill>
                <a:latin typeface="Arial" panose="020B0604020202020204" pitchFamily="34" charset="0"/>
                <a:cs typeface="Arial" panose="020B0604020202020204" pitchFamily="34" charset="0"/>
              </a:rPr>
              <a:t>Reflect on the asset management principles discussed today</a:t>
            </a:r>
          </a:p>
          <a:p>
            <a:pPr lvl="1">
              <a:lnSpc>
                <a:spcPct val="150000"/>
              </a:lnSpc>
              <a:defRPr/>
            </a:pPr>
            <a:r>
              <a:rPr lang="en-GB" dirty="0">
                <a:solidFill>
                  <a:schemeClr val="bg1">
                    <a:lumMod val="50000"/>
                  </a:schemeClr>
                </a:solidFill>
                <a:latin typeface="Arial" panose="020B0604020202020204" pitchFamily="34" charset="0"/>
                <a:cs typeface="Arial" panose="020B0604020202020204" pitchFamily="34" charset="0"/>
              </a:rPr>
              <a:t>Are there initiatives/topics FERMA is already working on/towards?</a:t>
            </a:r>
          </a:p>
          <a:p>
            <a:pPr lvl="1">
              <a:lnSpc>
                <a:spcPct val="150000"/>
              </a:lnSpc>
              <a:defRPr/>
            </a:pPr>
            <a:r>
              <a:rPr lang="en-GB" dirty="0">
                <a:solidFill>
                  <a:schemeClr val="bg1">
                    <a:lumMod val="50000"/>
                  </a:schemeClr>
                </a:solidFill>
                <a:latin typeface="Arial" panose="020B0604020202020204" pitchFamily="34" charset="0"/>
                <a:cs typeface="Arial" panose="020B0604020202020204" pitchFamily="34" charset="0"/>
              </a:rPr>
              <a:t>What are priorities for FERMA?</a:t>
            </a:r>
          </a:p>
          <a:p>
            <a:pPr lvl="1">
              <a:lnSpc>
                <a:spcPct val="150000"/>
              </a:lnSpc>
              <a:defRPr/>
            </a:pPr>
            <a:r>
              <a:rPr lang="en-GB" dirty="0">
                <a:solidFill>
                  <a:schemeClr val="bg1">
                    <a:lumMod val="50000"/>
                  </a:schemeClr>
                </a:solidFill>
                <a:latin typeface="Arial" panose="020B0604020202020204" pitchFamily="34" charset="0"/>
                <a:cs typeface="Arial" panose="020B0604020202020204" pitchFamily="34" charset="0"/>
              </a:rPr>
              <a:t>Is there a strategy in place for the development of asset management in FERMA?</a:t>
            </a:r>
          </a:p>
          <a:p>
            <a:pPr lvl="1">
              <a:lnSpc>
                <a:spcPct val="150000"/>
              </a:lnSpc>
              <a:defRPr/>
            </a:pPr>
            <a:r>
              <a:rPr lang="en-GB" dirty="0">
                <a:solidFill>
                  <a:schemeClr val="bg1">
                    <a:lumMod val="50000"/>
                  </a:schemeClr>
                </a:solidFill>
                <a:latin typeface="Arial" panose="020B0604020202020204" pitchFamily="34" charset="0"/>
                <a:cs typeface="Arial" panose="020B0604020202020204" pitchFamily="34" charset="0"/>
              </a:rPr>
              <a:t>Where can UKNIAF support be best targeted?</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GB" sz="18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Tahoma" charset="0"/>
              <a:cs typeface="Arial" panose="020B0604020202020204" pitchFamily="34" charset="0"/>
            </a:endParaRPr>
          </a:p>
          <a:p>
            <a:pPr>
              <a:defRPr/>
            </a:pPr>
            <a:r>
              <a:rPr lang="en-GB" sz="1800" dirty="0">
                <a:solidFill>
                  <a:schemeClr val="bg1">
                    <a:lumMod val="50000"/>
                  </a:schemeClr>
                </a:solidFill>
                <a:latin typeface="Arial" panose="020B0604020202020204" pitchFamily="34" charset="0"/>
                <a:cs typeface="Arial" panose="020B0604020202020204" pitchFamily="34" charset="0"/>
              </a:rPr>
              <a:t>Invitation for the next workshop will be sent out in due course. </a:t>
            </a:r>
            <a:endParaRPr kumimoji="0" lang="en-GB" sz="18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Tahoma"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800" dirty="0">
                <a:solidFill>
                  <a:schemeClr val="bg1">
                    <a:lumMod val="50000"/>
                  </a:schemeClr>
                </a:solidFill>
                <a:latin typeface="Arial" panose="020B0604020202020204" pitchFamily="34" charset="0"/>
                <a:cs typeface="Arial" panose="020B0604020202020204" pitchFamily="34" charset="0"/>
              </a:rPr>
              <a:t>Next workshop will cover:</a:t>
            </a:r>
          </a:p>
          <a:p>
            <a:pPr lvl="1">
              <a:lnSpc>
                <a:spcPct val="150000"/>
              </a:lnSpc>
              <a:defRPr/>
            </a:pPr>
            <a:r>
              <a:rPr lang="en-GB" dirty="0">
                <a:solidFill>
                  <a:schemeClr val="bg1">
                    <a:lumMod val="50000"/>
                  </a:schemeClr>
                </a:solidFill>
                <a:latin typeface="Arial" panose="020B0604020202020204" pitchFamily="34" charset="0"/>
                <a:cs typeface="Arial" panose="020B0604020202020204" pitchFamily="34" charset="0"/>
              </a:rPr>
              <a:t>Road Hierarchy</a:t>
            </a:r>
          </a:p>
          <a:p>
            <a:pPr lvl="1">
              <a:lnSpc>
                <a:spcPct val="150000"/>
              </a:lnSpc>
              <a:defRPr/>
            </a:pPr>
            <a:r>
              <a:rPr lang="en-GB" dirty="0">
                <a:solidFill>
                  <a:schemeClr val="bg1">
                    <a:lumMod val="50000"/>
                  </a:schemeClr>
                </a:solidFill>
                <a:latin typeface="Arial" panose="020B0604020202020204" pitchFamily="34" charset="0"/>
                <a:cs typeface="Arial" panose="020B0604020202020204" pitchFamily="34" charset="0"/>
              </a:rPr>
              <a:t>Data</a:t>
            </a:r>
          </a:p>
          <a:p>
            <a:pPr lvl="1">
              <a:lnSpc>
                <a:spcPct val="150000"/>
              </a:lnSpc>
              <a:defRPr/>
            </a:pPr>
            <a:r>
              <a:rPr lang="en-GB" dirty="0">
                <a:solidFill>
                  <a:schemeClr val="bg1">
                    <a:lumMod val="50000"/>
                  </a:schemeClr>
                </a:solidFill>
                <a:latin typeface="Arial" panose="020B0604020202020204" pitchFamily="34" charset="0"/>
                <a:cs typeface="Arial" panose="020B0604020202020204" pitchFamily="34" charset="0"/>
              </a:rPr>
              <a:t>Data collection methods</a:t>
            </a:r>
          </a:p>
          <a:p>
            <a:pPr lvl="1">
              <a:lnSpc>
                <a:spcPct val="150000"/>
              </a:lnSpc>
              <a:defRPr/>
            </a:pPr>
            <a:r>
              <a:rPr lang="en-GB" dirty="0">
                <a:solidFill>
                  <a:schemeClr val="bg1">
                    <a:lumMod val="50000"/>
                  </a:schemeClr>
                </a:solidFill>
                <a:latin typeface="Arial" panose="020B0604020202020204" pitchFamily="34" charset="0"/>
                <a:cs typeface="Arial" panose="020B0604020202020204" pitchFamily="34" charset="0"/>
              </a:rPr>
              <a:t>Data management</a:t>
            </a:r>
          </a:p>
          <a:p>
            <a:pPr lvl="1" indent="-342900">
              <a:buFont typeface="Arial" pitchFamily="34" charset="0"/>
              <a:buChar char="•"/>
              <a:defRPr/>
            </a:pPr>
            <a:endParaRPr lang="en-GB" dirty="0">
              <a:solidFill>
                <a:schemeClr val="bg1">
                  <a:lumMod val="50000"/>
                </a:schemeClr>
              </a:solidFill>
              <a:latin typeface="Arial" panose="020B0604020202020204" pitchFamily="34" charset="0"/>
              <a:cs typeface="Arial" panose="020B0604020202020204" pitchFamily="34" charset="0"/>
            </a:endParaRPr>
          </a:p>
          <a:p>
            <a:pPr marL="74295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Tahoma"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Tahoma" charset="0"/>
              <a:cs typeface="Arial" panose="020B0604020202020204" pitchFamily="34" charset="0"/>
            </a:endParaRP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Tahoma" charset="0"/>
                <a:cs typeface="Arial" panose="020B0604020202020204" pitchFamily="34"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Tahoma"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Tahoma" charset="0"/>
              <a:cs typeface="Arial" panose="020B0604020202020204" pitchFamily="34" charset="0"/>
            </a:endParaRPr>
          </a:p>
        </p:txBody>
      </p:sp>
    </p:spTree>
    <p:extLst>
      <p:ext uri="{BB962C8B-B14F-4D97-AF65-F5344CB8AC3E}">
        <p14:creationId xmlns:p14="http://schemas.microsoft.com/office/powerpoint/2010/main" val="17316225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FAFCD30-3924-4CD1-8935-D1D7C59A58D0}"/>
              </a:ext>
            </a:extLst>
          </p:cNvPr>
          <p:cNvSpPr txBox="1">
            <a:spLocks/>
          </p:cNvSpPr>
          <p:nvPr/>
        </p:nvSpPr>
        <p:spPr>
          <a:xfrm>
            <a:off x="6709976" y="1721702"/>
            <a:ext cx="5104602" cy="2025282"/>
          </a:xfrm>
          <a:prstGeom prst="rect">
            <a:avLst/>
          </a:prstGeom>
        </p:spPr>
        <p:txBody>
          <a:bodyPr vert="horz" lIns="91440" tIns="45720" rIns="91440" bIns="45720" rtlCol="0" anchor="t">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10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Presented by:   </a:t>
            </a:r>
            <a:br>
              <a:rPr kumimoji="0" lang="en-GB" sz="1800" b="0" i="0" u="none" strike="noStrike" kern="1200" cap="none" spc="-10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br>
            <a:endParaRPr kumimoji="0" lang="en-GB" sz="1800" b="0" i="0" u="none" strike="noStrike" kern="1200" cap="none" spc="-10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sz="1800" b="0" i="0" u="none" strike="noStrike" kern="1200" cap="none" spc="-10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Stephen Mead</a:t>
            </a:r>
          </a:p>
        </p:txBody>
      </p:sp>
      <p:cxnSp>
        <p:nvCxnSpPr>
          <p:cNvPr id="10" name="Straight Connector 9">
            <a:extLst>
              <a:ext uri="{FF2B5EF4-FFF2-40B4-BE49-F238E27FC236}">
                <a16:creationId xmlns:a16="http://schemas.microsoft.com/office/drawing/2014/main" id="{3F9C93DB-5660-4AA1-A635-C4F2F24251B5}"/>
              </a:ext>
            </a:extLst>
          </p:cNvPr>
          <p:cNvCxnSpPr>
            <a:cxnSpLocks/>
          </p:cNvCxnSpPr>
          <p:nvPr/>
        </p:nvCxnSpPr>
        <p:spPr>
          <a:xfrm>
            <a:off x="6316657" y="1611249"/>
            <a:ext cx="0" cy="1738007"/>
          </a:xfrm>
          <a:prstGeom prst="line">
            <a:avLst/>
          </a:prstGeom>
          <a:ln w="38100">
            <a:solidFill>
              <a:srgbClr val="00875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DE418C7D-02A1-4FB3-AA59-5AA6F9775797}"/>
              </a:ext>
            </a:extLst>
          </p:cNvPr>
          <p:cNvSpPr txBox="1">
            <a:spLocks/>
          </p:cNvSpPr>
          <p:nvPr/>
        </p:nvSpPr>
        <p:spPr>
          <a:xfrm>
            <a:off x="1624614" y="4971496"/>
            <a:ext cx="9248931" cy="122356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283077"/>
                </a:solidFill>
                <a:effectLst/>
                <a:uLnTx/>
                <a:uFillTx/>
                <a:latin typeface="Arial" panose="020B0604020202020204" pitchFamily="34" charset="0"/>
                <a:ea typeface="Tahoma" panose="020B0604030504040204" pitchFamily="34" charset="0"/>
                <a:cs typeface="Arial" panose="020B0604020202020204" pitchFamily="34" charset="0"/>
              </a:rPr>
              <a:t>Thank you for your presence</a:t>
            </a:r>
          </a:p>
        </p:txBody>
      </p:sp>
      <p:sp>
        <p:nvSpPr>
          <p:cNvPr id="6" name="Title 1">
            <a:extLst>
              <a:ext uri="{FF2B5EF4-FFF2-40B4-BE49-F238E27FC236}">
                <a16:creationId xmlns:a16="http://schemas.microsoft.com/office/drawing/2014/main" id="{4D829B0D-0EF3-4E63-83BB-F139450C15E3}"/>
              </a:ext>
            </a:extLst>
          </p:cNvPr>
          <p:cNvSpPr txBox="1">
            <a:spLocks/>
          </p:cNvSpPr>
          <p:nvPr/>
        </p:nvSpPr>
        <p:spPr>
          <a:xfrm>
            <a:off x="612560" y="1611249"/>
            <a:ext cx="5483440" cy="32537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600" b="1" dirty="0">
                <a:solidFill>
                  <a:srgbClr val="283077"/>
                </a:solidFill>
                <a:latin typeface="Arial" panose="020B0604020202020204" pitchFamily="34" charset="0"/>
                <a:ea typeface="Tahoma" panose="020B0604030504040204" pitchFamily="34" charset="0"/>
                <a:cs typeface="Arial" panose="020B0604020202020204" pitchFamily="34" charset="0"/>
              </a:rPr>
              <a:t>Leadership, Organisation, Policy, Strategy and Risk</a:t>
            </a:r>
          </a:p>
          <a:p>
            <a:pPr algn="r"/>
            <a:endParaRPr lang="en-GB" sz="3600" b="1" dirty="0">
              <a:solidFill>
                <a:srgbClr val="283077"/>
              </a:solidFill>
              <a:latin typeface="Arial" panose="020B0604020202020204" pitchFamily="34" charset="0"/>
              <a:ea typeface="Tahoma" panose="020B0604030504040204" pitchFamily="34" charset="0"/>
              <a:cs typeface="Arial" panose="020B0604020202020204" pitchFamily="34" charset="0"/>
            </a:endParaRPr>
          </a:p>
          <a:p>
            <a:pPr algn="r"/>
            <a:r>
              <a:rPr lang="en-GB" sz="2400" b="1" dirty="0">
                <a:solidFill>
                  <a:srgbClr val="283077"/>
                </a:solidFill>
                <a:latin typeface="Arial" panose="020B0604020202020204" pitchFamily="34" charset="0"/>
                <a:ea typeface="Tahoma" panose="020B0604030504040204" pitchFamily="34" charset="0"/>
                <a:cs typeface="Arial" panose="020B0604020202020204" pitchFamily="34" charset="0"/>
              </a:rPr>
              <a:t>UKNIAF RD0011 Workshop 1 </a:t>
            </a:r>
            <a:br>
              <a:rPr lang="en-GB" sz="3600" b="1" dirty="0">
                <a:solidFill>
                  <a:srgbClr val="283077"/>
                </a:solidFill>
                <a:latin typeface="Arial" panose="020B0604020202020204" pitchFamily="34" charset="0"/>
                <a:cs typeface="Arial" panose="020B0604020202020204" pitchFamily="34" charset="0"/>
              </a:rPr>
            </a:br>
            <a:endParaRPr lang="en-GB" sz="2400" dirty="0">
              <a:solidFill>
                <a:srgbClr val="283077"/>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376433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14C31-68ED-43AD-92F7-2291432EF69D}"/>
              </a:ext>
            </a:extLst>
          </p:cNvPr>
          <p:cNvSpPr>
            <a:spLocks noGrp="1"/>
          </p:cNvSpPr>
          <p:nvPr>
            <p:ph type="title"/>
          </p:nvPr>
        </p:nvSpPr>
        <p:spPr/>
        <p:txBody>
          <a:bodyPr>
            <a:normAutofit/>
          </a:bodyPr>
          <a:lstStyle/>
          <a:p>
            <a:pPr>
              <a:lnSpc>
                <a:spcPct val="100000"/>
              </a:lnSpc>
              <a:defRPr/>
            </a:pPr>
            <a:r>
              <a:rPr lang="en-GB" sz="3200" dirty="0">
                <a:solidFill>
                  <a:srgbClr val="283077"/>
                </a:solidFill>
              </a:rPr>
              <a:t>Leadership – what does it provide?</a:t>
            </a:r>
          </a:p>
        </p:txBody>
      </p:sp>
      <p:sp>
        <p:nvSpPr>
          <p:cNvPr id="3" name="Content Placeholder 2">
            <a:extLst>
              <a:ext uri="{FF2B5EF4-FFF2-40B4-BE49-F238E27FC236}">
                <a16:creationId xmlns:a16="http://schemas.microsoft.com/office/drawing/2014/main" id="{E4BF3E9D-9908-4D5C-979D-6AA468EFDB76}"/>
              </a:ext>
            </a:extLst>
          </p:cNvPr>
          <p:cNvSpPr>
            <a:spLocks noGrp="1"/>
          </p:cNvSpPr>
          <p:nvPr>
            <p:ph idx="1"/>
          </p:nvPr>
        </p:nvSpPr>
        <p:spPr/>
        <p:txBody>
          <a:bodyPr>
            <a:noAutofit/>
          </a:bodyPr>
          <a:lstStyle/>
          <a:p>
            <a:pPr>
              <a:lnSpc>
                <a:spcPct val="100000"/>
              </a:lnSpc>
              <a:spcBef>
                <a:spcPct val="20000"/>
              </a:spcBef>
              <a:defRPr/>
            </a:pPr>
            <a:r>
              <a:rPr lang="en-GB" sz="1900" b="1" dirty="0">
                <a:solidFill>
                  <a:schemeClr val="bg1">
                    <a:lumMod val="50000"/>
                  </a:schemeClr>
                </a:solidFill>
                <a:ea typeface="Tahoma" charset="0"/>
              </a:rPr>
              <a:t>Direction</a:t>
            </a:r>
            <a:r>
              <a:rPr lang="en-GB" sz="1900" dirty="0">
                <a:solidFill>
                  <a:schemeClr val="bg1">
                    <a:lumMod val="50000"/>
                  </a:schemeClr>
                </a:solidFill>
                <a:ea typeface="Tahoma" charset="0"/>
              </a:rPr>
              <a:t> – aims, goals and  objectives of the organisation</a:t>
            </a:r>
          </a:p>
          <a:p>
            <a:pPr marL="742950" lvl="1" indent="-285750">
              <a:lnSpc>
                <a:spcPct val="100000"/>
              </a:lnSpc>
              <a:spcBef>
                <a:spcPct val="20000"/>
              </a:spcBef>
              <a:buFont typeface="Arial" pitchFamily="34" charset="0"/>
              <a:buChar char="–"/>
              <a:defRPr/>
            </a:pPr>
            <a:r>
              <a:rPr lang="en-GB" sz="1900" dirty="0">
                <a:solidFill>
                  <a:schemeClr val="bg1">
                    <a:lumMod val="50000"/>
                  </a:schemeClr>
                </a:solidFill>
                <a:ea typeface="Tahoma" charset="0"/>
              </a:rPr>
              <a:t>(political and practical balance)</a:t>
            </a:r>
          </a:p>
          <a:p>
            <a:pPr marL="742950" lvl="1" indent="-285750">
              <a:lnSpc>
                <a:spcPct val="100000"/>
              </a:lnSpc>
              <a:spcBef>
                <a:spcPct val="20000"/>
              </a:spcBef>
              <a:buFont typeface="Arial" pitchFamily="34" charset="0"/>
              <a:buChar char="–"/>
              <a:defRPr/>
            </a:pPr>
            <a:endParaRPr lang="en-GB" sz="1900" dirty="0">
              <a:solidFill>
                <a:schemeClr val="bg1">
                  <a:lumMod val="50000"/>
                </a:schemeClr>
              </a:solidFill>
              <a:ea typeface="Tahoma" charset="0"/>
            </a:endParaRPr>
          </a:p>
          <a:p>
            <a:pPr>
              <a:lnSpc>
                <a:spcPct val="100000"/>
              </a:lnSpc>
              <a:spcBef>
                <a:spcPct val="20000"/>
              </a:spcBef>
              <a:defRPr/>
            </a:pPr>
            <a:r>
              <a:rPr lang="en-GB" sz="1900" b="1" dirty="0">
                <a:solidFill>
                  <a:schemeClr val="bg1">
                    <a:lumMod val="50000"/>
                  </a:schemeClr>
                </a:solidFill>
                <a:ea typeface="Tahoma" charset="0"/>
              </a:rPr>
              <a:t>Funding</a:t>
            </a:r>
            <a:r>
              <a:rPr lang="en-GB" sz="1900" dirty="0">
                <a:solidFill>
                  <a:schemeClr val="bg1">
                    <a:lumMod val="50000"/>
                  </a:schemeClr>
                </a:solidFill>
                <a:ea typeface="Tahoma" charset="0"/>
              </a:rPr>
              <a:t> – financing asset maintenance and replacement</a:t>
            </a:r>
          </a:p>
          <a:p>
            <a:pPr marL="742950" lvl="1" indent="-285750">
              <a:lnSpc>
                <a:spcPct val="100000"/>
              </a:lnSpc>
              <a:spcBef>
                <a:spcPct val="20000"/>
              </a:spcBef>
              <a:buFont typeface="Arial" pitchFamily="34" charset="0"/>
              <a:buChar char="–"/>
              <a:defRPr/>
            </a:pPr>
            <a:r>
              <a:rPr lang="en-GB" sz="1900" dirty="0">
                <a:solidFill>
                  <a:schemeClr val="bg1">
                    <a:lumMod val="50000"/>
                  </a:schemeClr>
                </a:solidFill>
                <a:ea typeface="Tahoma" charset="0"/>
              </a:rPr>
              <a:t>(limited funding)</a:t>
            </a:r>
          </a:p>
          <a:p>
            <a:pPr marL="742950" lvl="1" indent="-285750">
              <a:lnSpc>
                <a:spcPct val="100000"/>
              </a:lnSpc>
              <a:spcBef>
                <a:spcPct val="20000"/>
              </a:spcBef>
              <a:buFont typeface="Arial" pitchFamily="34" charset="0"/>
              <a:buChar char="–"/>
              <a:defRPr/>
            </a:pPr>
            <a:endParaRPr lang="en-GB" sz="1900" dirty="0">
              <a:solidFill>
                <a:schemeClr val="bg1">
                  <a:lumMod val="50000"/>
                </a:schemeClr>
              </a:solidFill>
              <a:ea typeface="Tahoma" charset="0"/>
            </a:endParaRPr>
          </a:p>
          <a:p>
            <a:pPr>
              <a:lnSpc>
                <a:spcPct val="100000"/>
              </a:lnSpc>
              <a:spcBef>
                <a:spcPct val="20000"/>
              </a:spcBef>
              <a:defRPr/>
            </a:pPr>
            <a:r>
              <a:rPr lang="en-GB" sz="1900" b="1" dirty="0">
                <a:solidFill>
                  <a:schemeClr val="bg1">
                    <a:lumMod val="50000"/>
                  </a:schemeClr>
                </a:solidFill>
                <a:ea typeface="Tahoma" charset="0"/>
              </a:rPr>
              <a:t>Accountability</a:t>
            </a:r>
          </a:p>
          <a:p>
            <a:pPr marL="742950" lvl="1" indent="-285750">
              <a:lnSpc>
                <a:spcPct val="100000"/>
              </a:lnSpc>
              <a:spcBef>
                <a:spcPct val="20000"/>
              </a:spcBef>
              <a:buFont typeface="Arial" pitchFamily="34" charset="0"/>
              <a:buChar char="–"/>
              <a:defRPr/>
            </a:pPr>
            <a:r>
              <a:rPr lang="en-GB" sz="1900" dirty="0">
                <a:solidFill>
                  <a:schemeClr val="bg1">
                    <a:lumMod val="50000"/>
                  </a:schemeClr>
                </a:solidFill>
                <a:ea typeface="Tahoma" charset="0"/>
              </a:rPr>
              <a:t>(but don’t forget incompetency and negligence) </a:t>
            </a:r>
          </a:p>
          <a:p>
            <a:pPr marL="742950" lvl="1" indent="-285750">
              <a:lnSpc>
                <a:spcPct val="100000"/>
              </a:lnSpc>
              <a:spcBef>
                <a:spcPct val="20000"/>
              </a:spcBef>
              <a:buFont typeface="Arial" pitchFamily="34" charset="0"/>
              <a:buChar char="–"/>
              <a:defRPr/>
            </a:pPr>
            <a:endParaRPr lang="en-GB" sz="1900" dirty="0">
              <a:solidFill>
                <a:schemeClr val="bg1">
                  <a:lumMod val="50000"/>
                </a:schemeClr>
              </a:solidFill>
              <a:ea typeface="Tahoma" charset="0"/>
            </a:endParaRPr>
          </a:p>
          <a:p>
            <a:pPr>
              <a:lnSpc>
                <a:spcPct val="100000"/>
              </a:lnSpc>
              <a:spcBef>
                <a:spcPct val="20000"/>
              </a:spcBef>
              <a:defRPr/>
            </a:pPr>
            <a:r>
              <a:rPr lang="en-GB" sz="1900" b="1" dirty="0">
                <a:solidFill>
                  <a:schemeClr val="bg1">
                    <a:lumMod val="50000"/>
                  </a:schemeClr>
                </a:solidFill>
                <a:ea typeface="Tahoma" charset="0"/>
              </a:rPr>
              <a:t>Support</a:t>
            </a:r>
            <a:r>
              <a:rPr lang="en-GB" sz="1900" dirty="0">
                <a:solidFill>
                  <a:schemeClr val="bg1">
                    <a:lumMod val="50000"/>
                  </a:schemeClr>
                </a:solidFill>
                <a:ea typeface="Tahoma" charset="0"/>
              </a:rPr>
              <a:t> – resources, change management, inspiration</a:t>
            </a:r>
          </a:p>
          <a:p>
            <a:pPr>
              <a:lnSpc>
                <a:spcPct val="100000"/>
              </a:lnSpc>
              <a:spcBef>
                <a:spcPct val="20000"/>
              </a:spcBef>
              <a:defRPr/>
            </a:pPr>
            <a:endParaRPr lang="en-GB" sz="1900" dirty="0">
              <a:solidFill>
                <a:schemeClr val="bg1">
                  <a:lumMod val="50000"/>
                </a:schemeClr>
              </a:solidFill>
              <a:ea typeface="Tahoma" charset="0"/>
            </a:endParaRPr>
          </a:p>
          <a:p>
            <a:pPr>
              <a:lnSpc>
                <a:spcPct val="100000"/>
              </a:lnSpc>
              <a:spcBef>
                <a:spcPct val="20000"/>
              </a:spcBef>
              <a:defRPr/>
            </a:pPr>
            <a:r>
              <a:rPr lang="en-GB" sz="1900" b="1" dirty="0">
                <a:solidFill>
                  <a:schemeClr val="bg1">
                    <a:lumMod val="50000"/>
                  </a:schemeClr>
                </a:solidFill>
                <a:ea typeface="Tahoma" charset="0"/>
              </a:rPr>
              <a:t>Bridges</a:t>
            </a:r>
            <a:r>
              <a:rPr lang="en-GB" sz="1900" dirty="0">
                <a:solidFill>
                  <a:schemeClr val="bg1">
                    <a:lumMod val="50000"/>
                  </a:schemeClr>
                </a:solidFill>
                <a:ea typeface="Tahoma" charset="0"/>
              </a:rPr>
              <a:t> </a:t>
            </a:r>
            <a:r>
              <a:rPr lang="en-GB" sz="1900" b="1" dirty="0">
                <a:solidFill>
                  <a:schemeClr val="bg1">
                    <a:lumMod val="50000"/>
                  </a:schemeClr>
                </a:solidFill>
                <a:ea typeface="Tahoma" charset="0"/>
              </a:rPr>
              <a:t>Politics</a:t>
            </a:r>
            <a:r>
              <a:rPr lang="en-GB" sz="1900" dirty="0">
                <a:solidFill>
                  <a:schemeClr val="bg1">
                    <a:lumMod val="50000"/>
                  </a:schemeClr>
                </a:solidFill>
                <a:ea typeface="Tahoma" charset="0"/>
              </a:rPr>
              <a:t> – the technical / political gap</a:t>
            </a:r>
          </a:p>
          <a:p>
            <a:pPr marL="742950" lvl="1" indent="-285750">
              <a:lnSpc>
                <a:spcPct val="100000"/>
              </a:lnSpc>
              <a:spcBef>
                <a:spcPct val="20000"/>
              </a:spcBef>
              <a:buFont typeface="Arial" pitchFamily="34" charset="0"/>
              <a:buChar char="–"/>
              <a:defRPr/>
            </a:pPr>
            <a:r>
              <a:rPr lang="en-GB" sz="1900" dirty="0">
                <a:solidFill>
                  <a:schemeClr val="bg1">
                    <a:lumMod val="50000"/>
                  </a:schemeClr>
                </a:solidFill>
                <a:ea typeface="Tahoma" charset="0"/>
              </a:rPr>
              <a:t>(the difficult decisions)</a:t>
            </a:r>
          </a:p>
        </p:txBody>
      </p:sp>
    </p:spTree>
    <p:extLst>
      <p:ext uri="{BB962C8B-B14F-4D97-AF65-F5344CB8AC3E}">
        <p14:creationId xmlns:p14="http://schemas.microsoft.com/office/powerpoint/2010/main" val="3158840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9A4E-B688-403E-9932-BAD422DA54A0}"/>
              </a:ext>
            </a:extLst>
          </p:cNvPr>
          <p:cNvSpPr>
            <a:spLocks noGrp="1"/>
          </p:cNvSpPr>
          <p:nvPr>
            <p:ph type="title"/>
          </p:nvPr>
        </p:nvSpPr>
        <p:spPr/>
        <p:txBody>
          <a:bodyPr>
            <a:normAutofit/>
          </a:bodyPr>
          <a:lstStyle/>
          <a:p>
            <a:pPr>
              <a:lnSpc>
                <a:spcPct val="100000"/>
              </a:lnSpc>
              <a:defRPr/>
            </a:pPr>
            <a:r>
              <a:rPr lang="en-GB" sz="3200" dirty="0">
                <a:solidFill>
                  <a:srgbClr val="283077"/>
                </a:solidFill>
              </a:rPr>
              <a:t>Leadership and the organisation</a:t>
            </a:r>
          </a:p>
        </p:txBody>
      </p:sp>
      <p:sp>
        <p:nvSpPr>
          <p:cNvPr id="3" name="Content Placeholder 2">
            <a:extLst>
              <a:ext uri="{FF2B5EF4-FFF2-40B4-BE49-F238E27FC236}">
                <a16:creationId xmlns:a16="http://schemas.microsoft.com/office/drawing/2014/main" id="{5DBC7057-F692-4520-AD60-74839AE91F37}"/>
              </a:ext>
            </a:extLst>
          </p:cNvPr>
          <p:cNvSpPr>
            <a:spLocks noGrp="1"/>
          </p:cNvSpPr>
          <p:nvPr>
            <p:ph idx="1"/>
          </p:nvPr>
        </p:nvSpPr>
        <p:spPr/>
        <p:txBody>
          <a:bodyPr>
            <a:normAutofit/>
          </a:bodyPr>
          <a:lstStyle/>
          <a:p>
            <a:pPr marL="0" indent="0">
              <a:lnSpc>
                <a:spcPct val="100000"/>
              </a:lnSpc>
              <a:spcBef>
                <a:spcPct val="20000"/>
              </a:spcBef>
              <a:buNone/>
              <a:defRPr/>
            </a:pPr>
            <a:r>
              <a:rPr lang="en-GB" sz="2000" dirty="0">
                <a:solidFill>
                  <a:schemeClr val="bg1">
                    <a:lumMod val="50000"/>
                  </a:schemeClr>
                </a:solidFill>
                <a:ea typeface="Tahoma" charset="0"/>
              </a:rPr>
              <a:t>Good leadership should result in the organisation sharing</a:t>
            </a:r>
          </a:p>
          <a:p>
            <a:pPr marL="0" indent="0">
              <a:lnSpc>
                <a:spcPct val="100000"/>
              </a:lnSpc>
              <a:spcBef>
                <a:spcPct val="20000"/>
              </a:spcBef>
              <a:buNone/>
              <a:defRPr/>
            </a:pPr>
            <a:endParaRPr lang="en-GB" sz="2000" dirty="0">
              <a:solidFill>
                <a:schemeClr val="bg1">
                  <a:lumMod val="50000"/>
                </a:schemeClr>
              </a:solidFill>
              <a:ea typeface="Tahoma" charset="0"/>
            </a:endParaRPr>
          </a:p>
          <a:p>
            <a:pPr>
              <a:lnSpc>
                <a:spcPct val="100000"/>
              </a:lnSpc>
              <a:spcBef>
                <a:spcPct val="20000"/>
              </a:spcBef>
              <a:defRPr/>
            </a:pPr>
            <a:r>
              <a:rPr lang="en-GB" sz="2000" dirty="0">
                <a:solidFill>
                  <a:schemeClr val="bg1">
                    <a:lumMod val="50000"/>
                  </a:schemeClr>
                </a:solidFill>
                <a:ea typeface="Tahoma" charset="0"/>
              </a:rPr>
              <a:t>Same direction</a:t>
            </a:r>
          </a:p>
          <a:p>
            <a:pPr>
              <a:lnSpc>
                <a:spcPct val="100000"/>
              </a:lnSpc>
              <a:spcBef>
                <a:spcPct val="20000"/>
              </a:spcBef>
              <a:defRPr/>
            </a:pPr>
            <a:r>
              <a:rPr lang="en-GB" sz="2000" dirty="0">
                <a:solidFill>
                  <a:schemeClr val="bg1">
                    <a:lumMod val="50000"/>
                  </a:schemeClr>
                </a:solidFill>
                <a:ea typeface="Tahoma" charset="0"/>
              </a:rPr>
              <a:t>Same aim</a:t>
            </a:r>
          </a:p>
          <a:p>
            <a:pPr>
              <a:lnSpc>
                <a:spcPct val="100000"/>
              </a:lnSpc>
              <a:spcBef>
                <a:spcPct val="20000"/>
              </a:spcBef>
              <a:defRPr/>
            </a:pPr>
            <a:r>
              <a:rPr lang="en-GB" sz="2000" dirty="0">
                <a:solidFill>
                  <a:schemeClr val="bg1">
                    <a:lumMod val="50000"/>
                  </a:schemeClr>
                </a:solidFill>
                <a:ea typeface="Tahoma" charset="0"/>
              </a:rPr>
              <a:t>Same responsibility</a:t>
            </a:r>
          </a:p>
          <a:p>
            <a:pPr marL="742950" lvl="1" indent="-285750">
              <a:lnSpc>
                <a:spcPct val="100000"/>
              </a:lnSpc>
              <a:spcBef>
                <a:spcPct val="20000"/>
              </a:spcBef>
              <a:buFont typeface="Arial" pitchFamily="34" charset="0"/>
              <a:buChar char="–"/>
              <a:defRPr/>
            </a:pPr>
            <a:r>
              <a:rPr lang="en-GB" sz="2000" dirty="0">
                <a:solidFill>
                  <a:schemeClr val="bg1">
                    <a:lumMod val="50000"/>
                  </a:schemeClr>
                </a:solidFill>
                <a:ea typeface="Tahoma" charset="0"/>
              </a:rPr>
              <a:t>Leadership and the organisation are all involved in the process of getting the highway network in the best possible shape for the user</a:t>
            </a:r>
          </a:p>
          <a:p>
            <a:pPr marL="742950" lvl="1" indent="-285750">
              <a:lnSpc>
                <a:spcPct val="100000"/>
              </a:lnSpc>
              <a:spcBef>
                <a:spcPct val="20000"/>
              </a:spcBef>
              <a:buFont typeface="Arial" pitchFamily="34" charset="0"/>
              <a:buChar char="–"/>
              <a:defRPr/>
            </a:pPr>
            <a:r>
              <a:rPr lang="en-GB" sz="2000" dirty="0">
                <a:solidFill>
                  <a:schemeClr val="bg1">
                    <a:lumMod val="50000"/>
                  </a:schemeClr>
                </a:solidFill>
                <a:ea typeface="Tahoma" charset="0"/>
              </a:rPr>
              <a:t>It’s a responsibility that FERMA can’t ignore</a:t>
            </a:r>
          </a:p>
        </p:txBody>
      </p:sp>
    </p:spTree>
    <p:extLst>
      <p:ext uri="{BB962C8B-B14F-4D97-AF65-F5344CB8AC3E}">
        <p14:creationId xmlns:p14="http://schemas.microsoft.com/office/powerpoint/2010/main" val="1681860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64AFA-142F-4791-A861-00FDB98F50B9}"/>
              </a:ext>
            </a:extLst>
          </p:cNvPr>
          <p:cNvSpPr>
            <a:spLocks noGrp="1"/>
          </p:cNvSpPr>
          <p:nvPr>
            <p:ph type="title"/>
          </p:nvPr>
        </p:nvSpPr>
        <p:spPr/>
        <p:txBody>
          <a:bodyPr>
            <a:normAutofit/>
          </a:bodyPr>
          <a:lstStyle/>
          <a:p>
            <a:pPr>
              <a:lnSpc>
                <a:spcPct val="100000"/>
              </a:lnSpc>
              <a:defRPr/>
            </a:pPr>
            <a:r>
              <a:rPr lang="en-GB" sz="3200" dirty="0">
                <a:solidFill>
                  <a:srgbClr val="283077"/>
                </a:solidFill>
              </a:rPr>
              <a:t>The Role of Leadership In Asset Management</a:t>
            </a:r>
          </a:p>
        </p:txBody>
      </p:sp>
      <p:sp>
        <p:nvSpPr>
          <p:cNvPr id="3" name="Content Placeholder 2">
            <a:extLst>
              <a:ext uri="{FF2B5EF4-FFF2-40B4-BE49-F238E27FC236}">
                <a16:creationId xmlns:a16="http://schemas.microsoft.com/office/drawing/2014/main" id="{06EAEE60-6F36-4F5A-82EB-658E5F09AF00}"/>
              </a:ext>
            </a:extLst>
          </p:cNvPr>
          <p:cNvSpPr>
            <a:spLocks noGrp="1"/>
          </p:cNvSpPr>
          <p:nvPr>
            <p:ph idx="1"/>
          </p:nvPr>
        </p:nvSpPr>
        <p:spPr/>
        <p:txBody>
          <a:bodyPr>
            <a:normAutofit/>
          </a:bodyPr>
          <a:lstStyle/>
          <a:p>
            <a:pPr marL="0" indent="0">
              <a:lnSpc>
                <a:spcPct val="100000"/>
              </a:lnSpc>
              <a:spcBef>
                <a:spcPct val="20000"/>
              </a:spcBef>
              <a:buNone/>
              <a:defRPr/>
            </a:pPr>
            <a:r>
              <a:rPr lang="en-GB" sz="2000" dirty="0">
                <a:solidFill>
                  <a:schemeClr val="bg1">
                    <a:lumMod val="50000"/>
                  </a:schemeClr>
                </a:solidFill>
                <a:ea typeface="Tahoma" charset="0"/>
              </a:rPr>
              <a:t>The single most important factor in the successful implementation of Asset Management is the buy in from Top Management and the Leadership team.</a:t>
            </a:r>
          </a:p>
          <a:p>
            <a:pPr lvl="1">
              <a:lnSpc>
                <a:spcPct val="100000"/>
              </a:lnSpc>
              <a:spcBef>
                <a:spcPct val="20000"/>
              </a:spcBef>
              <a:defRPr/>
            </a:pPr>
            <a:endParaRPr lang="en-GB" sz="2000" dirty="0">
              <a:solidFill>
                <a:schemeClr val="bg1">
                  <a:lumMod val="50000"/>
                </a:schemeClr>
              </a:solidFill>
              <a:ea typeface="Tahoma" charset="0"/>
            </a:endParaRPr>
          </a:p>
          <a:p>
            <a:pPr lvl="1">
              <a:lnSpc>
                <a:spcPct val="100000"/>
              </a:lnSpc>
              <a:spcBef>
                <a:spcPct val="20000"/>
              </a:spcBef>
              <a:defRPr/>
            </a:pPr>
            <a:r>
              <a:rPr lang="en-GB" sz="2000" dirty="0">
                <a:solidFill>
                  <a:schemeClr val="bg1">
                    <a:lumMod val="50000"/>
                  </a:schemeClr>
                </a:solidFill>
                <a:ea typeface="Tahoma" charset="0"/>
              </a:rPr>
              <a:t>It is important that the leadership team within an organisation has a full understanding and clear vision of how to optimise the use of its assets and gain maximum benefits across the organisation.</a:t>
            </a:r>
          </a:p>
          <a:p>
            <a:pPr lvl="1">
              <a:lnSpc>
                <a:spcPct val="100000"/>
              </a:lnSpc>
              <a:spcBef>
                <a:spcPct val="20000"/>
              </a:spcBef>
              <a:defRPr/>
            </a:pPr>
            <a:endParaRPr lang="en-GB" sz="2000" dirty="0">
              <a:solidFill>
                <a:schemeClr val="bg1">
                  <a:lumMod val="50000"/>
                </a:schemeClr>
              </a:solidFill>
              <a:ea typeface="Tahoma" charset="0"/>
            </a:endParaRPr>
          </a:p>
          <a:p>
            <a:pPr lvl="1">
              <a:lnSpc>
                <a:spcPct val="100000"/>
              </a:lnSpc>
              <a:spcBef>
                <a:spcPct val="20000"/>
              </a:spcBef>
              <a:defRPr/>
            </a:pPr>
            <a:r>
              <a:rPr lang="en-GB" sz="2000" dirty="0">
                <a:solidFill>
                  <a:schemeClr val="bg1">
                    <a:lumMod val="50000"/>
                  </a:schemeClr>
                </a:solidFill>
                <a:ea typeface="Tahoma" charset="0"/>
              </a:rPr>
              <a:t>It is their role to clearly articulate this vision and to communicate it in a persuasive and practical way while giving directions. This ensures organisational commitment to the longevity and evaluation of assets during the Asset’s lifecycle.</a:t>
            </a:r>
          </a:p>
        </p:txBody>
      </p:sp>
    </p:spTree>
    <p:extLst>
      <p:ext uri="{BB962C8B-B14F-4D97-AF65-F5344CB8AC3E}">
        <p14:creationId xmlns:p14="http://schemas.microsoft.com/office/powerpoint/2010/main" val="221525940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NIAF Presentation Template 20200622" id="{CF6DE630-3172-42D4-8D78-6735994A831A}" vid="{63382DDD-A443-4A1B-BCF3-DCE40D4F1D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642211ad-0f9a-4ea8-b936-45f55c546ef2">AFM2TPRF226V-423731635-986643</_dlc_DocId>
    <_dlc_DocIdUrl xmlns="642211ad-0f9a-4ea8-b936-45f55c546ef2">
      <Url>https://xaisassetmanagment.sharepoint.com/sites/Projects/_layouts/15/DocIdRedir.aspx?ID=AFM2TPRF226V-423731635-986643</Url>
      <Description>AFM2TPRF226V-423731635-986643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00BC48CA35C18C45AB47D390B0A189B9" ma:contentTypeVersion="102" ma:contentTypeDescription="Create a new document." ma:contentTypeScope="" ma:versionID="7fe79c6862b64c27c742e55af482fc09">
  <xsd:schema xmlns:xsd="http://www.w3.org/2001/XMLSchema" xmlns:xs="http://www.w3.org/2001/XMLSchema" xmlns:p="http://schemas.microsoft.com/office/2006/metadata/properties" xmlns:ns2="642211ad-0f9a-4ea8-b936-45f55c546ef2" xmlns:ns3="4606ea34-1afd-4b88-a9dc-6cd7848b30c4" targetNamespace="http://schemas.microsoft.com/office/2006/metadata/properties" ma:root="true" ma:fieldsID="d96ab979e0a580708c142db1fe8d990d" ns2:_="" ns3:_="">
    <xsd:import namespace="642211ad-0f9a-4ea8-b936-45f55c546ef2"/>
    <xsd:import namespace="4606ea34-1afd-4b88-a9dc-6cd7848b30c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2211ad-0f9a-4ea8-b936-45f55c546ef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606ea34-1afd-4b88-a9dc-6cd7848b30c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D680A8-099C-4D62-902E-FE98894789A5}">
  <ds:schemaRefs>
    <ds:schemaRef ds:uri="http://schemas.microsoft.com/sharepoint/events"/>
  </ds:schemaRefs>
</ds:datastoreItem>
</file>

<file path=customXml/itemProps2.xml><?xml version="1.0" encoding="utf-8"?>
<ds:datastoreItem xmlns:ds="http://schemas.openxmlformats.org/officeDocument/2006/customXml" ds:itemID="{0A68AF08-1903-4BB9-9AB9-3EFD1AD3ACB3}">
  <ds:schemaRefs>
    <ds:schemaRef ds:uri="http://schemas.microsoft.com/office/2006/documentManagement/types"/>
    <ds:schemaRef ds:uri="4606ea34-1afd-4b88-a9dc-6cd7848b30c4"/>
    <ds:schemaRef ds:uri="http://purl.org/dc/terms/"/>
    <ds:schemaRef ds:uri="http://purl.org/dc/dcmitype/"/>
    <ds:schemaRef ds:uri="http://schemas.microsoft.com/office/infopath/2007/PartnerControls"/>
    <ds:schemaRef ds:uri="http://purl.org/dc/elements/1.1/"/>
    <ds:schemaRef ds:uri="http://www.w3.org/XML/1998/namespace"/>
    <ds:schemaRef ds:uri="642211ad-0f9a-4ea8-b936-45f55c546ef2"/>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56F58542-00EB-4162-8AA5-CBC62E0601F1}">
  <ds:schemaRefs>
    <ds:schemaRef ds:uri="http://schemas.microsoft.com/sharepoint/v3/contenttype/forms"/>
  </ds:schemaRefs>
</ds:datastoreItem>
</file>

<file path=customXml/itemProps4.xml><?xml version="1.0" encoding="utf-8"?>
<ds:datastoreItem xmlns:ds="http://schemas.openxmlformats.org/officeDocument/2006/customXml" ds:itemID="{AB90849A-211C-4948-A43C-4F1F64AE33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2211ad-0f9a-4ea8-b936-45f55c546ef2"/>
    <ds:schemaRef ds:uri="4606ea34-1afd-4b88-a9dc-6cd7848b30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1604</TotalTime>
  <Words>4097</Words>
  <Application>Microsoft Office PowerPoint</Application>
  <PresentationFormat>Widescreen</PresentationFormat>
  <Paragraphs>505</Paragraphs>
  <Slides>63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Cambria</vt:lpstr>
      <vt:lpstr>1_Custom Design</vt:lpstr>
      <vt:lpstr>PowerPoint Presentation</vt:lpstr>
      <vt:lpstr>Agenda</vt:lpstr>
      <vt:lpstr>Why Asset Management?</vt:lpstr>
      <vt:lpstr>Leadership</vt:lpstr>
      <vt:lpstr>Asset Management Roles</vt:lpstr>
      <vt:lpstr>Who does what?</vt:lpstr>
      <vt:lpstr>Leadership – what does it provide?</vt:lpstr>
      <vt:lpstr>Leadership and the organisation</vt:lpstr>
      <vt:lpstr>The Role of Leadership In Asset Management</vt:lpstr>
      <vt:lpstr>Leadership and the organisation</vt:lpstr>
      <vt:lpstr>How can the Leadership team demonstrate their commitment to Asset Management?</vt:lpstr>
      <vt:lpstr>To summarise, it’s a contract</vt:lpstr>
      <vt:lpstr>Changing the way we work, the way we think</vt:lpstr>
      <vt:lpstr>… and to change, effective leadership needs to ….</vt:lpstr>
      <vt:lpstr>Let’s look at the benefits and what geese can teach us…</vt:lpstr>
      <vt:lpstr>Communication</vt:lpstr>
      <vt:lpstr>Working together</vt:lpstr>
      <vt:lpstr>Provide support and an open dialogue</vt:lpstr>
      <vt:lpstr>Share the burden – it’s not all down to the asset manager</vt:lpstr>
      <vt:lpstr>Encourage and value your staff</vt:lpstr>
      <vt:lpstr>Look after the staff</vt:lpstr>
      <vt:lpstr>PowerPoint Presentation</vt:lpstr>
      <vt:lpstr>Who is an Asset Manager?</vt:lpstr>
      <vt:lpstr>Who is an Asset Manager?</vt:lpstr>
      <vt:lpstr>Asset managers in the organisation</vt:lpstr>
      <vt:lpstr>Asset manager competencies</vt:lpstr>
      <vt:lpstr>Policy and Strategy</vt:lpstr>
      <vt:lpstr>An asset management framework</vt:lpstr>
      <vt:lpstr>Asset Management Policy &amp; Strategy</vt:lpstr>
      <vt:lpstr>Policy</vt:lpstr>
      <vt:lpstr>What is an asset management Policy?</vt:lpstr>
      <vt:lpstr>Asset Management Policy</vt:lpstr>
      <vt:lpstr>What is a Strategy?</vt:lpstr>
      <vt:lpstr>Strategy</vt:lpstr>
      <vt:lpstr>And it has a …</vt:lpstr>
      <vt:lpstr>Asset Management Strategy</vt:lpstr>
      <vt:lpstr>A strategy should</vt:lpstr>
      <vt:lpstr>A good strategy makes the case for funding</vt:lpstr>
      <vt:lpstr>Strategic approach</vt:lpstr>
      <vt:lpstr>Strategies for asset groups</vt:lpstr>
      <vt:lpstr>Effective policy and strategy provides</vt:lpstr>
      <vt:lpstr>Risk</vt:lpstr>
      <vt:lpstr>What Risks</vt:lpstr>
      <vt:lpstr>Defining Risk</vt:lpstr>
      <vt:lpstr>How do we feel about risk?</vt:lpstr>
      <vt:lpstr>So why is understanding risk important?</vt:lpstr>
      <vt:lpstr>Why take risks?</vt:lpstr>
      <vt:lpstr>Do we understand enough to take risks?</vt:lpstr>
      <vt:lpstr>How far depends on Appetite for risk</vt:lpstr>
      <vt:lpstr>Risk tolerance and capacity</vt:lpstr>
      <vt:lpstr>Mapping risk</vt:lpstr>
      <vt:lpstr>Using a Risk Register</vt:lpstr>
      <vt:lpstr>Identify Risk - Simple</vt:lpstr>
      <vt:lpstr>Identify Risk – add a risk score</vt:lpstr>
      <vt:lpstr>Assessing and scoring risk</vt:lpstr>
      <vt:lpstr>Communicate Risk</vt:lpstr>
      <vt:lpstr>Mitigating risk</vt:lpstr>
      <vt:lpstr>Where can we take risks?</vt:lpstr>
      <vt:lpstr>How can we use risk?</vt:lpstr>
      <vt:lpstr>Encouraging the use of risk - UK Road Funding</vt:lpstr>
      <vt:lpstr>… and don’t forget, the purpose of asset management is to reduce risk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Levels and Performance Indicators</dc:title>
  <dc:creator>Stephen Mead</dc:creator>
  <cp:lastModifiedBy>Stephen Mead</cp:lastModifiedBy>
  <cp:revision>45</cp:revision>
  <cp:lastPrinted>2021-10-05T14:02:37Z</cp:lastPrinted>
  <dcterms:created xsi:type="dcterms:W3CDTF">2020-08-05T14:46:12Z</dcterms:created>
  <dcterms:modified xsi:type="dcterms:W3CDTF">2021-10-06T14:40:05Z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0x01010000BC48CA35C18C45AB47D390B0A189B9</vt:lpwstr>
  </property>
  <property fmtid="{D5CDD505-2E9C-101B-9397-08002B2CF9AE}" pid="3" name="_dlc_DocIdItemGuid">
    <vt:lpwstr>f5f299eb-3105-466b-aa04-63ef3a0071f5</vt:lpwstr>
  </property>
</Properties>
</file>