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D98_175A548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Lst>
  <p:notesMasterIdLst>
    <p:notesMasterId r:id="rId32"/>
  </p:notesMasterIdLst>
  <p:handoutMasterIdLst>
    <p:handoutMasterId r:id="rId33"/>
  </p:handoutMasterIdLst>
  <p:sldIdLst>
    <p:sldId id="259" r:id="rId7"/>
    <p:sldId id="501" r:id="rId8"/>
    <p:sldId id="3486" r:id="rId9"/>
    <p:sldId id="3477" r:id="rId10"/>
    <p:sldId id="3473" r:id="rId11"/>
    <p:sldId id="3479" r:id="rId12"/>
    <p:sldId id="3480" r:id="rId13"/>
    <p:sldId id="3481" r:id="rId14"/>
    <p:sldId id="3487" r:id="rId15"/>
    <p:sldId id="3488" r:id="rId16"/>
    <p:sldId id="3483" r:id="rId17"/>
    <p:sldId id="260" r:id="rId18"/>
    <p:sldId id="3494" r:id="rId19"/>
    <p:sldId id="3490" r:id="rId20"/>
    <p:sldId id="3491" r:id="rId21"/>
    <p:sldId id="3493" r:id="rId22"/>
    <p:sldId id="3492" r:id="rId23"/>
    <p:sldId id="3489" r:id="rId24"/>
    <p:sldId id="3495" r:id="rId25"/>
    <p:sldId id="3496" r:id="rId26"/>
    <p:sldId id="3482" r:id="rId27"/>
    <p:sldId id="3485" r:id="rId28"/>
    <p:sldId id="3497" r:id="rId29"/>
    <p:sldId id="3499" r:id="rId30"/>
    <p:sldId id="34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CBE8A-678C-38C4-1011-22B2E20C4C51}" name="Dayo Alao" initials="DA" userId="19bf420244ccc60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lfred Okoh" initials="AO" lastIdx="1" clrIdx="6">
    <p:extLst>
      <p:ext uri="{19B8F6BF-5375-455C-9EA6-DF929625EA0E}">
        <p15:presenceInfo xmlns:p15="http://schemas.microsoft.com/office/powerpoint/2012/main" userId="17b44e39716a76ba" providerId="Windows Live"/>
      </p:ext>
    </p:extLst>
  </p:cmAuthor>
  <p:cmAuthor id="1" name="BabaMuhammad, Khadijat" initials="BK" lastIdx="17" clrIdx="0"/>
  <p:cmAuthor id="2" name="Gori Olusina Daniel" initials="GD" lastIdx="4" clrIdx="1"/>
  <p:cmAuthor id="3" name="Khadijat Baba-Muhammad" initials="KB" lastIdx="13" clrIdx="2"/>
  <p:cmAuthor id="4" name="OlusinaDaniel, Gori" initials="OG" lastIdx="12" clrIdx="3">
    <p:extLst>
      <p:ext uri="{19B8F6BF-5375-455C-9EA6-DF929625EA0E}">
        <p15:presenceInfo xmlns:p15="http://schemas.microsoft.com/office/powerpoint/2012/main" userId="S::GORI.OLUSINADANIEL@tetratech.com::9a2e15af-260f-4e78-aaf7-5817635830de" providerId="AD"/>
      </p:ext>
    </p:extLst>
  </p:cmAuthor>
  <p:cmAuthor id="5" name="Judith Gbagidi" initials="JG" lastIdx="2" clrIdx="4">
    <p:extLst>
      <p:ext uri="{19B8F6BF-5375-455C-9EA6-DF929625EA0E}">
        <p15:presenceInfo xmlns:p15="http://schemas.microsoft.com/office/powerpoint/2012/main" userId="Judith Gbagidi" providerId="None"/>
      </p:ext>
    </p:extLst>
  </p:cmAuthor>
  <p:cmAuthor id="6" name="Dayo Alao" initials="DA" lastIdx="4" clrIdx="5">
    <p:extLst>
      <p:ext uri="{19B8F6BF-5375-455C-9EA6-DF929625EA0E}">
        <p15:presenceInfo xmlns:p15="http://schemas.microsoft.com/office/powerpoint/2012/main" userId="19bf420244ccc6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C5A"/>
    <a:srgbClr val="028852"/>
    <a:srgbClr val="30398C"/>
    <a:srgbClr val="F2F2F2"/>
    <a:srgbClr val="283076"/>
    <a:srgbClr val="FFFFFF"/>
    <a:srgbClr val="293077"/>
    <a:srgbClr val="FFC000"/>
    <a:srgbClr val="222A35"/>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7" autoAdjust="0"/>
    <p:restoredTop sz="90723" autoAdjust="0"/>
  </p:normalViewPr>
  <p:slideViewPr>
    <p:cSldViewPr snapToGrid="0">
      <p:cViewPr varScale="1">
        <p:scale>
          <a:sx n="99" d="100"/>
          <a:sy n="99" d="100"/>
        </p:scale>
        <p:origin x="256" y="176"/>
      </p:cViewPr>
      <p:guideLst>
        <p:guide orient="horz" pos="2205"/>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omments/modernComment_D98_175A5484.xml><?xml version="1.0" encoding="utf-8"?>
<p188:cmLst xmlns:a="http://schemas.openxmlformats.org/drawingml/2006/main" xmlns:r="http://schemas.openxmlformats.org/officeDocument/2006/relationships" xmlns:p188="http://schemas.microsoft.com/office/powerpoint/2018/8/main">
  <p188:cm id="{FFE2FB94-5194-1540-BEA6-5D39D0FB1E18}" authorId="{D97CBE8A-678C-38C4-1011-22B2E20C4C51}" created="2021-12-09T03:14:56.686">
    <ac:txMkLst xmlns:ac="http://schemas.microsoft.com/office/drawing/2013/main/command">
      <pc:docMk xmlns:pc="http://schemas.microsoft.com/office/powerpoint/2013/main/command"/>
      <pc:sldMk xmlns:pc="http://schemas.microsoft.com/office/powerpoint/2013/main/command" cId="391795844" sldId="3480"/>
      <ac:spMk id="24" creationId="{1ABB6F0C-7A15-4706-85E7-73A01A250AC7}"/>
      <ac:txMk cp="135" len="114">
        <ac:context len="1051" hash="2630783189"/>
      </ac:txMk>
    </ac:txMkLst>
    <p188:pos x="10886173" y="875138"/>
    <p188:txBody>
      <a:bodyPr/>
      <a:lstStyle/>
      <a:p>
        <a:r>
          <a:rPr lang="en-NG"/>
          <a:t>This statement is not clear? If they are expected to spend 49.7, where is the estimate 348tn from? Please reference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23CB0-4E28-4242-8C4B-55800EB058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E775BA2-1ACA-4396-A989-2CD0C223DA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00425E-E3D6-4DBD-91F2-AA1340A8A5C4}" type="datetimeFigureOut">
              <a:rPr lang="en-GB" smtClean="0"/>
              <a:t>09/12/2021</a:t>
            </a:fld>
            <a:endParaRPr lang="en-GB"/>
          </a:p>
        </p:txBody>
      </p:sp>
      <p:sp>
        <p:nvSpPr>
          <p:cNvPr id="4" name="Footer Placeholder 3">
            <a:extLst>
              <a:ext uri="{FF2B5EF4-FFF2-40B4-BE49-F238E27FC236}">
                <a16:creationId xmlns:a16="http://schemas.microsoft.com/office/drawing/2014/main" id="{83F98C16-B66E-4BD0-BE0B-4B073BFB0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71189C-67D6-4F85-A5C6-AF1C840ED6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601638-EBB2-460B-AB50-1BFF7F243E07}" type="slidenum">
              <a:rPr lang="en-GB" smtClean="0"/>
              <a:t>‹#›</a:t>
            </a:fld>
            <a:endParaRPr lang="en-GB"/>
          </a:p>
        </p:txBody>
      </p:sp>
    </p:spTree>
    <p:extLst>
      <p:ext uri="{BB962C8B-B14F-4D97-AF65-F5344CB8AC3E}">
        <p14:creationId xmlns:p14="http://schemas.microsoft.com/office/powerpoint/2010/main" val="177944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92901-7A6E-4F6B-B1E9-DF4B858265A3}" type="datetimeFigureOut">
              <a:rPr lang="en-GB" smtClean="0"/>
              <a:t>09/12/2021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90175-BF6A-47BF-9C12-188747EEC455}" type="slidenum">
              <a:rPr lang="en-GB" smtClean="0"/>
              <a:t>‹#›</a:t>
            </a:fld>
            <a:endParaRPr lang="en-GB"/>
          </a:p>
        </p:txBody>
      </p:sp>
    </p:spTree>
    <p:extLst>
      <p:ext uri="{BB962C8B-B14F-4D97-AF65-F5344CB8AC3E}">
        <p14:creationId xmlns:p14="http://schemas.microsoft.com/office/powerpoint/2010/main" val="39524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55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E90175-BF6A-47BF-9C12-188747EEC455}" type="slidenum">
              <a:rPr lang="en-GB" smtClean="0"/>
              <a:t>19</a:t>
            </a:fld>
            <a:endParaRPr lang="en-GB"/>
          </a:p>
        </p:txBody>
      </p:sp>
    </p:spTree>
    <p:extLst>
      <p:ext uri="{BB962C8B-B14F-4D97-AF65-F5344CB8AC3E}">
        <p14:creationId xmlns:p14="http://schemas.microsoft.com/office/powerpoint/2010/main" val="234310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67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71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70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15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6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42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90175-BF6A-47BF-9C12-188747EEC4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66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E90175-BF6A-47BF-9C12-188747EEC455}" type="slidenum">
              <a:rPr lang="en-GB" smtClean="0"/>
              <a:t>15</a:t>
            </a:fld>
            <a:endParaRPr lang="en-GB"/>
          </a:p>
        </p:txBody>
      </p:sp>
    </p:spTree>
    <p:extLst>
      <p:ext uri="{BB962C8B-B14F-4D97-AF65-F5344CB8AC3E}">
        <p14:creationId xmlns:p14="http://schemas.microsoft.com/office/powerpoint/2010/main" val="270380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E90175-BF6A-47BF-9C12-188747EEC455}" type="slidenum">
              <a:rPr lang="en-GB" smtClean="0"/>
              <a:t>16</a:t>
            </a:fld>
            <a:endParaRPr lang="en-GB"/>
          </a:p>
        </p:txBody>
      </p:sp>
    </p:spTree>
    <p:extLst>
      <p:ext uri="{BB962C8B-B14F-4D97-AF65-F5344CB8AC3E}">
        <p14:creationId xmlns:p14="http://schemas.microsoft.com/office/powerpoint/2010/main" val="3194337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3B0B0AF2-EE31-41F4-A156-0A0CED578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1090" y="217025"/>
            <a:ext cx="1183640" cy="544195"/>
          </a:xfrm>
          <a:prstGeom prst="rect">
            <a:avLst/>
          </a:prstGeom>
        </p:spPr>
      </p:pic>
    </p:spTree>
    <p:extLst>
      <p:ext uri="{BB962C8B-B14F-4D97-AF65-F5344CB8AC3E}">
        <p14:creationId xmlns:p14="http://schemas.microsoft.com/office/powerpoint/2010/main" val="421003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124621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407347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369571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C7C1-E6C1-4EB3-BD65-6655252465B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2DF93C-1CDD-411F-8C0A-3042F2E230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E9AB0-C6FA-40A8-AAFE-71EF2DB5CF4D}"/>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2BBFE674-C768-4650-9142-7BA8EC18DF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29742F-9F80-4CEB-ACFC-FE7520BE3195}"/>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15717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6E88-4CDF-45A0-9E1A-D9AF35D07C27}"/>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20A9E6-9CDB-4F5F-8B51-6ADC72769349}"/>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34A35AA-08A0-4ACC-8F15-1F70952F2E3D}"/>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DD2875A6-4AAC-4510-993E-2865012F00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653D6B-AE39-422F-9C75-98EA50C15FD9}"/>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dirty="0"/>
          </a:p>
        </p:txBody>
      </p:sp>
    </p:spTree>
    <p:extLst>
      <p:ext uri="{BB962C8B-B14F-4D97-AF65-F5344CB8AC3E}">
        <p14:creationId xmlns:p14="http://schemas.microsoft.com/office/powerpoint/2010/main" val="251746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053A-83B3-4AC5-A941-B1F2CAE66717}"/>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6A2A1E-71D2-4DA5-8FC6-BE567D561A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E21AC-6DBC-4329-B012-7A2B14D0268E}"/>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12561CE4-B8DC-4B43-97BE-1F704BCED0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B03760E-1D4B-4773-B914-6E952935EFB7}"/>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771388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4D5B-4568-494B-A644-C267D7B48122}"/>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9E14FE-459C-4D9A-920C-011DADB1C5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C5BC5-3F72-48DA-9181-E5FB0C3C20B0}"/>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FF7DEC-778C-41FF-877B-4B182F6D943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3C730-701D-4A2C-9AED-EF25DA31F0E5}"/>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41C3D6-1DAC-41C0-9B03-424D101DE4D8}"/>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8" name="Footer Placeholder 7">
            <a:extLst>
              <a:ext uri="{FF2B5EF4-FFF2-40B4-BE49-F238E27FC236}">
                <a16:creationId xmlns:a16="http://schemas.microsoft.com/office/drawing/2014/main" id="{CAF6A281-7DC3-458E-9CFA-87D9A7C0E02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9A099C7-98A1-46FE-B90B-FF91E444EBEF}"/>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4132880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72B4-D8AF-4006-9538-804095C7A6F5}"/>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49D8B678-7535-471D-9B33-5947A9BB43F4}"/>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4" name="Footer Placeholder 3">
            <a:extLst>
              <a:ext uri="{FF2B5EF4-FFF2-40B4-BE49-F238E27FC236}">
                <a16:creationId xmlns:a16="http://schemas.microsoft.com/office/drawing/2014/main" id="{F3E9DCF8-6599-4CE6-8FE3-613B655FCB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2752806-3DDB-4928-81EE-5F04AFA77664}"/>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845135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4B824-2733-447D-A64D-5D2C7AE1B8B7}"/>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3" name="Footer Placeholder 2">
            <a:extLst>
              <a:ext uri="{FF2B5EF4-FFF2-40B4-BE49-F238E27FC236}">
                <a16:creationId xmlns:a16="http://schemas.microsoft.com/office/drawing/2014/main" id="{7F2053F9-6B04-4748-B06D-8AC63F9C4A5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483F8FA-778C-4CA0-9540-9F5623BE6553}"/>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407914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93A7-2C2F-4232-9CA8-DFB0418EC126}"/>
              </a:ext>
            </a:extLst>
          </p:cNvPr>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8008E3-EDC1-411D-9684-585286A51974}"/>
              </a:ext>
            </a:extLst>
          </p:cNvPr>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689575-6B57-405B-A80E-4C89E6F9F2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13342-FA7D-4D84-A64C-AEF8F0A1A5C2}"/>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6" name="Footer Placeholder 5">
            <a:extLst>
              <a:ext uri="{FF2B5EF4-FFF2-40B4-BE49-F238E27FC236}">
                <a16:creationId xmlns:a16="http://schemas.microsoft.com/office/drawing/2014/main" id="{346594B7-A605-46FB-A466-691E64E0DD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1A59A49-5FB4-443B-95ED-947B1FEF2562}"/>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1144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C665-AFFA-4256-986B-97F30BA94C11}"/>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2EDE1DD-777D-4D19-83CE-78C687F6BE5A}"/>
              </a:ext>
            </a:extLst>
          </p:cNvPr>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4" name="Footer Placeholder 3">
            <a:extLst>
              <a:ext uri="{FF2B5EF4-FFF2-40B4-BE49-F238E27FC236}">
                <a16:creationId xmlns:a16="http://schemas.microsoft.com/office/drawing/2014/main" id="{6400FB29-BD2A-4C66-BBE0-EEE3C82FEA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56E7245-5FEB-4036-A84C-030860E42384}"/>
              </a:ext>
            </a:extLst>
          </p:cNvPr>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3730393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7CEC-AC14-4DA7-9DA1-3DEA3E08938C}"/>
              </a:ext>
            </a:extLst>
          </p:cNvPr>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C0F8D3C-E9A8-4857-BDFD-B503A30FBD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A5E96B-6642-42AB-9E20-191604A256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41ADA-80F9-4C81-AD30-6B2DAD578BE3}"/>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6" name="Footer Placeholder 5">
            <a:extLst>
              <a:ext uri="{FF2B5EF4-FFF2-40B4-BE49-F238E27FC236}">
                <a16:creationId xmlns:a16="http://schemas.microsoft.com/office/drawing/2014/main" id="{24AFB918-C7FF-4A6A-8589-6BA707E068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CAA5F15-C1A1-4E24-86E7-E5CC083BCA39}"/>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93512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E40F-4262-4573-8775-8550BDEFB31D}"/>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0D9A4207-E854-4461-830D-DA518A015760}"/>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29EE51D-304D-4B9B-B338-0AAB4F45B4F6}"/>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FE46F8E9-E78B-4030-A137-BDCDD0203ED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A95D94F-16C4-4C4F-B153-5338A4AD6861}"/>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1475870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727D-84AE-476A-96D3-88C46C5867BE}"/>
              </a:ext>
            </a:extLst>
          </p:cNvPr>
          <p:cNvSpPr>
            <a:spLocks noGrp="1"/>
          </p:cNvSpPr>
          <p:nvPr>
            <p:ph type="title" orient="vert"/>
          </p:nvPr>
        </p:nvSpPr>
        <p:spPr>
          <a:xfrm>
            <a:off x="8724900" y="365125"/>
            <a:ext cx="2628900" cy="5811838"/>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71D4F1B2-E503-4CE6-B82D-6A75A6D6C174}"/>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22CD9D-0E08-4649-9F09-4B0FE9D72FB2}"/>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C73F530D-DAD8-4A40-9419-1A3BD232BC9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7055B0-2940-4E40-BB93-028F23D9CF61}"/>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1778822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C7C1-E6C1-4EB3-BD65-6655252465B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2DF93C-1CDD-411F-8C0A-3042F2E230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E9AB0-C6FA-40A8-AAFE-71EF2DB5CF4D}"/>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2BBFE674-C768-4650-9142-7BA8EC18DF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29742F-9F80-4CEB-ACFC-FE7520BE3195}"/>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889408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6E88-4CDF-45A0-9E1A-D9AF35D07C27}"/>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20A9E6-9CDB-4F5F-8B51-6ADC72769349}"/>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34A35AA-08A0-4ACC-8F15-1F70952F2E3D}"/>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DD2875A6-4AAC-4510-993E-2865012F00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653D6B-AE39-422F-9C75-98EA50C15FD9}"/>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5097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053A-83B3-4AC5-A941-B1F2CAE66717}"/>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6A2A1E-71D2-4DA5-8FC6-BE567D561A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E21AC-6DBC-4329-B012-7A2B14D0268E}"/>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12561CE4-B8DC-4B43-97BE-1F704BCED0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B03760E-1D4B-4773-B914-6E952935EFB7}"/>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3198706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4D5B-4568-494B-A644-C267D7B48122}"/>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9E14FE-459C-4D9A-920C-011DADB1C5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C5BC5-3F72-48DA-9181-E5FB0C3C20B0}"/>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FF7DEC-778C-41FF-877B-4B182F6D943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3C730-701D-4A2C-9AED-EF25DA31F0E5}"/>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41C3D6-1DAC-41C0-9B03-424D101DE4D8}"/>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8" name="Footer Placeholder 7">
            <a:extLst>
              <a:ext uri="{FF2B5EF4-FFF2-40B4-BE49-F238E27FC236}">
                <a16:creationId xmlns:a16="http://schemas.microsoft.com/office/drawing/2014/main" id="{CAF6A281-7DC3-458E-9CFA-87D9A7C0E02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9A099C7-98A1-46FE-B90B-FF91E444EBEF}"/>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066615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72B4-D8AF-4006-9538-804095C7A6F5}"/>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49D8B678-7535-471D-9B33-5947A9BB43F4}"/>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4" name="Footer Placeholder 3">
            <a:extLst>
              <a:ext uri="{FF2B5EF4-FFF2-40B4-BE49-F238E27FC236}">
                <a16:creationId xmlns:a16="http://schemas.microsoft.com/office/drawing/2014/main" id="{F3E9DCF8-6599-4CE6-8FE3-613B655FCB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2752806-3DDB-4928-81EE-5F04AFA77664}"/>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3707197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4B824-2733-447D-A64D-5D2C7AE1B8B7}"/>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3" name="Footer Placeholder 2">
            <a:extLst>
              <a:ext uri="{FF2B5EF4-FFF2-40B4-BE49-F238E27FC236}">
                <a16:creationId xmlns:a16="http://schemas.microsoft.com/office/drawing/2014/main" id="{7F2053F9-6B04-4748-B06D-8AC63F9C4A5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483F8FA-778C-4CA0-9540-9F5623BE6553}"/>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002004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93A7-2C2F-4232-9CA8-DFB0418EC126}"/>
              </a:ext>
            </a:extLst>
          </p:cNvPr>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8008E3-EDC1-411D-9684-585286A51974}"/>
              </a:ext>
            </a:extLst>
          </p:cNvPr>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689575-6B57-405B-A80E-4C89E6F9F2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13342-FA7D-4D84-A64C-AEF8F0A1A5C2}"/>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6" name="Footer Placeholder 5">
            <a:extLst>
              <a:ext uri="{FF2B5EF4-FFF2-40B4-BE49-F238E27FC236}">
                <a16:creationId xmlns:a16="http://schemas.microsoft.com/office/drawing/2014/main" id="{346594B7-A605-46FB-A466-691E64E0DD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1A59A49-5FB4-443B-95ED-947B1FEF2562}"/>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103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309577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7CEC-AC14-4DA7-9DA1-3DEA3E08938C}"/>
              </a:ext>
            </a:extLst>
          </p:cNvPr>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C0F8D3C-E9A8-4857-BDFD-B503A30FBD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A5E96B-6642-42AB-9E20-191604A256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41ADA-80F9-4C81-AD30-6B2DAD578BE3}"/>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6" name="Footer Placeholder 5">
            <a:extLst>
              <a:ext uri="{FF2B5EF4-FFF2-40B4-BE49-F238E27FC236}">
                <a16:creationId xmlns:a16="http://schemas.microsoft.com/office/drawing/2014/main" id="{24AFB918-C7FF-4A6A-8589-6BA707E068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CAA5F15-C1A1-4E24-86E7-E5CC083BCA39}"/>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94675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E40F-4262-4573-8775-8550BDEFB31D}"/>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0D9A4207-E854-4461-830D-DA518A015760}"/>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29EE51D-304D-4B9B-B338-0AAB4F45B4F6}"/>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FE46F8E9-E78B-4030-A137-BDCDD0203ED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A95D94F-16C4-4C4F-B153-5338A4AD6861}"/>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1162633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727D-84AE-476A-96D3-88C46C5867BE}"/>
              </a:ext>
            </a:extLst>
          </p:cNvPr>
          <p:cNvSpPr>
            <a:spLocks noGrp="1"/>
          </p:cNvSpPr>
          <p:nvPr>
            <p:ph type="title" orient="vert"/>
          </p:nvPr>
        </p:nvSpPr>
        <p:spPr>
          <a:xfrm>
            <a:off x="8724900" y="365125"/>
            <a:ext cx="2628900" cy="5811838"/>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71D4F1B2-E503-4CE6-B82D-6A75A6D6C174}"/>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22CD9D-0E08-4649-9F09-4B0FE9D72FB2}"/>
              </a:ext>
            </a:extLst>
          </p:cNvPr>
          <p:cNvSpPr>
            <a:spLocks noGrp="1"/>
          </p:cNvSpPr>
          <p:nvPr>
            <p:ph type="dt" sz="half" idx="10"/>
          </p:nvPr>
        </p:nvSpPr>
        <p:spPr>
          <a:xfrm>
            <a:off x="838200" y="6356350"/>
            <a:ext cx="2743200" cy="365125"/>
          </a:xfrm>
          <a:prstGeom prst="rect">
            <a:avLst/>
          </a:prstGeom>
        </p:spPr>
        <p:txBody>
          <a:bodyPr/>
          <a:lstStyle/>
          <a:p>
            <a:fld id="{2F9E5E06-53F8-48AA-860F-71DA6A2FF592}" type="datetimeFigureOut">
              <a:rPr lang="en-GB" smtClean="0"/>
              <a:t>09/12/2021</a:t>
            </a:fld>
            <a:endParaRPr lang="en-GB"/>
          </a:p>
        </p:txBody>
      </p:sp>
      <p:sp>
        <p:nvSpPr>
          <p:cNvPr id="5" name="Footer Placeholder 4">
            <a:extLst>
              <a:ext uri="{FF2B5EF4-FFF2-40B4-BE49-F238E27FC236}">
                <a16:creationId xmlns:a16="http://schemas.microsoft.com/office/drawing/2014/main" id="{C73F530D-DAD8-4A40-9419-1A3BD232BC9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7055B0-2940-4E40-BB93-028F23D9CF61}"/>
              </a:ext>
            </a:extLst>
          </p:cNvPr>
          <p:cNvSpPr>
            <a:spLocks noGrp="1"/>
          </p:cNvSpPr>
          <p:nvPr>
            <p:ph type="sldNum" sz="quarter" idx="12"/>
          </p:nvPr>
        </p:nvSpPr>
        <p:spPr>
          <a:xfrm>
            <a:off x="8610600" y="6356350"/>
            <a:ext cx="2743200" cy="365125"/>
          </a:xfrm>
          <a:prstGeom prst="rect">
            <a:avLst/>
          </a:prstGeom>
        </p:spPr>
        <p:txBody>
          <a:bodyPr/>
          <a:lstStyle/>
          <a:p>
            <a:fld id="{5F1AA171-909E-4EF9-8C9C-AD0868449C25}" type="slidenum">
              <a:rPr lang="en-GB" smtClean="0"/>
              <a:t>‹#›</a:t>
            </a:fld>
            <a:endParaRPr lang="en-GB"/>
          </a:p>
        </p:txBody>
      </p:sp>
    </p:spTree>
    <p:extLst>
      <p:ext uri="{BB962C8B-B14F-4D97-AF65-F5344CB8AC3E}">
        <p14:creationId xmlns:p14="http://schemas.microsoft.com/office/powerpoint/2010/main" val="280962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213731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783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97030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328680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10897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1A37B8-2268-4CFA-8764-D3DFB8C90D51}" type="datetimeFigureOut">
              <a:rPr lang="en-GB" smtClean="0"/>
              <a:t>09/12/2021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A9DDF1F-8E76-4837-9460-44BCA2AC7CBB}" type="slidenum">
              <a:rPr lang="en-GB" smtClean="0"/>
              <a:t>‹#›</a:t>
            </a:fld>
            <a:endParaRPr lang="en-GB"/>
          </a:p>
        </p:txBody>
      </p:sp>
    </p:spTree>
    <p:extLst>
      <p:ext uri="{BB962C8B-B14F-4D97-AF65-F5344CB8AC3E}">
        <p14:creationId xmlns:p14="http://schemas.microsoft.com/office/powerpoint/2010/main" val="241807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3691DF40-FBD2-46EF-949A-17F101D2D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4" name="Text Placeholder 2">
            <a:extLst>
              <a:ext uri="{FF2B5EF4-FFF2-40B4-BE49-F238E27FC236}">
                <a16:creationId xmlns:a16="http://schemas.microsoft.com/office/drawing/2014/main" id="{2F3B2C2D-380C-4D54-A1F2-69AA7B33B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007D5E06-F8DB-4617-B64A-4FB24CFF9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A37B8-2268-4CFA-8764-D3DFB8C90D51}" type="datetimeFigureOut">
              <a:rPr lang="en-GB" smtClean="0"/>
              <a:t>09/12/2021</a:t>
            </a:fld>
            <a:endParaRPr lang="en-GB"/>
          </a:p>
        </p:txBody>
      </p:sp>
      <p:sp>
        <p:nvSpPr>
          <p:cNvPr id="16" name="Footer Placeholder 4">
            <a:extLst>
              <a:ext uri="{FF2B5EF4-FFF2-40B4-BE49-F238E27FC236}">
                <a16:creationId xmlns:a16="http://schemas.microsoft.com/office/drawing/2014/main" id="{3622055E-AA24-4113-9809-F3EC6132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7" name="Slide Number Placeholder 5">
            <a:extLst>
              <a:ext uri="{FF2B5EF4-FFF2-40B4-BE49-F238E27FC236}">
                <a16:creationId xmlns:a16="http://schemas.microsoft.com/office/drawing/2014/main" id="{5478B3E9-FEC0-4B6D-B4C8-1F8390874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DDF1F-8E76-4837-9460-44BCA2AC7CBB}" type="slidenum">
              <a:rPr lang="en-GB" smtClean="0"/>
              <a:t>‹#›</a:t>
            </a:fld>
            <a:endParaRPr lang="en-GB"/>
          </a:p>
        </p:txBody>
      </p:sp>
      <p:pic>
        <p:nvPicPr>
          <p:cNvPr id="18" name="Picture 17">
            <a:extLst>
              <a:ext uri="{FF2B5EF4-FFF2-40B4-BE49-F238E27FC236}">
                <a16:creationId xmlns:a16="http://schemas.microsoft.com/office/drawing/2014/main" id="{F4F64A8B-F70D-49D1-AF61-93C470EDFA5C}"/>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255663" y="365125"/>
            <a:ext cx="1921839" cy="541416"/>
          </a:xfrm>
          <a:prstGeom prst="rect">
            <a:avLst/>
          </a:prstGeom>
        </p:spPr>
      </p:pic>
      <p:pic>
        <p:nvPicPr>
          <p:cNvPr id="19" name="Picture 18">
            <a:extLst>
              <a:ext uri="{FF2B5EF4-FFF2-40B4-BE49-F238E27FC236}">
                <a16:creationId xmlns:a16="http://schemas.microsoft.com/office/drawing/2014/main" id="{73A20E7F-0B9C-466D-B841-4A0552C9F68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06339" y="284174"/>
            <a:ext cx="2362583" cy="544512"/>
          </a:xfrm>
          <a:prstGeom prst="rect">
            <a:avLst/>
          </a:prstGeom>
        </p:spPr>
      </p:pic>
      <p:sp>
        <p:nvSpPr>
          <p:cNvPr id="20" name="Rectangle 19">
            <a:extLst>
              <a:ext uri="{FF2B5EF4-FFF2-40B4-BE49-F238E27FC236}">
                <a16:creationId xmlns:a16="http://schemas.microsoft.com/office/drawing/2014/main" id="{E28EE1F3-98D0-4AC3-98DB-5553F0F6B54B}"/>
              </a:ext>
            </a:extLst>
          </p:cNvPr>
          <p:cNvSpPr/>
          <p:nvPr userDrawn="1"/>
        </p:nvSpPr>
        <p:spPr>
          <a:xfrm>
            <a:off x="4293" y="6768954"/>
            <a:ext cx="12192000" cy="86999"/>
          </a:xfrm>
          <a:prstGeom prst="rect">
            <a:avLst/>
          </a:prstGeom>
          <a:solidFill>
            <a:srgbClr val="29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A931BC37-42E6-4879-BE2F-FB151B5EE93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471639"/>
            <a:ext cx="12201764" cy="2303363"/>
          </a:xfrm>
          <a:prstGeom prst="rect">
            <a:avLst/>
          </a:prstGeom>
        </p:spPr>
      </p:pic>
      <p:pic>
        <p:nvPicPr>
          <p:cNvPr id="3" name="Picture 2">
            <a:extLst>
              <a:ext uri="{FF2B5EF4-FFF2-40B4-BE49-F238E27FC236}">
                <a16:creationId xmlns:a16="http://schemas.microsoft.com/office/drawing/2014/main" id="{91948195-D740-4266-BE86-652D11BEC4DA}"/>
              </a:ext>
            </a:extLst>
          </p:cNvPr>
          <p:cNvPicPr>
            <a:picLocks noChangeAspect="1"/>
          </p:cNvPicPr>
          <p:nvPr userDrawn="1"/>
        </p:nvPicPr>
        <p:blipFill>
          <a:blip r:embed="rId17"/>
          <a:stretch>
            <a:fillRect/>
          </a:stretch>
        </p:blipFill>
        <p:spPr>
          <a:xfrm>
            <a:off x="838201" y="374362"/>
            <a:ext cx="2743200" cy="541416"/>
          </a:xfrm>
          <a:prstGeom prst="rect">
            <a:avLst/>
          </a:prstGeom>
        </p:spPr>
      </p:pic>
    </p:spTree>
    <p:extLst>
      <p:ext uri="{BB962C8B-B14F-4D97-AF65-F5344CB8AC3E}">
        <p14:creationId xmlns:p14="http://schemas.microsoft.com/office/powerpoint/2010/main" val="204923198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25509D-995E-4790-B911-0F586696D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2">
            <a:extLst>
              <a:ext uri="{FF2B5EF4-FFF2-40B4-BE49-F238E27FC236}">
                <a16:creationId xmlns:a16="http://schemas.microsoft.com/office/drawing/2014/main" id="{3723ED80-5F4A-4BE8-95DD-31533DBA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3F59F216-0F63-4B70-9104-F1D4C1286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E5E06-53F8-48AA-860F-71DA6A2FF592}" type="datetimeFigureOut">
              <a:rPr lang="en-GB" smtClean="0"/>
              <a:t>09/12/2021</a:t>
            </a:fld>
            <a:endParaRPr lang="en-GB"/>
          </a:p>
        </p:txBody>
      </p:sp>
      <p:sp>
        <p:nvSpPr>
          <p:cNvPr id="16" name="Footer Placeholder 4">
            <a:extLst>
              <a:ext uri="{FF2B5EF4-FFF2-40B4-BE49-F238E27FC236}">
                <a16:creationId xmlns:a16="http://schemas.microsoft.com/office/drawing/2014/main" id="{BEA3582C-0915-4EB7-AD5E-7F4F75FD1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7" name="Slide Number Placeholder 5">
            <a:extLst>
              <a:ext uri="{FF2B5EF4-FFF2-40B4-BE49-F238E27FC236}">
                <a16:creationId xmlns:a16="http://schemas.microsoft.com/office/drawing/2014/main" id="{26E13F2E-9BE2-44A5-BA5F-E36C52C39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AA171-909E-4EF9-8C9C-AD0868449C25}" type="slidenum">
              <a:rPr lang="en-GB" smtClean="0"/>
              <a:t>‹#›</a:t>
            </a:fld>
            <a:endParaRPr lang="en-GB"/>
          </a:p>
        </p:txBody>
      </p:sp>
      <p:sp>
        <p:nvSpPr>
          <p:cNvPr id="20" name="Rectangle 19">
            <a:extLst>
              <a:ext uri="{FF2B5EF4-FFF2-40B4-BE49-F238E27FC236}">
                <a16:creationId xmlns:a16="http://schemas.microsoft.com/office/drawing/2014/main" id="{8FD8A0AF-9CF6-4D4E-B084-DA0BDF319C8D}"/>
              </a:ext>
            </a:extLst>
          </p:cNvPr>
          <p:cNvSpPr/>
          <p:nvPr userDrawn="1"/>
        </p:nvSpPr>
        <p:spPr>
          <a:xfrm>
            <a:off x="0" y="6771001"/>
            <a:ext cx="12192000" cy="86999"/>
          </a:xfrm>
          <a:prstGeom prst="rect">
            <a:avLst/>
          </a:prstGeom>
          <a:solidFill>
            <a:srgbClr val="29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56DB1295-FA74-4F38-85C6-1C7FB3DCB05F}"/>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tretch>
            <a:fillRect/>
          </a:stretch>
        </p:blipFill>
        <p:spPr>
          <a:xfrm>
            <a:off x="-1874" y="4903393"/>
            <a:ext cx="9922096" cy="1873023"/>
          </a:xfrm>
          <a:prstGeom prst="rect">
            <a:avLst/>
          </a:prstGeom>
        </p:spPr>
      </p:pic>
    </p:spTree>
    <p:extLst>
      <p:ext uri="{BB962C8B-B14F-4D97-AF65-F5344CB8AC3E}">
        <p14:creationId xmlns:p14="http://schemas.microsoft.com/office/powerpoint/2010/main" val="5736136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25509D-995E-4790-B911-0F586696D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2">
            <a:extLst>
              <a:ext uri="{FF2B5EF4-FFF2-40B4-BE49-F238E27FC236}">
                <a16:creationId xmlns:a16="http://schemas.microsoft.com/office/drawing/2014/main" id="{3723ED80-5F4A-4BE8-95DD-31533DBA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3F59F216-0F63-4B70-9104-F1D4C1286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E5E06-53F8-48AA-860F-71DA6A2FF592}" type="datetimeFigureOut">
              <a:rPr lang="en-GB" smtClean="0"/>
              <a:t>09/12/2021</a:t>
            </a:fld>
            <a:endParaRPr lang="en-GB"/>
          </a:p>
        </p:txBody>
      </p:sp>
      <p:sp>
        <p:nvSpPr>
          <p:cNvPr id="16" name="Footer Placeholder 4">
            <a:extLst>
              <a:ext uri="{FF2B5EF4-FFF2-40B4-BE49-F238E27FC236}">
                <a16:creationId xmlns:a16="http://schemas.microsoft.com/office/drawing/2014/main" id="{BEA3582C-0915-4EB7-AD5E-7F4F75FD1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7" name="Slide Number Placeholder 5">
            <a:extLst>
              <a:ext uri="{FF2B5EF4-FFF2-40B4-BE49-F238E27FC236}">
                <a16:creationId xmlns:a16="http://schemas.microsoft.com/office/drawing/2014/main" id="{26E13F2E-9BE2-44A5-BA5F-E36C52C39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AA171-909E-4EF9-8C9C-AD0868449C25}" type="slidenum">
              <a:rPr lang="en-GB" smtClean="0"/>
              <a:t>‹#›</a:t>
            </a:fld>
            <a:endParaRPr lang="en-GB"/>
          </a:p>
        </p:txBody>
      </p:sp>
      <p:pic>
        <p:nvPicPr>
          <p:cNvPr id="18" name="Picture 17">
            <a:extLst>
              <a:ext uri="{FF2B5EF4-FFF2-40B4-BE49-F238E27FC236}">
                <a16:creationId xmlns:a16="http://schemas.microsoft.com/office/drawing/2014/main" id="{FA5ED622-7F58-4FCC-9D75-67D64E1A2FEA}"/>
              </a:ext>
            </a:extLst>
          </p:cNvPr>
          <p:cNvPicPr/>
          <p:nvPr userDrawn="1"/>
        </p:nvPicPr>
        <p:blipFill>
          <a:blip r:embed="rId12">
            <a:extLst>
              <a:ext uri="{28A0092B-C50C-407E-A947-70E740481C1C}">
                <a14:useLocalDpi xmlns:a14="http://schemas.microsoft.com/office/drawing/2010/main" val="0"/>
              </a:ext>
            </a:extLst>
          </a:blip>
          <a:stretch>
            <a:fillRect/>
          </a:stretch>
        </p:blipFill>
        <p:spPr>
          <a:xfrm>
            <a:off x="10082915" y="315599"/>
            <a:ext cx="1710190" cy="481791"/>
          </a:xfrm>
          <a:prstGeom prst="rect">
            <a:avLst/>
          </a:prstGeom>
        </p:spPr>
      </p:pic>
      <p:pic>
        <p:nvPicPr>
          <p:cNvPr id="19" name="Picture 18">
            <a:extLst>
              <a:ext uri="{FF2B5EF4-FFF2-40B4-BE49-F238E27FC236}">
                <a16:creationId xmlns:a16="http://schemas.microsoft.com/office/drawing/2014/main" id="{9CE70B78-23AA-4A89-B537-9ADF87B9EB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22096" y="6181719"/>
            <a:ext cx="2031829" cy="468282"/>
          </a:xfrm>
          <a:prstGeom prst="rect">
            <a:avLst/>
          </a:prstGeom>
        </p:spPr>
      </p:pic>
      <p:sp>
        <p:nvSpPr>
          <p:cNvPr id="20" name="Rectangle 19">
            <a:extLst>
              <a:ext uri="{FF2B5EF4-FFF2-40B4-BE49-F238E27FC236}">
                <a16:creationId xmlns:a16="http://schemas.microsoft.com/office/drawing/2014/main" id="{8FD8A0AF-9CF6-4D4E-B084-DA0BDF319C8D}"/>
              </a:ext>
            </a:extLst>
          </p:cNvPr>
          <p:cNvSpPr/>
          <p:nvPr userDrawn="1"/>
        </p:nvSpPr>
        <p:spPr>
          <a:xfrm>
            <a:off x="0" y="6771001"/>
            <a:ext cx="12192000" cy="86999"/>
          </a:xfrm>
          <a:prstGeom prst="rect">
            <a:avLst/>
          </a:prstGeom>
          <a:solidFill>
            <a:srgbClr val="29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56DB1295-FA74-4F38-85C6-1C7FB3DCB05F}"/>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1874" y="4903393"/>
            <a:ext cx="9922096" cy="1873023"/>
          </a:xfrm>
          <a:prstGeom prst="rect">
            <a:avLst/>
          </a:prstGeom>
        </p:spPr>
      </p:pic>
    </p:spTree>
    <p:extLst>
      <p:ext uri="{BB962C8B-B14F-4D97-AF65-F5344CB8AC3E}">
        <p14:creationId xmlns:p14="http://schemas.microsoft.com/office/powerpoint/2010/main" val="1318416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D98_175A5484.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6D0159-2834-45BE-AC40-541A0DB639FF}"/>
              </a:ext>
            </a:extLst>
          </p:cNvPr>
          <p:cNvSpPr txBox="1">
            <a:spLocks/>
          </p:cNvSpPr>
          <p:nvPr/>
        </p:nvSpPr>
        <p:spPr>
          <a:xfrm>
            <a:off x="1780006" y="2167518"/>
            <a:ext cx="5838476" cy="18979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r>
              <a:rPr lang="en-GB" sz="3800" b="1" dirty="0">
                <a:solidFill>
                  <a:srgbClr val="283077"/>
                </a:solidFill>
                <a:latin typeface="Arial" panose="020B0604020202020204" pitchFamily="34" charset="0"/>
                <a:cs typeface="Arial" panose="020B0604020202020204" pitchFamily="34" charset="0"/>
              </a:rPr>
            </a:br>
            <a:endParaRPr lang="en-GB" sz="2800" dirty="0">
              <a:solidFill>
                <a:srgbClr val="283077"/>
              </a:solidFill>
              <a:latin typeface="Arial" panose="020B0604020202020204" pitchFamily="34" charset="0"/>
              <a:ea typeface="Tahom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4FA6F8AA-7144-42B9-87D2-3E5FBF9B6F8E}"/>
              </a:ext>
            </a:extLst>
          </p:cNvPr>
          <p:cNvSpPr txBox="1">
            <a:spLocks/>
          </p:cNvSpPr>
          <p:nvPr/>
        </p:nvSpPr>
        <p:spPr>
          <a:xfrm>
            <a:off x="379146" y="1727221"/>
            <a:ext cx="7550444" cy="1878118"/>
          </a:xfrm>
          <a:prstGeom prst="rect">
            <a:avLst/>
          </a:prstGeom>
        </p:spPr>
        <p:txBody>
          <a:bodyPr lIns="91440" tIns="45720" rIns="91440" bIns="4572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GB" sz="3800" b="1" dirty="0">
                <a:solidFill>
                  <a:srgbClr val="283077"/>
                </a:solidFill>
                <a:latin typeface="Arial"/>
                <a:ea typeface="Tahoma"/>
                <a:cs typeface="Arial"/>
              </a:rPr>
              <a:t>Climate Finance Workshop</a:t>
            </a:r>
          </a:p>
          <a:p>
            <a:pPr>
              <a:lnSpc>
                <a:spcPct val="125000"/>
              </a:lnSpc>
            </a:pPr>
            <a:r>
              <a:rPr lang="en-GB" sz="3800" b="1" dirty="0">
                <a:solidFill>
                  <a:srgbClr val="283077"/>
                </a:solidFill>
                <a:latin typeface="Arial"/>
                <a:ea typeface="Tahoma"/>
                <a:cs typeface="Arial"/>
              </a:rPr>
              <a:t>Technical Session 2:</a:t>
            </a:r>
            <a:endParaRPr lang="en-GB" sz="1600" b="1" dirty="0">
              <a:solidFill>
                <a:srgbClr val="0F8C5A"/>
              </a:solidFill>
              <a:latin typeface="Arial" panose="020B0604020202020204" pitchFamily="34" charset="0"/>
              <a:ea typeface="Tahoma" panose="020B0604030504040204" pitchFamily="34" charset="0"/>
              <a:cs typeface="Arial" panose="020B0604020202020204" pitchFamily="34" charset="0"/>
            </a:endParaRPr>
          </a:p>
          <a:p>
            <a:pPr>
              <a:lnSpc>
                <a:spcPct val="125000"/>
              </a:lnSpc>
            </a:pPr>
            <a:endParaRPr lang="en-GB" sz="3800" b="1" dirty="0">
              <a:solidFill>
                <a:srgbClr val="283077"/>
              </a:solidFill>
              <a:latin typeface="Arial"/>
              <a:ea typeface="Tahoma"/>
              <a:cs typeface="Arial"/>
            </a:endParaRPr>
          </a:p>
          <a:p>
            <a:r>
              <a:rPr lang="en-GB" sz="2300" i="1" dirty="0">
                <a:solidFill>
                  <a:srgbClr val="0F8C5A"/>
                </a:solidFill>
                <a:latin typeface="Arial" panose="020B0604020202020204" pitchFamily="34" charset="0"/>
                <a:ea typeface="Tahoma" panose="020B0604030504040204" pitchFamily="34" charset="0"/>
                <a:cs typeface="Arial" panose="020B0604020202020204" pitchFamily="34" charset="0"/>
              </a:rPr>
              <a:t>Project Prioritisation &amp; the Climate Finance Database</a:t>
            </a:r>
          </a:p>
        </p:txBody>
      </p:sp>
      <p:cxnSp>
        <p:nvCxnSpPr>
          <p:cNvPr id="6" name="Straight Connector 5">
            <a:extLst>
              <a:ext uri="{FF2B5EF4-FFF2-40B4-BE49-F238E27FC236}">
                <a16:creationId xmlns:a16="http://schemas.microsoft.com/office/drawing/2014/main" id="{FFE14269-7623-44EA-A252-0DD1D5CD31BF}"/>
              </a:ext>
            </a:extLst>
          </p:cNvPr>
          <p:cNvCxnSpPr>
            <a:cxnSpLocks/>
          </p:cNvCxnSpPr>
          <p:nvPr/>
        </p:nvCxnSpPr>
        <p:spPr>
          <a:xfrm>
            <a:off x="8187890" y="1980602"/>
            <a:ext cx="0" cy="1738007"/>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620CE8C-5132-4FCE-8049-2E79DF26852F}"/>
              </a:ext>
            </a:extLst>
          </p:cNvPr>
          <p:cNvSpPr txBox="1">
            <a:spLocks/>
          </p:cNvSpPr>
          <p:nvPr/>
        </p:nvSpPr>
        <p:spPr>
          <a:xfrm>
            <a:off x="379146" y="3605339"/>
            <a:ext cx="5181192" cy="35359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283077"/>
                </a:solidFill>
                <a:latin typeface="Arial" panose="020B0604020202020204" pitchFamily="34" charset="0"/>
                <a:ea typeface="Tahoma" panose="020B0604030504040204" pitchFamily="34" charset="0"/>
                <a:cs typeface="Arial" panose="020B0604020202020204" pitchFamily="34" charset="0"/>
              </a:rPr>
              <a:t>29 Nov 2021</a:t>
            </a:r>
            <a:endParaRPr lang="en-GB" sz="2000" dirty="0">
              <a:solidFill>
                <a:srgbClr val="283077"/>
              </a:solidFill>
              <a:latin typeface="Arial" panose="020B0604020202020204" pitchFamily="34" charset="0"/>
              <a:ea typeface="Tahoma" panose="020B0604030504040204" pitchFamily="34" charset="0"/>
              <a:cs typeface="Arial" panose="020B0604020202020204" pitchFamily="34" charset="0"/>
            </a:endParaRPr>
          </a:p>
        </p:txBody>
      </p:sp>
      <p:sp>
        <p:nvSpPr>
          <p:cNvPr id="11" name="Title 1">
            <a:extLst>
              <a:ext uri="{FF2B5EF4-FFF2-40B4-BE49-F238E27FC236}">
                <a16:creationId xmlns:a16="http://schemas.microsoft.com/office/drawing/2014/main" id="{3A7979FC-738F-4011-A8FE-6AC425157A17}"/>
              </a:ext>
            </a:extLst>
          </p:cNvPr>
          <p:cNvSpPr txBox="1">
            <a:spLocks/>
          </p:cNvSpPr>
          <p:nvPr/>
        </p:nvSpPr>
        <p:spPr>
          <a:xfrm>
            <a:off x="8498548" y="2078249"/>
            <a:ext cx="3817162" cy="169258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Presented by:   </a:t>
            </a:r>
            <a:endParaRPr lang="en-GB" sz="18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100" normalizeH="0" baseline="0" noProof="0" dirty="0">
              <a:ln>
                <a:noFill/>
              </a:ln>
              <a:solidFill>
                <a:srgbClr val="00A7B5"/>
              </a:solidFill>
              <a:effectLst/>
              <a:uLnTx/>
              <a:uFillTx/>
              <a:latin typeface="Cambria"/>
              <a:ea typeface="+mj-ea"/>
              <a:cs typeface="+mj-cs"/>
            </a:endParaRPr>
          </a:p>
        </p:txBody>
      </p:sp>
      <p:sp>
        <p:nvSpPr>
          <p:cNvPr id="12" name="Title 1">
            <a:extLst>
              <a:ext uri="{FF2B5EF4-FFF2-40B4-BE49-F238E27FC236}">
                <a16:creationId xmlns:a16="http://schemas.microsoft.com/office/drawing/2014/main" id="{A45B196D-D78D-47C4-B418-B9380A7B2D2D}"/>
              </a:ext>
            </a:extLst>
          </p:cNvPr>
          <p:cNvSpPr txBox="1">
            <a:spLocks/>
          </p:cNvSpPr>
          <p:nvPr/>
        </p:nvSpPr>
        <p:spPr>
          <a:xfrm>
            <a:off x="8498548" y="2783252"/>
            <a:ext cx="3148809" cy="638064"/>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dirty="0">
                <a:solidFill>
                  <a:schemeClr val="tx1"/>
                </a:solidFill>
                <a:latin typeface="Arial" panose="020B0604020202020204" pitchFamily="34" charset="0"/>
                <a:ea typeface="Tahoma" panose="020B0604030504040204" pitchFamily="34" charset="0"/>
                <a:cs typeface="Arial" panose="020B0604020202020204" pitchFamily="34" charset="0"/>
              </a:rPr>
              <a:t>NDC Partnership and UKNIAF - IF0011 TO TEAM</a:t>
            </a:r>
            <a:endParaRPr lang="en-GB" sz="18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0" i="0" u="none" strike="noStrike" kern="1200" cap="none" spc="-10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1719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0" dirty="0">
                <a:solidFill>
                  <a:srgbClr val="283077"/>
                </a:solidFill>
                <a:latin typeface="Arial" panose="020B0604020202020204" pitchFamily="34" charset="0"/>
                <a:cs typeface="Arial" panose="020B0604020202020204" pitchFamily="34" charset="0"/>
              </a:rPr>
              <a:t>Prioritization Illustration – </a:t>
            </a:r>
            <a:r>
              <a:rPr lang="en-GB" sz="4000" b="0" i="1" dirty="0">
                <a:solidFill>
                  <a:srgbClr val="283077"/>
                </a:solidFill>
                <a:latin typeface="Arial" panose="020B0604020202020204" pitchFamily="34" charset="0"/>
                <a:cs typeface="Arial" panose="020B0604020202020204" pitchFamily="34" charset="0"/>
              </a:rPr>
              <a:t>Buying a Car</a:t>
            </a:r>
            <a:endParaRPr kumimoji="0" lang="en-GB" sz="4000" b="0" i="1"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14" name="Left Arrow 11">
            <a:extLst>
              <a:ext uri="{FF2B5EF4-FFF2-40B4-BE49-F238E27FC236}">
                <a16:creationId xmlns:a16="http://schemas.microsoft.com/office/drawing/2014/main" id="{A4D58097-4C25-4EC9-B0EE-FD409A9B8003}"/>
              </a:ext>
            </a:extLst>
          </p:cNvPr>
          <p:cNvSpPr/>
          <p:nvPr/>
        </p:nvSpPr>
        <p:spPr>
          <a:xfrm flipH="1">
            <a:off x="8079609" y="2358983"/>
            <a:ext cx="633332" cy="887591"/>
          </a:xfrm>
          <a:prstGeom prst="leftArrow">
            <a:avLst/>
          </a:prstGeom>
          <a:gradFill flip="none" rotWithShape="1">
            <a:gsLst>
              <a:gs pos="0">
                <a:schemeClr val="tx2">
                  <a:lumMod val="75000"/>
                </a:schemeClr>
              </a:gs>
              <a:gs pos="100000">
                <a:schemeClr val="tx2">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18D943B5-5DA4-48AB-AB66-E65B91FDB6D8}"/>
              </a:ext>
            </a:extLst>
          </p:cNvPr>
          <p:cNvPicPr>
            <a:picLocks noChangeAspect="1"/>
          </p:cNvPicPr>
          <p:nvPr/>
        </p:nvPicPr>
        <p:blipFill>
          <a:blip r:embed="rId3"/>
          <a:stretch>
            <a:fillRect/>
          </a:stretch>
        </p:blipFill>
        <p:spPr>
          <a:xfrm>
            <a:off x="8866595" y="1677598"/>
            <a:ext cx="977900" cy="1970963"/>
          </a:xfrm>
          <a:prstGeom prst="rect">
            <a:avLst/>
          </a:prstGeom>
          <a:effectLst>
            <a:outerShdw blurRad="50800" dist="38100" dir="2700000" algn="tl" rotWithShape="0">
              <a:prstClr val="black">
                <a:alpha val="40000"/>
              </a:prstClr>
            </a:outerShdw>
          </a:effectLst>
        </p:spPr>
      </p:pic>
      <p:grpSp>
        <p:nvGrpSpPr>
          <p:cNvPr id="16" name="Group 22">
            <a:extLst>
              <a:ext uri="{FF2B5EF4-FFF2-40B4-BE49-F238E27FC236}">
                <a16:creationId xmlns:a16="http://schemas.microsoft.com/office/drawing/2014/main" id="{D6AC2E2C-DFDB-499F-84A4-1E39CE16A3D8}"/>
              </a:ext>
            </a:extLst>
          </p:cNvPr>
          <p:cNvGrpSpPr/>
          <p:nvPr/>
        </p:nvGrpSpPr>
        <p:grpSpPr>
          <a:xfrm>
            <a:off x="3322600" y="4143126"/>
            <a:ext cx="1223869" cy="1403350"/>
            <a:chOff x="1308305" y="4953000"/>
            <a:chExt cx="1223869" cy="1403350"/>
          </a:xfrm>
          <a:effectLst>
            <a:outerShdw blurRad="50800" dist="38100" dir="2700000" algn="tl" rotWithShape="0">
              <a:prstClr val="black">
                <a:alpha val="40000"/>
              </a:prstClr>
            </a:outerShdw>
          </a:effectLst>
        </p:grpSpPr>
        <p:sp>
          <p:nvSpPr>
            <p:cNvPr id="18" name="TextBox 17">
              <a:extLst>
                <a:ext uri="{FF2B5EF4-FFF2-40B4-BE49-F238E27FC236}">
                  <a16:creationId xmlns:a16="http://schemas.microsoft.com/office/drawing/2014/main" id="{BE2D39D0-A015-46B9-9355-4F68AAE77554}"/>
                </a:ext>
              </a:extLst>
            </p:cNvPr>
            <p:cNvSpPr txBox="1"/>
            <p:nvPr/>
          </p:nvSpPr>
          <p:spPr>
            <a:xfrm>
              <a:off x="1308309" y="4953000"/>
              <a:ext cx="1223862" cy="646331"/>
            </a:xfrm>
            <a:prstGeom prst="rect">
              <a:avLst/>
            </a:prstGeom>
            <a:noFill/>
          </p:spPr>
          <p:txBody>
            <a:bodyPr wrap="square" rtlCol="0">
              <a:spAutoFit/>
            </a:bodyPr>
            <a:lstStyle/>
            <a:p>
              <a:pPr algn="ctr"/>
              <a:r>
                <a:rPr lang="en-GB" b="1" dirty="0">
                  <a:solidFill>
                    <a:srgbClr val="002060"/>
                  </a:solidFill>
                </a:rPr>
                <a:t>Raw Benefits</a:t>
              </a:r>
            </a:p>
          </p:txBody>
        </p:sp>
        <p:sp>
          <p:nvSpPr>
            <p:cNvPr id="19" name="Rectangle 18">
              <a:extLst>
                <a:ext uri="{FF2B5EF4-FFF2-40B4-BE49-F238E27FC236}">
                  <a16:creationId xmlns:a16="http://schemas.microsoft.com/office/drawing/2014/main" id="{A1DF9749-BC62-49F5-A318-69DFD85B04B4}"/>
                </a:ext>
              </a:extLst>
            </p:cNvPr>
            <p:cNvSpPr/>
            <p:nvPr/>
          </p:nvSpPr>
          <p:spPr>
            <a:xfrm>
              <a:off x="1308305" y="5615940"/>
              <a:ext cx="1223869" cy="74041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a:solidFill>
                    <a:srgbClr val="002060"/>
                  </a:solidFill>
                </a:rPr>
                <a:t>BMW</a:t>
              </a:r>
              <a:br>
                <a:rPr lang="en-GB" b="1" i="1" dirty="0">
                  <a:solidFill>
                    <a:srgbClr val="002060"/>
                  </a:solidFill>
                </a:rPr>
              </a:br>
              <a:r>
                <a:rPr lang="en-GB" b="1" i="1" dirty="0">
                  <a:solidFill>
                    <a:srgbClr val="002060"/>
                  </a:solidFill>
                </a:rPr>
                <a:t>Toyota</a:t>
              </a:r>
            </a:p>
          </p:txBody>
        </p:sp>
      </p:grpSp>
      <p:grpSp>
        <p:nvGrpSpPr>
          <p:cNvPr id="20" name="Group 21">
            <a:extLst>
              <a:ext uri="{FF2B5EF4-FFF2-40B4-BE49-F238E27FC236}">
                <a16:creationId xmlns:a16="http://schemas.microsoft.com/office/drawing/2014/main" id="{1B131F53-C281-455C-BE06-1A6630FFB620}"/>
              </a:ext>
            </a:extLst>
          </p:cNvPr>
          <p:cNvGrpSpPr/>
          <p:nvPr/>
        </p:nvGrpSpPr>
        <p:grpSpPr>
          <a:xfrm>
            <a:off x="5844408" y="4143126"/>
            <a:ext cx="1493520" cy="1403350"/>
            <a:chOff x="2634615" y="4953000"/>
            <a:chExt cx="1493520" cy="1403350"/>
          </a:xfrm>
          <a:effectLst>
            <a:outerShdw blurRad="50800" dist="38100" dir="2700000" algn="tl" rotWithShape="0">
              <a:prstClr val="black">
                <a:alpha val="40000"/>
              </a:prstClr>
            </a:outerShdw>
          </a:effectLst>
        </p:grpSpPr>
        <p:sp>
          <p:nvSpPr>
            <p:cNvPr id="21" name="TextBox 20">
              <a:extLst>
                <a:ext uri="{FF2B5EF4-FFF2-40B4-BE49-F238E27FC236}">
                  <a16:creationId xmlns:a16="http://schemas.microsoft.com/office/drawing/2014/main" id="{455614C9-7EFB-4AA9-82D3-BA8AD82DEE87}"/>
                </a:ext>
              </a:extLst>
            </p:cNvPr>
            <p:cNvSpPr txBox="1"/>
            <p:nvPr/>
          </p:nvSpPr>
          <p:spPr>
            <a:xfrm>
              <a:off x="2634615" y="4953000"/>
              <a:ext cx="1493520" cy="646331"/>
            </a:xfrm>
            <a:prstGeom prst="rect">
              <a:avLst/>
            </a:prstGeom>
            <a:noFill/>
          </p:spPr>
          <p:txBody>
            <a:bodyPr wrap="square" rtlCol="0">
              <a:spAutoFit/>
            </a:bodyPr>
            <a:lstStyle/>
            <a:p>
              <a:pPr algn="ctr"/>
              <a:r>
                <a:rPr lang="en-GB" b="1" dirty="0">
                  <a:solidFill>
                    <a:srgbClr val="002060"/>
                  </a:solidFill>
                </a:rPr>
                <a:t>Weighted Benefits</a:t>
              </a:r>
            </a:p>
          </p:txBody>
        </p:sp>
        <p:sp>
          <p:nvSpPr>
            <p:cNvPr id="22" name="Rectangle 21">
              <a:extLst>
                <a:ext uri="{FF2B5EF4-FFF2-40B4-BE49-F238E27FC236}">
                  <a16:creationId xmlns:a16="http://schemas.microsoft.com/office/drawing/2014/main" id="{04D36AE1-0510-4E14-AF85-61E907B88FEB}"/>
                </a:ext>
              </a:extLst>
            </p:cNvPr>
            <p:cNvSpPr/>
            <p:nvPr/>
          </p:nvSpPr>
          <p:spPr>
            <a:xfrm>
              <a:off x="2769440" y="5615940"/>
              <a:ext cx="1223869" cy="74041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a:solidFill>
                    <a:srgbClr val="002060"/>
                  </a:solidFill>
                </a:rPr>
                <a:t>Toyota</a:t>
              </a:r>
            </a:p>
          </p:txBody>
        </p:sp>
      </p:grpSp>
      <p:grpSp>
        <p:nvGrpSpPr>
          <p:cNvPr id="23" name="Group 20">
            <a:extLst>
              <a:ext uri="{FF2B5EF4-FFF2-40B4-BE49-F238E27FC236}">
                <a16:creationId xmlns:a16="http://schemas.microsoft.com/office/drawing/2014/main" id="{014F329E-F69C-46E7-A11E-8288CE531DF8}"/>
              </a:ext>
            </a:extLst>
          </p:cNvPr>
          <p:cNvGrpSpPr/>
          <p:nvPr/>
        </p:nvGrpSpPr>
        <p:grpSpPr>
          <a:xfrm>
            <a:off x="8478390" y="4143125"/>
            <a:ext cx="1493520" cy="1403351"/>
            <a:chOff x="4213860" y="4952999"/>
            <a:chExt cx="1493520" cy="1403351"/>
          </a:xfrm>
          <a:effectLst>
            <a:outerShdw blurRad="50800" dist="38100" dir="2700000" algn="tl" rotWithShape="0">
              <a:prstClr val="black">
                <a:alpha val="40000"/>
              </a:prstClr>
            </a:outerShdw>
          </a:effectLst>
        </p:grpSpPr>
        <p:sp>
          <p:nvSpPr>
            <p:cNvPr id="24" name="TextBox 23">
              <a:extLst>
                <a:ext uri="{FF2B5EF4-FFF2-40B4-BE49-F238E27FC236}">
                  <a16:creationId xmlns:a16="http://schemas.microsoft.com/office/drawing/2014/main" id="{678FF49F-AA4B-41AD-A986-53EC004CDCD1}"/>
                </a:ext>
              </a:extLst>
            </p:cNvPr>
            <p:cNvSpPr txBox="1"/>
            <p:nvPr/>
          </p:nvSpPr>
          <p:spPr>
            <a:xfrm>
              <a:off x="4213860" y="4952999"/>
              <a:ext cx="1493520" cy="646331"/>
            </a:xfrm>
            <a:prstGeom prst="rect">
              <a:avLst/>
            </a:prstGeom>
            <a:noFill/>
          </p:spPr>
          <p:txBody>
            <a:bodyPr wrap="square" rtlCol="0">
              <a:spAutoFit/>
            </a:bodyPr>
            <a:lstStyle/>
            <a:p>
              <a:pPr algn="ctr"/>
              <a:r>
                <a:rPr lang="en-GB" b="1" dirty="0">
                  <a:solidFill>
                    <a:srgbClr val="002060"/>
                  </a:solidFill>
                </a:rPr>
                <a:t>Value for Money</a:t>
              </a:r>
            </a:p>
          </p:txBody>
        </p:sp>
        <p:sp>
          <p:nvSpPr>
            <p:cNvPr id="25" name="Rectangle 24">
              <a:extLst>
                <a:ext uri="{FF2B5EF4-FFF2-40B4-BE49-F238E27FC236}">
                  <a16:creationId xmlns:a16="http://schemas.microsoft.com/office/drawing/2014/main" id="{160996F2-1720-4FAC-AF02-D42ADF128878}"/>
                </a:ext>
              </a:extLst>
            </p:cNvPr>
            <p:cNvSpPr/>
            <p:nvPr/>
          </p:nvSpPr>
          <p:spPr>
            <a:xfrm>
              <a:off x="4348685" y="5615940"/>
              <a:ext cx="1223869" cy="74041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a:solidFill>
                    <a:srgbClr val="002060"/>
                  </a:solidFill>
                </a:rPr>
                <a:t>Kia</a:t>
              </a:r>
            </a:p>
          </p:txBody>
        </p:sp>
      </p:grpSp>
      <p:sp>
        <p:nvSpPr>
          <p:cNvPr id="26" name="Left Arrow 23">
            <a:extLst>
              <a:ext uri="{FF2B5EF4-FFF2-40B4-BE49-F238E27FC236}">
                <a16:creationId xmlns:a16="http://schemas.microsoft.com/office/drawing/2014/main" id="{A6496F48-8688-43C7-9951-6B9E2F93F3BC}"/>
              </a:ext>
            </a:extLst>
          </p:cNvPr>
          <p:cNvSpPr/>
          <p:nvPr/>
        </p:nvSpPr>
        <p:spPr>
          <a:xfrm flipH="1">
            <a:off x="4889797" y="4815560"/>
            <a:ext cx="746105" cy="730916"/>
          </a:xfrm>
          <a:prstGeom prst="leftArrow">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Left Arrow 24">
            <a:extLst>
              <a:ext uri="{FF2B5EF4-FFF2-40B4-BE49-F238E27FC236}">
                <a16:creationId xmlns:a16="http://schemas.microsoft.com/office/drawing/2014/main" id="{B32CA0ED-F3A1-49B1-892F-5B394937C1AE}"/>
              </a:ext>
            </a:extLst>
          </p:cNvPr>
          <p:cNvSpPr/>
          <p:nvPr/>
        </p:nvSpPr>
        <p:spPr>
          <a:xfrm flipH="1">
            <a:off x="7535106" y="4789525"/>
            <a:ext cx="746105" cy="730916"/>
          </a:xfrm>
          <a:prstGeom prst="leftArrow">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E9B58D8-DBB7-4A63-9DCE-66E1D9EF9B9F}"/>
              </a:ext>
            </a:extLst>
          </p:cNvPr>
          <p:cNvSpPr txBox="1"/>
          <p:nvPr/>
        </p:nvSpPr>
        <p:spPr>
          <a:xfrm>
            <a:off x="1013254" y="4691150"/>
            <a:ext cx="1924022"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400" b="1" dirty="0">
                <a:solidFill>
                  <a:srgbClr val="002060"/>
                </a:solidFill>
              </a:rPr>
              <a:t>Preferred Choice</a:t>
            </a:r>
          </a:p>
        </p:txBody>
      </p:sp>
      <p:pic>
        <p:nvPicPr>
          <p:cNvPr id="29" name="Picture 28">
            <a:extLst>
              <a:ext uri="{FF2B5EF4-FFF2-40B4-BE49-F238E27FC236}">
                <a16:creationId xmlns:a16="http://schemas.microsoft.com/office/drawing/2014/main" id="{7E33B9EE-767D-48DF-9867-845DCEF86EF3}"/>
              </a:ext>
            </a:extLst>
          </p:cNvPr>
          <p:cNvPicPr>
            <a:picLocks noChangeAspect="1"/>
          </p:cNvPicPr>
          <p:nvPr/>
        </p:nvPicPr>
        <p:blipFill>
          <a:blip r:embed="rId4"/>
          <a:stretch>
            <a:fillRect/>
          </a:stretch>
        </p:blipFill>
        <p:spPr>
          <a:xfrm>
            <a:off x="1675824" y="1296423"/>
            <a:ext cx="6224745" cy="2349500"/>
          </a:xfrm>
          <a:prstGeom prst="rect">
            <a:avLst/>
          </a:prstGeom>
        </p:spPr>
      </p:pic>
    </p:spTree>
    <p:extLst>
      <p:ext uri="{BB962C8B-B14F-4D97-AF65-F5344CB8AC3E}">
        <p14:creationId xmlns:p14="http://schemas.microsoft.com/office/powerpoint/2010/main" val="187838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F9CCE19B-CC3A-427C-AB24-1D7D9BF57950}"/>
              </a:ext>
            </a:extLst>
          </p:cNvPr>
          <p:cNvSpPr txBox="1">
            <a:spLocks/>
          </p:cNvSpPr>
          <p:nvPr/>
        </p:nvSpPr>
        <p:spPr>
          <a:xfrm>
            <a:off x="749101" y="171290"/>
            <a:ext cx="9833554"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3600" b="0" dirty="0">
                <a:solidFill>
                  <a:srgbClr val="283077"/>
                </a:solidFill>
                <a:latin typeface="Arial" panose="020B0604020202020204" pitchFamily="34" charset="0"/>
                <a:cs typeface="Arial" panose="020B0604020202020204" pitchFamily="34" charset="0"/>
              </a:rPr>
              <a:t>Contents</a:t>
            </a:r>
          </a:p>
        </p:txBody>
      </p:sp>
      <p:grpSp>
        <p:nvGrpSpPr>
          <p:cNvPr id="3" name="Group 2">
            <a:extLst>
              <a:ext uri="{FF2B5EF4-FFF2-40B4-BE49-F238E27FC236}">
                <a16:creationId xmlns:a16="http://schemas.microsoft.com/office/drawing/2014/main" id="{E3DCE2BF-3277-4758-99CE-95616F154CED}"/>
              </a:ext>
            </a:extLst>
          </p:cNvPr>
          <p:cNvGrpSpPr/>
          <p:nvPr/>
        </p:nvGrpSpPr>
        <p:grpSpPr>
          <a:xfrm>
            <a:off x="918090" y="1184792"/>
            <a:ext cx="4527867" cy="1005840"/>
            <a:chOff x="1274881" y="2110468"/>
            <a:chExt cx="4527867" cy="1005840"/>
          </a:xfrm>
        </p:grpSpPr>
        <p:sp>
          <p:nvSpPr>
            <p:cNvPr id="75" name="Rectangle 74">
              <a:extLst>
                <a:ext uri="{FF2B5EF4-FFF2-40B4-BE49-F238E27FC236}">
                  <a16:creationId xmlns:a16="http://schemas.microsoft.com/office/drawing/2014/main" id="{7D16515F-22B6-49B5-86C5-6BAC407D02E5}"/>
                </a:ext>
              </a:extLst>
            </p:cNvPr>
            <p:cNvSpPr/>
            <p:nvPr/>
          </p:nvSpPr>
          <p:spPr>
            <a:xfrm>
              <a:off x="1274881" y="2110468"/>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F7D2BCA-9D19-4507-AB9C-A1AC3B172828}"/>
                </a:ext>
              </a:extLst>
            </p:cNvPr>
            <p:cNvSpPr/>
            <p:nvPr/>
          </p:nvSpPr>
          <p:spPr>
            <a:xfrm>
              <a:off x="1274881" y="2110468"/>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8131DA7F-9858-4871-AC7D-080B6E34DC8B}"/>
                </a:ext>
              </a:extLst>
            </p:cNvPr>
            <p:cNvSpPr txBox="1"/>
            <p:nvPr/>
          </p:nvSpPr>
          <p:spPr>
            <a:xfrm>
              <a:off x="2374256" y="2446807"/>
              <a:ext cx="3291622" cy="523220"/>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Overview – </a:t>
              </a:r>
            </a:p>
            <a:p>
              <a:pPr defTabSz="914217"/>
              <a:r>
                <a:rPr lang="en-US" sz="1200" b="1" i="1" dirty="0">
                  <a:solidFill>
                    <a:schemeClr val="bg1">
                      <a:lumMod val="85000"/>
                    </a:schemeClr>
                  </a:solidFill>
                  <a:latin typeface="Poppins" pitchFamily="2" charset="77"/>
                  <a:ea typeface="League Spartan" charset="0"/>
                  <a:cs typeface="Poppins" pitchFamily="2" charset="77"/>
                </a:rPr>
                <a:t>Project Prioritization, NDP 2021-25 </a:t>
              </a:r>
            </a:p>
          </p:txBody>
        </p:sp>
        <p:sp>
          <p:nvSpPr>
            <p:cNvPr id="93" name="TextBox 92">
              <a:extLst>
                <a:ext uri="{FF2B5EF4-FFF2-40B4-BE49-F238E27FC236}">
                  <a16:creationId xmlns:a16="http://schemas.microsoft.com/office/drawing/2014/main" id="{4E571DE1-8F0A-4642-B88B-AAAFDF8F9E92}"/>
                </a:ext>
              </a:extLst>
            </p:cNvPr>
            <p:cNvSpPr txBox="1"/>
            <p:nvPr/>
          </p:nvSpPr>
          <p:spPr>
            <a:xfrm>
              <a:off x="1663538" y="2373140"/>
              <a:ext cx="688009"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01.</a:t>
              </a:r>
            </a:p>
          </p:txBody>
        </p:sp>
      </p:grpSp>
      <p:grpSp>
        <p:nvGrpSpPr>
          <p:cNvPr id="2" name="Group 1">
            <a:extLst>
              <a:ext uri="{FF2B5EF4-FFF2-40B4-BE49-F238E27FC236}">
                <a16:creationId xmlns:a16="http://schemas.microsoft.com/office/drawing/2014/main" id="{5B4AD7F5-744A-47F0-B029-DA7CDE8FAF85}"/>
              </a:ext>
            </a:extLst>
          </p:cNvPr>
          <p:cNvGrpSpPr/>
          <p:nvPr/>
        </p:nvGrpSpPr>
        <p:grpSpPr>
          <a:xfrm>
            <a:off x="918089" y="2567381"/>
            <a:ext cx="4527867" cy="1005840"/>
            <a:chOff x="1427281" y="2653156"/>
            <a:chExt cx="4527867" cy="1005840"/>
          </a:xfrm>
        </p:grpSpPr>
        <p:sp>
          <p:nvSpPr>
            <p:cNvPr id="10" name="Rectangle 9">
              <a:extLst>
                <a:ext uri="{FF2B5EF4-FFF2-40B4-BE49-F238E27FC236}">
                  <a16:creationId xmlns:a16="http://schemas.microsoft.com/office/drawing/2014/main" id="{F9722DCC-BA38-4BE6-88D5-0762D6FD20BD}"/>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83A0387-9B52-45FA-A6AB-811C872D0903}"/>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0DBE57-945F-4229-B572-0767F34C9DCA}"/>
                </a:ext>
              </a:extLst>
            </p:cNvPr>
            <p:cNvSpPr txBox="1"/>
            <p:nvPr/>
          </p:nvSpPr>
          <p:spPr>
            <a:xfrm>
              <a:off x="2503948" y="2821869"/>
              <a:ext cx="3291622" cy="707886"/>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DST – </a:t>
              </a:r>
            </a:p>
            <a:p>
              <a:pPr defTabSz="914217"/>
              <a:r>
                <a:rPr lang="en-US" sz="1200" b="1" i="1" dirty="0">
                  <a:solidFill>
                    <a:srgbClr val="272829"/>
                  </a:solidFill>
                  <a:latin typeface="Poppins" pitchFamily="2" charset="77"/>
                  <a:ea typeface="League Spartan" charset="0"/>
                  <a:cs typeface="Poppins" pitchFamily="2" charset="77"/>
                </a:rPr>
                <a:t>Principles, Approach &amp; Identified Projects from 2022 Budget Submission</a:t>
              </a:r>
            </a:p>
          </p:txBody>
        </p:sp>
        <p:sp>
          <p:nvSpPr>
            <p:cNvPr id="13" name="TextBox 12">
              <a:extLst>
                <a:ext uri="{FF2B5EF4-FFF2-40B4-BE49-F238E27FC236}">
                  <a16:creationId xmlns:a16="http://schemas.microsoft.com/office/drawing/2014/main" id="{CC7DC0CE-E382-440C-AA61-2B7910336335}"/>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02.</a:t>
              </a:r>
            </a:p>
          </p:txBody>
        </p:sp>
      </p:grpSp>
      <p:grpSp>
        <p:nvGrpSpPr>
          <p:cNvPr id="15" name="Group 14">
            <a:extLst>
              <a:ext uri="{FF2B5EF4-FFF2-40B4-BE49-F238E27FC236}">
                <a16:creationId xmlns:a16="http://schemas.microsoft.com/office/drawing/2014/main" id="{C328A44B-B81F-4608-94CC-D0898900DAC6}"/>
              </a:ext>
            </a:extLst>
          </p:cNvPr>
          <p:cNvGrpSpPr/>
          <p:nvPr/>
        </p:nvGrpSpPr>
        <p:grpSpPr>
          <a:xfrm>
            <a:off x="918088" y="3951489"/>
            <a:ext cx="4527867" cy="1005840"/>
            <a:chOff x="1427281" y="2653156"/>
            <a:chExt cx="4527867" cy="1005840"/>
          </a:xfrm>
        </p:grpSpPr>
        <p:sp>
          <p:nvSpPr>
            <p:cNvPr id="16" name="Rectangle 15">
              <a:extLst>
                <a:ext uri="{FF2B5EF4-FFF2-40B4-BE49-F238E27FC236}">
                  <a16:creationId xmlns:a16="http://schemas.microsoft.com/office/drawing/2014/main" id="{880B1855-3490-4D57-AE0B-C8EE4C993299}"/>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154677A-C222-4EDA-BB87-71E9B50DFF4F}"/>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09EEEF4-0B03-443E-B3C1-52BA605AE850}"/>
                </a:ext>
              </a:extLst>
            </p:cNvPr>
            <p:cNvSpPr txBox="1"/>
            <p:nvPr/>
          </p:nvSpPr>
          <p:spPr>
            <a:xfrm>
              <a:off x="2503948" y="2802133"/>
              <a:ext cx="3291622" cy="523220"/>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Conclusion – </a:t>
              </a:r>
            </a:p>
            <a:p>
              <a:pPr defTabSz="914217"/>
              <a:r>
                <a:rPr lang="en-US" sz="1200" b="1" i="1" dirty="0">
                  <a:solidFill>
                    <a:schemeClr val="bg1">
                      <a:lumMod val="85000"/>
                    </a:schemeClr>
                  </a:solidFill>
                  <a:latin typeface="Poppins" pitchFamily="2" charset="77"/>
                  <a:ea typeface="League Spartan" charset="0"/>
                  <a:cs typeface="Poppins" pitchFamily="2" charset="77"/>
                </a:rPr>
                <a:t>Next Steps, Q1 2022 Capacity Building</a:t>
              </a:r>
            </a:p>
          </p:txBody>
        </p:sp>
        <p:sp>
          <p:nvSpPr>
            <p:cNvPr id="19" name="TextBox 18">
              <a:extLst>
                <a:ext uri="{FF2B5EF4-FFF2-40B4-BE49-F238E27FC236}">
                  <a16:creationId xmlns:a16="http://schemas.microsoft.com/office/drawing/2014/main" id="{A5162B4D-99B3-4D10-B257-9AC191F86CDB}"/>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03.</a:t>
              </a:r>
            </a:p>
          </p:txBody>
        </p:sp>
      </p:grpSp>
      <p:pic>
        <p:nvPicPr>
          <p:cNvPr id="4098" name="Picture 2" descr="Photos: Buhari at COP26 in Glasgow - P.M. News">
            <a:extLst>
              <a:ext uri="{FF2B5EF4-FFF2-40B4-BE49-F238E27FC236}">
                <a16:creationId xmlns:a16="http://schemas.microsoft.com/office/drawing/2014/main" id="{D81F8C82-E9B5-44EC-B64B-7327AF4A8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266"/>
          <a:stretch/>
        </p:blipFill>
        <p:spPr bwMode="auto">
          <a:xfrm>
            <a:off x="7741228" y="1184793"/>
            <a:ext cx="4075930" cy="15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txBox="1">
            <a:spLocks/>
          </p:cNvSpPr>
          <p:nvPr/>
        </p:nvSpPr>
        <p:spPr>
          <a:xfrm>
            <a:off x="688141" y="1195896"/>
            <a:ext cx="11089329" cy="3386553"/>
          </a:xfrm>
          <a:prstGeom prst="rect">
            <a:avLst/>
          </a:prstGeom>
        </p:spPr>
        <p:txBody>
          <a:bodyPr/>
          <a:lstStyle>
            <a:lvl1pPr marL="342900" indent="-342900" algn="l" defTabSz="914400" rtl="0" eaLnBrk="1" latinLnBrk="0" hangingPunct="1">
              <a:spcBef>
                <a:spcPct val="20000"/>
              </a:spcBef>
              <a:buFont typeface="Arial" pitchFamily="34" charset="0"/>
              <a:buChar char="•"/>
              <a:defRPr lang="en-US" sz="2000" kern="1200" dirty="0" smtClean="0">
                <a:solidFill>
                  <a:schemeClr val="tx1"/>
                </a:solidFill>
                <a:latin typeface="Tahoma" charset="0"/>
                <a:ea typeface="Tahoma" charset="0"/>
                <a:cs typeface="Tahoma" charset="0"/>
              </a:defRPr>
            </a:lvl1pPr>
            <a:lvl2pPr marL="742950" indent="-285750" algn="l" defTabSz="914400" rtl="0" eaLnBrk="1" latinLnBrk="0" hangingPunct="1">
              <a:spcBef>
                <a:spcPct val="20000"/>
              </a:spcBef>
              <a:buFont typeface="Arial" pitchFamily="34" charset="0"/>
              <a:buChar char="–"/>
              <a:defRPr lang="en-US" sz="1800" kern="1200" dirty="0" smtClean="0">
                <a:solidFill>
                  <a:schemeClr val="tx1"/>
                </a:solidFill>
                <a:latin typeface="Tahoma" charset="0"/>
                <a:ea typeface="Tahoma" charset="0"/>
                <a:cs typeface="Tahoma" charset="0"/>
              </a:defRPr>
            </a:lvl2pPr>
            <a:lvl3pPr marL="1143000" indent="-228600" algn="l" defTabSz="914400" rtl="0" eaLnBrk="1" latinLnBrk="0" hangingPunct="1">
              <a:spcBef>
                <a:spcPct val="20000"/>
              </a:spcBef>
              <a:buFont typeface="Arial" pitchFamily="34" charset="0"/>
              <a:buChar char="•"/>
              <a:defRPr lang="en-US" sz="1600" kern="1200" dirty="0" smtClean="0">
                <a:solidFill>
                  <a:schemeClr val="tx1"/>
                </a:solidFill>
                <a:latin typeface="Tahoma" charset="0"/>
                <a:ea typeface="Tahoma" charset="0"/>
                <a:cs typeface="Tahoma"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tx1"/>
                </a:solidFill>
                <a:latin typeface="Tahoma" charset="0"/>
                <a:ea typeface="Tahoma" charset="0"/>
                <a:cs typeface="Tahoma" charset="0"/>
              </a:defRPr>
            </a:lvl4pPr>
            <a:lvl5pPr marL="2057400" indent="-228600" algn="l" defTabSz="914400" rtl="0" eaLnBrk="1" latinLnBrk="0" hangingPunct="1">
              <a:spcBef>
                <a:spcPct val="20000"/>
              </a:spcBef>
              <a:buFont typeface="Arial" pitchFamily="34" charset="0"/>
              <a:buChar char="»"/>
              <a:defRPr lang="en-GB" sz="1400" kern="1200" dirty="0" smtClean="0">
                <a:solidFill>
                  <a:schemeClr val="tx1"/>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Bef>
                <a:spcPts val="0"/>
              </a:spcBef>
              <a:buClr>
                <a:schemeClr val="tx1"/>
              </a:buClr>
              <a:buSzPct val="100000"/>
              <a:buNone/>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buClr>
                <a:schemeClr val="tx1"/>
              </a:buClr>
              <a:buSzPct val="100000"/>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Link National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evelopment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riorities with the Capital Budget.</a:t>
            </a:r>
          </a:p>
          <a:p>
            <a:pPr marL="0" indent="0" algn="just">
              <a:lnSpc>
                <a:spcPct val="115000"/>
              </a:lnSpc>
              <a:spcBef>
                <a:spcPts val="0"/>
              </a:spcBef>
              <a:buClr>
                <a:schemeClr val="tx1"/>
              </a:buClr>
              <a:buSzPct val="100000"/>
              <a:buNone/>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buClr>
                <a:schemeClr val="tx1"/>
              </a:buClr>
              <a:buSzPct val="100000"/>
            </a:pPr>
            <a:r>
              <a:rPr lang="en-ZA" dirty="0"/>
              <a:t>Identify infrastructure projects that can contribute towards climate change mitigation or adaptation. </a:t>
            </a:r>
          </a:p>
          <a:p>
            <a:pPr algn="just">
              <a:lnSpc>
                <a:spcPct val="115000"/>
              </a:lnSpc>
              <a:spcBef>
                <a:spcPts val="0"/>
              </a:spcBef>
              <a:buClr>
                <a:schemeClr val="tx1"/>
              </a:buClr>
              <a:buSzPct val="100000"/>
            </a:pPr>
            <a:endParaRPr lang="en-ZA" dirty="0"/>
          </a:p>
          <a:p>
            <a:pPr algn="just">
              <a:lnSpc>
                <a:spcPct val="115000"/>
              </a:lnSpc>
              <a:spcBef>
                <a:spcPts val="0"/>
              </a:spcBef>
              <a:buClr>
                <a:schemeClr val="tx1"/>
              </a:buClr>
              <a:buSzPct val="100000"/>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Align Development Priorities with NDCs</a:t>
            </a:r>
          </a:p>
          <a:p>
            <a:pPr marL="0" indent="0" algn="just">
              <a:lnSpc>
                <a:spcPct val="115000"/>
              </a:lnSpc>
              <a:spcBef>
                <a:spcPts val="0"/>
              </a:spcBef>
              <a:buClr>
                <a:schemeClr val="tx1"/>
              </a:buClr>
              <a:buSzPct val="100000"/>
              <a:buNone/>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buClr>
                <a:schemeClr val="tx1"/>
              </a:buClr>
              <a:buSzPct val="100000"/>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Make the case for project preparation and/or implementation assistance. </a:t>
            </a:r>
          </a:p>
          <a:p>
            <a:pPr marL="0" indent="0" algn="just">
              <a:lnSpc>
                <a:spcPct val="115000"/>
              </a:lnSpc>
              <a:spcBef>
                <a:spcPts val="0"/>
              </a:spcBef>
              <a:buClr>
                <a:schemeClr val="tx1"/>
              </a:buClr>
              <a:buSzPct val="100000"/>
              <a:buNone/>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buClr>
                <a:schemeClr val="tx1"/>
              </a:buClr>
              <a:buSzPct val="100000"/>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Bridge National Budget deficit.</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buClr>
                <a:schemeClr val="tx1"/>
              </a:buClr>
              <a:buSzPct val="100000"/>
            </a:pPr>
            <a:endParaRPr lang="en-NG" dirty="0">
              <a:solidFill>
                <a:srgbClr val="02885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itle 5">
            <a:extLst>
              <a:ext uri="{FF2B5EF4-FFF2-40B4-BE49-F238E27FC236}">
                <a16:creationId xmlns:a16="http://schemas.microsoft.com/office/drawing/2014/main" id="{FC1854AA-32C8-1C4B-AFE4-210438256223}"/>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Decision Support Tool (DST) Objectives</a:t>
            </a:r>
            <a:endParaRPr lang="en-US" sz="2400" b="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1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8DD8A34-1434-40F8-B4EC-78BB9FAE933A}"/>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Mainstream NDCs </a:t>
            </a:r>
          </a:p>
          <a:p>
            <a:pPr algn="ctr"/>
            <a:r>
              <a:rPr lang="en-US" sz="1400" dirty="0">
                <a:solidFill>
                  <a:schemeClr val="bg1"/>
                </a:solidFill>
                <a:latin typeface="Arial" panose="020B0604020202020204" pitchFamily="34" charset="0"/>
                <a:cs typeface="Arial" panose="020B0604020202020204" pitchFamily="34" charset="0"/>
              </a:rPr>
              <a:t>into MTNDP</a:t>
            </a:r>
            <a:endParaRPr lang="en-GB" sz="1400" dirty="0">
              <a:solidFill>
                <a:schemeClr val="bg1"/>
              </a:solidFill>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CA92A55B-F8BA-485C-BE56-7C20CBB87822}"/>
              </a:ext>
            </a:extLst>
          </p:cNvPr>
          <p:cNvSpPr/>
          <p:nvPr/>
        </p:nvSpPr>
        <p:spPr>
          <a:xfrm>
            <a:off x="2791019" y="1333751"/>
            <a:ext cx="2207221"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Project </a:t>
            </a:r>
          </a:p>
          <a:p>
            <a:pPr algn="ctr"/>
            <a:r>
              <a:rPr lang="en-US" sz="1400" dirty="0">
                <a:solidFill>
                  <a:schemeClr val="bg1"/>
                </a:solidFill>
                <a:latin typeface="Arial" panose="020B0604020202020204" pitchFamily="34" charset="0"/>
                <a:cs typeface="Arial" panose="020B0604020202020204" pitchFamily="34" charset="0"/>
              </a:rPr>
              <a:t>Identification &amp; Selection</a:t>
            </a:r>
            <a:endParaRPr lang="en-GB" sz="1400" dirty="0">
              <a:solidFill>
                <a:schemeClr val="bg1"/>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721AE312-4918-4D51-885A-278F14295369}"/>
              </a:ext>
            </a:extLst>
          </p:cNvPr>
          <p:cNvSpPr/>
          <p:nvPr/>
        </p:nvSpPr>
        <p:spPr>
          <a:xfrm>
            <a:off x="4876800" y="1345820"/>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Preliminary Analysis</a:t>
            </a:r>
            <a:endParaRPr lang="en-GB" sz="1400" dirty="0">
              <a:solidFill>
                <a:schemeClr val="bg1"/>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ABEF0B06-CCEF-4427-879A-29A757A34C00}"/>
              </a:ext>
            </a:extLst>
          </p:cNvPr>
          <p:cNvSpPr/>
          <p:nvPr/>
        </p:nvSpPr>
        <p:spPr>
          <a:xfrm>
            <a:off x="7145867" y="1345820"/>
            <a:ext cx="2079307"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CC &amp; PGESI Assessment</a:t>
            </a:r>
            <a:endParaRPr lang="en-GB" sz="1400" dirty="0">
              <a:solidFill>
                <a:schemeClr val="bg1"/>
              </a:solidFill>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id="{D35B2EAF-FF63-4FD1-8290-41DB7654F957}"/>
              </a:ext>
            </a:extLst>
          </p:cNvPr>
          <p:cNvSpPr/>
          <p:nvPr/>
        </p:nvSpPr>
        <p:spPr>
          <a:xfrm>
            <a:off x="9494107" y="2375466"/>
            <a:ext cx="2334478" cy="602974"/>
          </a:xfrm>
          <a:prstGeom prst="chevron">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Climate Finance Database</a:t>
            </a:r>
            <a:endParaRPr lang="en-GB" sz="14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71A0FCE-B726-4CF3-9E59-409721329972}"/>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1" name="TextBox 10">
            <a:extLst>
              <a:ext uri="{FF2B5EF4-FFF2-40B4-BE49-F238E27FC236}">
                <a16:creationId xmlns:a16="http://schemas.microsoft.com/office/drawing/2014/main" id="{67A9BE91-DD7A-4683-AAFB-B191BBBD8620}"/>
              </a:ext>
            </a:extLst>
          </p:cNvPr>
          <p:cNvSpPr txBox="1"/>
          <p:nvPr/>
        </p:nvSpPr>
        <p:spPr>
          <a:xfrm>
            <a:off x="2791019" y="2055111"/>
            <a:ext cx="1917625"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Review MDA submissions to identify and select projects that align with / can contribute to the achievement of MTNDP priorities and NDC targets.</a:t>
            </a: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p:txBody>
      </p:sp>
      <p:sp>
        <p:nvSpPr>
          <p:cNvPr id="12" name="TextBox 11">
            <a:extLst>
              <a:ext uri="{FF2B5EF4-FFF2-40B4-BE49-F238E27FC236}">
                <a16:creationId xmlns:a16="http://schemas.microsoft.com/office/drawing/2014/main" id="{C16F5783-941A-45B6-A459-19CEB13387E2}"/>
              </a:ext>
            </a:extLst>
          </p:cNvPr>
          <p:cNvSpPr txBox="1"/>
          <p:nvPr/>
        </p:nvSpPr>
        <p:spPr>
          <a:xfrm>
            <a:off x="4905150" y="2071360"/>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p:txBody>
      </p:sp>
      <p:sp>
        <p:nvSpPr>
          <p:cNvPr id="13" name="TextBox 12">
            <a:extLst>
              <a:ext uri="{FF2B5EF4-FFF2-40B4-BE49-F238E27FC236}">
                <a16:creationId xmlns:a16="http://schemas.microsoft.com/office/drawing/2014/main" id="{BFE468ED-129C-499B-9AA9-F534BEF4F05A}"/>
              </a:ext>
            </a:extLst>
          </p:cNvPr>
          <p:cNvSpPr txBox="1"/>
          <p:nvPr/>
        </p:nvSpPr>
        <p:spPr>
          <a:xfrm>
            <a:off x="7145455" y="2055111"/>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Conduct high-level assessment of CC and PGESI gaps that will be addressed during project preparation.</a:t>
            </a: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4" name="TextBox 13">
            <a:extLst>
              <a:ext uri="{FF2B5EF4-FFF2-40B4-BE49-F238E27FC236}">
                <a16:creationId xmlns:a16="http://schemas.microsoft.com/office/drawing/2014/main" id="{686856FF-C966-4A63-B079-C352BC97481A}"/>
              </a:ext>
            </a:extLst>
          </p:cNvPr>
          <p:cNvSpPr txBox="1"/>
          <p:nvPr/>
        </p:nvSpPr>
        <p:spPr>
          <a:xfrm>
            <a:off x="9494107" y="2978440"/>
            <a:ext cx="2026397" cy="1200329"/>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GB" sz="1200" b="1" dirty="0">
                <a:solidFill>
                  <a:schemeClr val="bg1">
                    <a:lumMod val="85000"/>
                  </a:schemeClr>
                </a:solidFill>
                <a:latin typeface="Arial" panose="020B0604020202020204" pitchFamily="34" charset="0"/>
                <a:cs typeface="Arial" panose="020B0604020202020204" pitchFamily="34" charset="0"/>
              </a:rPr>
              <a:t>Boost visibility for project preparation and implementation assistance.</a:t>
            </a: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5" name="TextBox 14">
            <a:extLst>
              <a:ext uri="{FF2B5EF4-FFF2-40B4-BE49-F238E27FC236}">
                <a16:creationId xmlns:a16="http://schemas.microsoft.com/office/drawing/2014/main" id="{76AFA9B3-DBBD-4DE9-875D-FD95C04CBDE8}"/>
              </a:ext>
            </a:extLst>
          </p:cNvPr>
          <p:cNvSpPr txBox="1"/>
          <p:nvPr/>
        </p:nvSpPr>
        <p:spPr>
          <a:xfrm rot="16200000">
            <a:off x="-287034" y="4961140"/>
            <a:ext cx="1503186" cy="307777"/>
          </a:xfrm>
          <a:prstGeom prst="rect">
            <a:avLst/>
          </a:prstGeom>
        </p:spPr>
        <p:txBody>
          <a:bodyPr wrap="square">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283076"/>
                </a:solidFill>
              </a:rPr>
              <a:t>OUTPUT</a:t>
            </a:r>
            <a:endParaRPr lang="en-GB" dirty="0">
              <a:solidFill>
                <a:srgbClr val="283076"/>
              </a:solidFill>
            </a:endParaRPr>
          </a:p>
        </p:txBody>
      </p:sp>
      <p:sp>
        <p:nvSpPr>
          <p:cNvPr id="16" name="Rectangle 15">
            <a:extLst>
              <a:ext uri="{FF2B5EF4-FFF2-40B4-BE49-F238E27FC236}">
                <a16:creationId xmlns:a16="http://schemas.microsoft.com/office/drawing/2014/main" id="{CFD2B36A-14A0-40B9-B46A-6B5870FBC480}"/>
              </a:ext>
            </a:extLst>
          </p:cNvPr>
          <p:cNvSpPr/>
          <p:nvPr/>
        </p:nvSpPr>
        <p:spPr>
          <a:xfrm>
            <a:off x="286981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Initial Pipeline of Eligible Projects</a:t>
            </a:r>
            <a:endParaRPr lang="en-GB" sz="1400" dirty="0">
              <a:solidFill>
                <a:schemeClr val="accent5">
                  <a:lumMod val="50000"/>
                </a:schemeClr>
              </a:solidFill>
            </a:endParaRPr>
          </a:p>
        </p:txBody>
      </p:sp>
      <p:sp>
        <p:nvSpPr>
          <p:cNvPr id="17" name="Rectangle 16">
            <a:extLst>
              <a:ext uri="{FF2B5EF4-FFF2-40B4-BE49-F238E27FC236}">
                <a16:creationId xmlns:a16="http://schemas.microsoft.com/office/drawing/2014/main" id="{76A067EB-FCB8-458F-A857-44280714AB32}"/>
              </a:ext>
            </a:extLst>
          </p:cNvPr>
          <p:cNvSpPr/>
          <p:nvPr/>
        </p:nvSpPr>
        <p:spPr>
          <a:xfrm>
            <a:off x="4892142" y="4791474"/>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Pipeline of Priority Projects</a:t>
            </a:r>
            <a:endParaRPr lang="en-GB" sz="1400" dirty="0">
              <a:solidFill>
                <a:schemeClr val="accent5">
                  <a:lumMod val="50000"/>
                </a:schemeClr>
              </a:solidFill>
            </a:endParaRPr>
          </a:p>
        </p:txBody>
      </p:sp>
      <p:sp>
        <p:nvSpPr>
          <p:cNvPr id="18" name="Rectangle 17">
            <a:extLst>
              <a:ext uri="{FF2B5EF4-FFF2-40B4-BE49-F238E27FC236}">
                <a16:creationId xmlns:a16="http://schemas.microsoft.com/office/drawing/2014/main" id="{C6077411-B42C-4C81-8D22-6B140BB59418}"/>
              </a:ext>
            </a:extLst>
          </p:cNvPr>
          <p:cNvSpPr/>
          <p:nvPr/>
        </p:nvSpPr>
        <p:spPr>
          <a:xfrm>
            <a:off x="7240507" y="4799679"/>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Project Vulnerability Risk Matrix</a:t>
            </a:r>
            <a:endParaRPr lang="en-GB" sz="1400" dirty="0">
              <a:solidFill>
                <a:schemeClr val="accent5">
                  <a:lumMod val="50000"/>
                </a:schemeClr>
              </a:solidFill>
            </a:endParaRPr>
          </a:p>
        </p:txBody>
      </p:sp>
      <p:sp>
        <p:nvSpPr>
          <p:cNvPr id="20" name="Rectangle 19">
            <a:extLst>
              <a:ext uri="{FF2B5EF4-FFF2-40B4-BE49-F238E27FC236}">
                <a16:creationId xmlns:a16="http://schemas.microsoft.com/office/drawing/2014/main" id="{D6161135-3A74-4DA7-8D03-425648E651E3}"/>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5">
                    <a:lumMod val="50000"/>
                  </a:schemeClr>
                </a:solidFill>
              </a:rPr>
              <a:t>List of priority sectors / themes</a:t>
            </a:r>
          </a:p>
        </p:txBody>
      </p:sp>
      <p:sp>
        <p:nvSpPr>
          <p:cNvPr id="23" name="Title 5">
            <a:extLst>
              <a:ext uri="{FF2B5EF4-FFF2-40B4-BE49-F238E27FC236}">
                <a16:creationId xmlns:a16="http://schemas.microsoft.com/office/drawing/2014/main" id="{54375641-BD28-49FB-A904-97B077790DAF}"/>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1427B866-5B3B-4C41-B1A2-EE6A520F1821}"/>
              </a:ext>
            </a:extLst>
          </p:cNvPr>
          <p:cNvSpPr/>
          <p:nvPr/>
        </p:nvSpPr>
        <p:spPr>
          <a:xfrm>
            <a:off x="506627" y="2071360"/>
            <a:ext cx="331573" cy="229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Arrow 21">
            <a:extLst>
              <a:ext uri="{FF2B5EF4-FFF2-40B4-BE49-F238E27FC236}">
                <a16:creationId xmlns:a16="http://schemas.microsoft.com/office/drawing/2014/main" id="{8BF49C28-30E8-4448-B9EF-A04496009398}"/>
              </a:ext>
            </a:extLst>
          </p:cNvPr>
          <p:cNvSpPr/>
          <p:nvPr/>
        </p:nvSpPr>
        <p:spPr>
          <a:xfrm>
            <a:off x="827054" y="5535827"/>
            <a:ext cx="8367860" cy="1136822"/>
          </a:xfrm>
          <a:prstGeom prst="rightArrow">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UKNIAF Technical Assistance Support up to this stage including application of the DST Framework </a:t>
            </a:r>
          </a:p>
        </p:txBody>
      </p:sp>
      <p:cxnSp>
        <p:nvCxnSpPr>
          <p:cNvPr id="28" name="Straight Arrow Connector 27">
            <a:extLst>
              <a:ext uri="{FF2B5EF4-FFF2-40B4-BE49-F238E27FC236}">
                <a16:creationId xmlns:a16="http://schemas.microsoft.com/office/drawing/2014/main" id="{ACA4A1E7-C41C-194C-9446-E58EA6F9ACD6}"/>
              </a:ext>
            </a:extLst>
          </p:cNvPr>
          <p:cNvCxnSpPr>
            <a:cxnSpLocks/>
            <a:stCxn id="10" idx="2"/>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C71381-B4D9-6B44-A0E3-226DCBB519AB}"/>
              </a:ext>
            </a:extLst>
          </p:cNvPr>
          <p:cNvCxnSpPr>
            <a:cxnSpLocks/>
          </p:cNvCxnSpPr>
          <p:nvPr/>
        </p:nvCxnSpPr>
        <p:spPr>
          <a:xfrm>
            <a:off x="3836801" y="4379683"/>
            <a:ext cx="0" cy="411791"/>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67ED82-D04C-0F47-BD89-EEB42A5ACA95}"/>
              </a:ext>
            </a:extLst>
          </p:cNvPr>
          <p:cNvCxnSpPr>
            <a:cxnSpLocks/>
          </p:cNvCxnSpPr>
          <p:nvPr/>
        </p:nvCxnSpPr>
        <p:spPr>
          <a:xfrm>
            <a:off x="5820964"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9DF9E7-6AB1-A946-A2BC-BA2D524DC259}"/>
              </a:ext>
            </a:extLst>
          </p:cNvPr>
          <p:cNvCxnSpPr>
            <a:cxnSpLocks/>
          </p:cNvCxnSpPr>
          <p:nvPr/>
        </p:nvCxnSpPr>
        <p:spPr>
          <a:xfrm>
            <a:off x="8153857"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372A40-103E-5B42-9382-27812C5EAB11}"/>
              </a:ext>
            </a:extLst>
          </p:cNvPr>
          <p:cNvSpPr/>
          <p:nvPr/>
        </p:nvSpPr>
        <p:spPr>
          <a:xfrm>
            <a:off x="747647" y="816158"/>
            <a:ext cx="853562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framework will help the government to make the case for receiving project preparation assistance for projects with PGESI &amp; CC development impact.</a:t>
            </a:r>
          </a:p>
        </p:txBody>
      </p:sp>
      <p:cxnSp>
        <p:nvCxnSpPr>
          <p:cNvPr id="25" name="Straight Connector 24">
            <a:extLst>
              <a:ext uri="{FF2B5EF4-FFF2-40B4-BE49-F238E27FC236}">
                <a16:creationId xmlns:a16="http://schemas.microsoft.com/office/drawing/2014/main" id="{0970A5F9-4295-014E-9936-EEB84739A3AC}"/>
              </a:ext>
            </a:extLst>
          </p:cNvPr>
          <p:cNvCxnSpPr/>
          <p:nvPr/>
        </p:nvCxnSpPr>
        <p:spPr>
          <a:xfrm>
            <a:off x="9283267" y="1277823"/>
            <a:ext cx="78567" cy="522848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E8D701-D2D2-AD48-9EE4-C51687EBA213}"/>
              </a:ext>
            </a:extLst>
          </p:cNvPr>
          <p:cNvSpPr txBox="1"/>
          <p:nvPr/>
        </p:nvSpPr>
        <p:spPr>
          <a:xfrm>
            <a:off x="10726615" y="5158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4588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8DD8A34-1434-40F8-B4EC-78BB9FAE933A}"/>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Arial" panose="020B0604020202020204" pitchFamily="34" charset="0"/>
                <a:cs typeface="Arial" panose="020B0604020202020204" pitchFamily="34" charset="0"/>
              </a:rPr>
              <a:t>Mainstream NDCs </a:t>
            </a:r>
          </a:p>
          <a:p>
            <a:pPr algn="ctr"/>
            <a:r>
              <a:rPr lang="en-US" sz="1400" dirty="0">
                <a:solidFill>
                  <a:schemeClr val="bg1">
                    <a:lumMod val="95000"/>
                  </a:schemeClr>
                </a:solidFill>
                <a:latin typeface="Arial" panose="020B0604020202020204" pitchFamily="34" charset="0"/>
                <a:cs typeface="Arial" panose="020B0604020202020204" pitchFamily="34" charset="0"/>
              </a:rPr>
              <a:t>into MTNDP</a:t>
            </a:r>
            <a:endParaRPr lang="en-GB" sz="1400" dirty="0">
              <a:solidFill>
                <a:schemeClr val="bg1">
                  <a:lumMod val="95000"/>
                </a:schemeClr>
              </a:solidFill>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CA92A55B-F8BA-485C-BE56-7C20CBB87822}"/>
              </a:ext>
            </a:extLst>
          </p:cNvPr>
          <p:cNvSpPr/>
          <p:nvPr/>
        </p:nvSpPr>
        <p:spPr>
          <a:xfrm>
            <a:off x="2791019" y="1333751"/>
            <a:ext cx="2207221"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Project Selection</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721AE312-4918-4D51-885A-278F14295369}"/>
              </a:ext>
            </a:extLst>
          </p:cNvPr>
          <p:cNvSpPr/>
          <p:nvPr/>
        </p:nvSpPr>
        <p:spPr>
          <a:xfrm>
            <a:off x="4876800" y="1345820"/>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Preliminary Analysis</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ABEF0B06-CCEF-4427-879A-29A757A34C00}"/>
              </a:ext>
            </a:extLst>
          </p:cNvPr>
          <p:cNvSpPr/>
          <p:nvPr/>
        </p:nvSpPr>
        <p:spPr>
          <a:xfrm>
            <a:off x="7145867" y="1345820"/>
            <a:ext cx="2079307"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CC &amp; PGESI Assessment</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71A0FCE-B726-4CF3-9E59-409721329972}"/>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TextBox 10">
            <a:extLst>
              <a:ext uri="{FF2B5EF4-FFF2-40B4-BE49-F238E27FC236}">
                <a16:creationId xmlns:a16="http://schemas.microsoft.com/office/drawing/2014/main" id="{67A9BE91-DD7A-4683-AAFB-B191BBBD8620}"/>
              </a:ext>
            </a:extLst>
          </p:cNvPr>
          <p:cNvSpPr txBox="1"/>
          <p:nvPr/>
        </p:nvSpPr>
        <p:spPr>
          <a:xfrm>
            <a:off x="2791019" y="2055111"/>
            <a:ext cx="1917625"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Review MDA submissions to identify and select projects that align with / can contribute to the achievement of MTNDP priorities and NDC targets.</a:t>
            </a: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a:p>
            <a:pPr marL="285750" indent="-285750">
              <a:buFont typeface="Arial" panose="020B0604020202020204" pitchFamily="34" charset="0"/>
              <a:buChar char="•"/>
            </a:pPr>
            <a:endParaRPr lang="en-US" sz="1200" dirty="0">
              <a:solidFill>
                <a:schemeClr val="bg1">
                  <a:lumMod val="85000"/>
                </a:schemeClr>
              </a:solidFill>
            </a:endParaRPr>
          </a:p>
        </p:txBody>
      </p:sp>
      <p:sp>
        <p:nvSpPr>
          <p:cNvPr id="12" name="TextBox 11">
            <a:extLst>
              <a:ext uri="{FF2B5EF4-FFF2-40B4-BE49-F238E27FC236}">
                <a16:creationId xmlns:a16="http://schemas.microsoft.com/office/drawing/2014/main" id="{C16F5783-941A-45B6-A459-19CEB13387E2}"/>
              </a:ext>
            </a:extLst>
          </p:cNvPr>
          <p:cNvSpPr txBox="1"/>
          <p:nvPr/>
        </p:nvSpPr>
        <p:spPr>
          <a:xfrm>
            <a:off x="4905150" y="2071360"/>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p:txBody>
      </p:sp>
      <p:sp>
        <p:nvSpPr>
          <p:cNvPr id="13" name="TextBox 12">
            <a:extLst>
              <a:ext uri="{FF2B5EF4-FFF2-40B4-BE49-F238E27FC236}">
                <a16:creationId xmlns:a16="http://schemas.microsoft.com/office/drawing/2014/main" id="{BFE468ED-129C-499B-9AA9-F534BEF4F05A}"/>
              </a:ext>
            </a:extLst>
          </p:cNvPr>
          <p:cNvSpPr txBox="1"/>
          <p:nvPr/>
        </p:nvSpPr>
        <p:spPr>
          <a:xfrm>
            <a:off x="7145455" y="2055111"/>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Conduct high-level assessment of CC and PGESI gaps that will be addressed during project preparation.</a:t>
            </a: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5" name="TextBox 14">
            <a:extLst>
              <a:ext uri="{FF2B5EF4-FFF2-40B4-BE49-F238E27FC236}">
                <a16:creationId xmlns:a16="http://schemas.microsoft.com/office/drawing/2014/main" id="{76AFA9B3-DBBD-4DE9-875D-FD95C04CBDE8}"/>
              </a:ext>
            </a:extLst>
          </p:cNvPr>
          <p:cNvSpPr txBox="1"/>
          <p:nvPr/>
        </p:nvSpPr>
        <p:spPr>
          <a:xfrm rot="16200000">
            <a:off x="-287034" y="4961140"/>
            <a:ext cx="1503186" cy="307777"/>
          </a:xfrm>
          <a:prstGeom prst="rect">
            <a:avLst/>
          </a:prstGeom>
        </p:spPr>
        <p:txBody>
          <a:bodyPr wrap="square">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283076"/>
                </a:solidFill>
              </a:rPr>
              <a:t>OUTPUT</a:t>
            </a:r>
            <a:endParaRPr lang="en-GB" dirty="0">
              <a:solidFill>
                <a:srgbClr val="283076"/>
              </a:solidFill>
            </a:endParaRPr>
          </a:p>
        </p:txBody>
      </p:sp>
      <p:sp>
        <p:nvSpPr>
          <p:cNvPr id="16" name="Rectangle 15">
            <a:extLst>
              <a:ext uri="{FF2B5EF4-FFF2-40B4-BE49-F238E27FC236}">
                <a16:creationId xmlns:a16="http://schemas.microsoft.com/office/drawing/2014/main" id="{CFD2B36A-14A0-40B9-B46A-6B5870FBC480}"/>
              </a:ext>
            </a:extLst>
          </p:cNvPr>
          <p:cNvSpPr/>
          <p:nvPr/>
        </p:nvSpPr>
        <p:spPr>
          <a:xfrm>
            <a:off x="286981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Initial Pipeline of Eligible Projects</a:t>
            </a:r>
            <a:endParaRPr lang="en-GB" sz="1400" dirty="0">
              <a:solidFill>
                <a:schemeClr val="accent5">
                  <a:lumMod val="50000"/>
                </a:schemeClr>
              </a:solidFill>
            </a:endParaRPr>
          </a:p>
        </p:txBody>
      </p:sp>
      <p:sp>
        <p:nvSpPr>
          <p:cNvPr id="17" name="Rectangle 16">
            <a:extLst>
              <a:ext uri="{FF2B5EF4-FFF2-40B4-BE49-F238E27FC236}">
                <a16:creationId xmlns:a16="http://schemas.microsoft.com/office/drawing/2014/main" id="{76A067EB-FCB8-458F-A857-44280714AB32}"/>
              </a:ext>
            </a:extLst>
          </p:cNvPr>
          <p:cNvSpPr/>
          <p:nvPr/>
        </p:nvSpPr>
        <p:spPr>
          <a:xfrm>
            <a:off x="4892142" y="4791474"/>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Pipeline of Priority Projects</a:t>
            </a:r>
            <a:endParaRPr lang="en-GB" sz="1400" dirty="0">
              <a:solidFill>
                <a:schemeClr val="accent5">
                  <a:lumMod val="50000"/>
                </a:schemeClr>
              </a:solidFill>
            </a:endParaRPr>
          </a:p>
        </p:txBody>
      </p:sp>
      <p:sp>
        <p:nvSpPr>
          <p:cNvPr id="18" name="Rectangle 17">
            <a:extLst>
              <a:ext uri="{FF2B5EF4-FFF2-40B4-BE49-F238E27FC236}">
                <a16:creationId xmlns:a16="http://schemas.microsoft.com/office/drawing/2014/main" id="{C6077411-B42C-4C81-8D22-6B140BB59418}"/>
              </a:ext>
            </a:extLst>
          </p:cNvPr>
          <p:cNvSpPr/>
          <p:nvPr/>
        </p:nvSpPr>
        <p:spPr>
          <a:xfrm>
            <a:off x="7240507" y="4799679"/>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Project Vulnerability Risk Matrix</a:t>
            </a:r>
            <a:endParaRPr lang="en-GB" sz="1400" dirty="0">
              <a:solidFill>
                <a:schemeClr val="accent5">
                  <a:lumMod val="50000"/>
                </a:schemeClr>
              </a:solidFill>
            </a:endParaRPr>
          </a:p>
        </p:txBody>
      </p:sp>
      <p:sp>
        <p:nvSpPr>
          <p:cNvPr id="20" name="Rectangle 19">
            <a:extLst>
              <a:ext uri="{FF2B5EF4-FFF2-40B4-BE49-F238E27FC236}">
                <a16:creationId xmlns:a16="http://schemas.microsoft.com/office/drawing/2014/main" id="{D6161135-3A74-4DA7-8D03-425648E651E3}"/>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lumMod val="95000"/>
                  </a:schemeClr>
                </a:solidFill>
              </a:rPr>
              <a:t>List of priority sectors / themes</a:t>
            </a:r>
          </a:p>
        </p:txBody>
      </p:sp>
      <p:sp>
        <p:nvSpPr>
          <p:cNvPr id="23" name="Title 5">
            <a:extLst>
              <a:ext uri="{FF2B5EF4-FFF2-40B4-BE49-F238E27FC236}">
                <a16:creationId xmlns:a16="http://schemas.microsoft.com/office/drawing/2014/main" id="{54375641-BD28-49FB-A904-97B077790DAF}"/>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1427B866-5B3B-4C41-B1A2-EE6A520F1821}"/>
              </a:ext>
            </a:extLst>
          </p:cNvPr>
          <p:cNvSpPr/>
          <p:nvPr/>
        </p:nvSpPr>
        <p:spPr>
          <a:xfrm>
            <a:off x="506627" y="2071360"/>
            <a:ext cx="331573" cy="229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Arrow 21">
            <a:extLst>
              <a:ext uri="{FF2B5EF4-FFF2-40B4-BE49-F238E27FC236}">
                <a16:creationId xmlns:a16="http://schemas.microsoft.com/office/drawing/2014/main" id="{8BF49C28-30E8-4448-B9EF-A04496009398}"/>
              </a:ext>
            </a:extLst>
          </p:cNvPr>
          <p:cNvSpPr/>
          <p:nvPr/>
        </p:nvSpPr>
        <p:spPr>
          <a:xfrm>
            <a:off x="827054" y="5535827"/>
            <a:ext cx="8367860" cy="1136822"/>
          </a:xfrm>
          <a:prstGeom prst="rightArrow">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UKNIAF Technical Assistance Support up to this stage including application of the DST Framework </a:t>
            </a:r>
          </a:p>
        </p:txBody>
      </p:sp>
      <p:cxnSp>
        <p:nvCxnSpPr>
          <p:cNvPr id="28" name="Straight Arrow Connector 27">
            <a:extLst>
              <a:ext uri="{FF2B5EF4-FFF2-40B4-BE49-F238E27FC236}">
                <a16:creationId xmlns:a16="http://schemas.microsoft.com/office/drawing/2014/main" id="{ACA4A1E7-C41C-194C-9446-E58EA6F9ACD6}"/>
              </a:ext>
            </a:extLst>
          </p:cNvPr>
          <p:cNvCxnSpPr>
            <a:cxnSpLocks/>
            <a:stCxn id="10" idx="2"/>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C71381-B4D9-6B44-A0E3-226DCBB519AB}"/>
              </a:ext>
            </a:extLst>
          </p:cNvPr>
          <p:cNvCxnSpPr>
            <a:cxnSpLocks/>
          </p:cNvCxnSpPr>
          <p:nvPr/>
        </p:nvCxnSpPr>
        <p:spPr>
          <a:xfrm>
            <a:off x="3836801" y="4379683"/>
            <a:ext cx="0" cy="411791"/>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67ED82-D04C-0F47-BD89-EEB42A5ACA95}"/>
              </a:ext>
            </a:extLst>
          </p:cNvPr>
          <p:cNvCxnSpPr>
            <a:cxnSpLocks/>
          </p:cNvCxnSpPr>
          <p:nvPr/>
        </p:nvCxnSpPr>
        <p:spPr>
          <a:xfrm>
            <a:off x="5820964"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9DF9E7-6AB1-A946-A2BC-BA2D524DC259}"/>
              </a:ext>
            </a:extLst>
          </p:cNvPr>
          <p:cNvCxnSpPr>
            <a:cxnSpLocks/>
          </p:cNvCxnSpPr>
          <p:nvPr/>
        </p:nvCxnSpPr>
        <p:spPr>
          <a:xfrm>
            <a:off x="8153857"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372A40-103E-5B42-9382-27812C5EAB11}"/>
              </a:ext>
            </a:extLst>
          </p:cNvPr>
          <p:cNvSpPr/>
          <p:nvPr/>
        </p:nvSpPr>
        <p:spPr>
          <a:xfrm>
            <a:off x="747647" y="816158"/>
            <a:ext cx="853562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framework will help the government to make the case for receiving project preparation assistance for projects with PGESI &amp; CC development impact.</a:t>
            </a:r>
          </a:p>
        </p:txBody>
      </p:sp>
      <p:cxnSp>
        <p:nvCxnSpPr>
          <p:cNvPr id="25" name="Straight Connector 24">
            <a:extLst>
              <a:ext uri="{FF2B5EF4-FFF2-40B4-BE49-F238E27FC236}">
                <a16:creationId xmlns:a16="http://schemas.microsoft.com/office/drawing/2014/main" id="{0970A5F9-4295-014E-9936-EEB84739A3AC}"/>
              </a:ext>
            </a:extLst>
          </p:cNvPr>
          <p:cNvCxnSpPr/>
          <p:nvPr/>
        </p:nvCxnSpPr>
        <p:spPr>
          <a:xfrm>
            <a:off x="9283267" y="1277823"/>
            <a:ext cx="78567" cy="522848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E8D701-D2D2-AD48-9EE4-C51687EBA213}"/>
              </a:ext>
            </a:extLst>
          </p:cNvPr>
          <p:cNvSpPr txBox="1"/>
          <p:nvPr/>
        </p:nvSpPr>
        <p:spPr>
          <a:xfrm>
            <a:off x="10726615" y="515815"/>
            <a:ext cx="184731" cy="369332"/>
          </a:xfrm>
          <a:prstGeom prst="rect">
            <a:avLst/>
          </a:prstGeom>
          <a:noFill/>
        </p:spPr>
        <p:txBody>
          <a:bodyPr wrap="none" rtlCol="0">
            <a:spAutoFit/>
          </a:bodyPr>
          <a:lstStyle/>
          <a:p>
            <a:endParaRPr lang="en-US" dirty="0"/>
          </a:p>
        </p:txBody>
      </p:sp>
      <p:sp>
        <p:nvSpPr>
          <p:cNvPr id="27" name="Arrow: Chevron 8">
            <a:extLst>
              <a:ext uri="{FF2B5EF4-FFF2-40B4-BE49-F238E27FC236}">
                <a16:creationId xmlns:a16="http://schemas.microsoft.com/office/drawing/2014/main" id="{A8EB3AC8-587F-9643-91CA-6A81B47BD4D0}"/>
              </a:ext>
            </a:extLst>
          </p:cNvPr>
          <p:cNvSpPr/>
          <p:nvPr/>
        </p:nvSpPr>
        <p:spPr>
          <a:xfrm>
            <a:off x="9494107" y="2375466"/>
            <a:ext cx="2334478" cy="602974"/>
          </a:xfrm>
          <a:prstGeom prst="chevron">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F8C5A"/>
                </a:solidFill>
                <a:latin typeface="Arial" panose="020B0604020202020204" pitchFamily="34" charset="0"/>
                <a:cs typeface="Arial" panose="020B0604020202020204" pitchFamily="34" charset="0"/>
              </a:rPr>
              <a:t>Climate Finance Database</a:t>
            </a:r>
            <a:endParaRPr lang="en-GB" sz="1400" b="1" dirty="0">
              <a:solidFill>
                <a:srgbClr val="0F8C5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9C318D7-6730-5746-9D3F-C4E12DB13408}"/>
              </a:ext>
            </a:extLst>
          </p:cNvPr>
          <p:cNvSpPr txBox="1"/>
          <p:nvPr/>
        </p:nvSpPr>
        <p:spPr>
          <a:xfrm>
            <a:off x="9494107" y="2978440"/>
            <a:ext cx="2026397" cy="1200329"/>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GB" sz="1200" b="1" dirty="0">
                <a:solidFill>
                  <a:schemeClr val="bg1">
                    <a:lumMod val="85000"/>
                  </a:schemeClr>
                </a:solidFill>
                <a:latin typeface="Arial" panose="020B0604020202020204" pitchFamily="34" charset="0"/>
                <a:cs typeface="Arial" panose="020B0604020202020204" pitchFamily="34" charset="0"/>
              </a:rPr>
              <a:t>Boost visibility for project preparation and implementation assistance</a:t>
            </a:r>
            <a:r>
              <a:rPr lang="en-GB" sz="1200" b="1" dirty="0">
                <a:latin typeface="Arial" panose="020B0604020202020204" pitchFamily="34" charset="0"/>
                <a:cs typeface="Arial" panose="020B0604020202020204" pitchFamily="34" charset="0"/>
              </a:rPr>
              <a:t>.</a:t>
            </a: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288221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7453855-A2E1-2C4A-8C06-98C69F75DEA1}"/>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B47EB2B-C9A7-FD4B-B0B7-E26F3B00A847}"/>
              </a:ext>
            </a:extLst>
          </p:cNvPr>
          <p:cNvPicPr>
            <a:picLocks noChangeAspect="1"/>
          </p:cNvPicPr>
          <p:nvPr/>
        </p:nvPicPr>
        <p:blipFill>
          <a:blip r:embed="rId3"/>
          <a:stretch>
            <a:fillRect/>
          </a:stretch>
        </p:blipFill>
        <p:spPr>
          <a:xfrm>
            <a:off x="3155181" y="931507"/>
            <a:ext cx="8596007" cy="5529390"/>
          </a:xfrm>
          <a:prstGeom prst="rect">
            <a:avLst/>
          </a:prstGeom>
        </p:spPr>
      </p:pic>
      <p:sp>
        <p:nvSpPr>
          <p:cNvPr id="9" name="Arrow: Pentagon 4">
            <a:extLst>
              <a:ext uri="{FF2B5EF4-FFF2-40B4-BE49-F238E27FC236}">
                <a16:creationId xmlns:a16="http://schemas.microsoft.com/office/drawing/2014/main" id="{E4FFDE09-DA7A-7A4E-9CE9-BEC4DF5A97FC}"/>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Arial" panose="020B0604020202020204" pitchFamily="34" charset="0"/>
                <a:cs typeface="Arial" panose="020B0604020202020204" pitchFamily="34" charset="0"/>
              </a:rPr>
              <a:t>Mainstream NDCs </a:t>
            </a:r>
          </a:p>
          <a:p>
            <a:pPr algn="ctr"/>
            <a:r>
              <a:rPr lang="en-US" sz="1400" dirty="0">
                <a:solidFill>
                  <a:schemeClr val="bg1">
                    <a:lumMod val="95000"/>
                  </a:schemeClr>
                </a:solidFill>
                <a:latin typeface="Arial" panose="020B0604020202020204" pitchFamily="34" charset="0"/>
                <a:cs typeface="Arial" panose="020B0604020202020204" pitchFamily="34" charset="0"/>
              </a:rPr>
              <a:t>into MTNDP</a:t>
            </a:r>
            <a:endParaRPr lang="en-GB" sz="1400" dirty="0">
              <a:solidFill>
                <a:schemeClr val="bg1">
                  <a:lumMod val="9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3D1A8B-3EAB-6444-A644-9F03CDC6ED3E}"/>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Rectangle 10">
            <a:extLst>
              <a:ext uri="{FF2B5EF4-FFF2-40B4-BE49-F238E27FC236}">
                <a16:creationId xmlns:a16="http://schemas.microsoft.com/office/drawing/2014/main" id="{C5506031-7C49-2B40-91B8-1E3D01CB7ABC}"/>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lumMod val="95000"/>
                  </a:schemeClr>
                </a:solidFill>
              </a:rPr>
              <a:t>List of priority sectors / themes</a:t>
            </a:r>
          </a:p>
        </p:txBody>
      </p:sp>
      <p:cxnSp>
        <p:nvCxnSpPr>
          <p:cNvPr id="12" name="Straight Arrow Connector 11">
            <a:extLst>
              <a:ext uri="{FF2B5EF4-FFF2-40B4-BE49-F238E27FC236}">
                <a16:creationId xmlns:a16="http://schemas.microsoft.com/office/drawing/2014/main" id="{FEDED0FC-B907-EB4C-A49C-FE10F6EC6F35}"/>
              </a:ext>
            </a:extLst>
          </p:cNvPr>
          <p:cNvCxnSpPr>
            <a:cxnSpLocks/>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84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7453855-A2E1-2C4A-8C06-98C69F75DEA1}"/>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A260206-0A7D-2448-8D34-0A281A0322A6}"/>
              </a:ext>
            </a:extLst>
          </p:cNvPr>
          <p:cNvPicPr>
            <a:picLocks noChangeAspect="1"/>
          </p:cNvPicPr>
          <p:nvPr/>
        </p:nvPicPr>
        <p:blipFill>
          <a:blip r:embed="rId3"/>
          <a:stretch>
            <a:fillRect/>
          </a:stretch>
        </p:blipFill>
        <p:spPr>
          <a:xfrm>
            <a:off x="2905866" y="1180475"/>
            <a:ext cx="8963901" cy="5260134"/>
          </a:xfrm>
          <a:prstGeom prst="rect">
            <a:avLst/>
          </a:prstGeom>
        </p:spPr>
      </p:pic>
      <p:sp>
        <p:nvSpPr>
          <p:cNvPr id="9" name="Arrow: Pentagon 4">
            <a:extLst>
              <a:ext uri="{FF2B5EF4-FFF2-40B4-BE49-F238E27FC236}">
                <a16:creationId xmlns:a16="http://schemas.microsoft.com/office/drawing/2014/main" id="{6293EC75-FA31-BC41-BB31-A31CC6AD4DA2}"/>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Arial" panose="020B0604020202020204" pitchFamily="34" charset="0"/>
                <a:cs typeface="Arial" panose="020B0604020202020204" pitchFamily="34" charset="0"/>
              </a:rPr>
              <a:t>Mainstream NDCs </a:t>
            </a:r>
          </a:p>
          <a:p>
            <a:pPr algn="ctr"/>
            <a:r>
              <a:rPr lang="en-US" sz="1400" dirty="0">
                <a:solidFill>
                  <a:schemeClr val="bg1">
                    <a:lumMod val="95000"/>
                  </a:schemeClr>
                </a:solidFill>
                <a:latin typeface="Arial" panose="020B0604020202020204" pitchFamily="34" charset="0"/>
                <a:cs typeface="Arial" panose="020B0604020202020204" pitchFamily="34" charset="0"/>
              </a:rPr>
              <a:t>into MTNDP</a:t>
            </a:r>
            <a:endParaRPr lang="en-GB" sz="1400" dirty="0">
              <a:solidFill>
                <a:schemeClr val="bg1">
                  <a:lumMod val="9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457667E-3A0B-B540-8D5A-0CDEC74BF91E}"/>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Rectangle 10">
            <a:extLst>
              <a:ext uri="{FF2B5EF4-FFF2-40B4-BE49-F238E27FC236}">
                <a16:creationId xmlns:a16="http://schemas.microsoft.com/office/drawing/2014/main" id="{8EA07636-40EE-BD40-963E-353C553B0C92}"/>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lumMod val="95000"/>
                  </a:schemeClr>
                </a:solidFill>
              </a:rPr>
              <a:t>List of priority sectors / themes</a:t>
            </a:r>
          </a:p>
        </p:txBody>
      </p:sp>
      <p:cxnSp>
        <p:nvCxnSpPr>
          <p:cNvPr id="12" name="Straight Arrow Connector 11">
            <a:extLst>
              <a:ext uri="{FF2B5EF4-FFF2-40B4-BE49-F238E27FC236}">
                <a16:creationId xmlns:a16="http://schemas.microsoft.com/office/drawing/2014/main" id="{14C411FC-60BC-124B-A726-B2D761A95907}"/>
              </a:ext>
            </a:extLst>
          </p:cNvPr>
          <p:cNvCxnSpPr>
            <a:cxnSpLocks/>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8DD8A34-1434-40F8-B4EC-78BB9FAE933A}"/>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Arial" panose="020B0604020202020204" pitchFamily="34" charset="0"/>
                <a:cs typeface="Arial" panose="020B0604020202020204" pitchFamily="34" charset="0"/>
              </a:rPr>
              <a:t>Mainstream NDCs </a:t>
            </a:r>
          </a:p>
          <a:p>
            <a:pPr algn="ctr"/>
            <a:r>
              <a:rPr lang="en-US" sz="1400" dirty="0">
                <a:solidFill>
                  <a:schemeClr val="bg1">
                    <a:lumMod val="95000"/>
                  </a:schemeClr>
                </a:solidFill>
                <a:latin typeface="Arial" panose="020B0604020202020204" pitchFamily="34" charset="0"/>
                <a:cs typeface="Arial" panose="020B0604020202020204" pitchFamily="34" charset="0"/>
              </a:rPr>
              <a:t>into MTNDP</a:t>
            </a:r>
            <a:endParaRPr lang="en-GB" sz="1400" dirty="0">
              <a:solidFill>
                <a:schemeClr val="bg1">
                  <a:lumMod val="95000"/>
                </a:schemeClr>
              </a:solidFill>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CA92A55B-F8BA-485C-BE56-7C20CBB87822}"/>
              </a:ext>
            </a:extLst>
          </p:cNvPr>
          <p:cNvSpPr/>
          <p:nvPr/>
        </p:nvSpPr>
        <p:spPr>
          <a:xfrm>
            <a:off x="2791019" y="1333751"/>
            <a:ext cx="2207221"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latin typeface="Arial" panose="020B0604020202020204" pitchFamily="34" charset="0"/>
                <a:cs typeface="Arial" panose="020B0604020202020204" pitchFamily="34" charset="0"/>
              </a:rPr>
              <a:t>Project Selection</a:t>
            </a:r>
            <a:endParaRPr lang="en-GB" sz="1400" dirty="0">
              <a:solidFill>
                <a:schemeClr val="bg1">
                  <a:lumMod val="95000"/>
                </a:schemeClr>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721AE312-4918-4D51-885A-278F14295369}"/>
              </a:ext>
            </a:extLst>
          </p:cNvPr>
          <p:cNvSpPr/>
          <p:nvPr/>
        </p:nvSpPr>
        <p:spPr>
          <a:xfrm>
            <a:off x="4876800" y="1345820"/>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Preliminary Analysis</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ABEF0B06-CCEF-4427-879A-29A757A34C00}"/>
              </a:ext>
            </a:extLst>
          </p:cNvPr>
          <p:cNvSpPr/>
          <p:nvPr/>
        </p:nvSpPr>
        <p:spPr>
          <a:xfrm>
            <a:off x="7145867" y="1345820"/>
            <a:ext cx="2079307"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CC &amp; PGESI Assessment</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71A0FCE-B726-4CF3-9E59-409721329972}"/>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TextBox 10">
            <a:extLst>
              <a:ext uri="{FF2B5EF4-FFF2-40B4-BE49-F238E27FC236}">
                <a16:creationId xmlns:a16="http://schemas.microsoft.com/office/drawing/2014/main" id="{67A9BE91-DD7A-4683-AAFB-B191BBBD8620}"/>
              </a:ext>
            </a:extLst>
          </p:cNvPr>
          <p:cNvSpPr txBox="1"/>
          <p:nvPr/>
        </p:nvSpPr>
        <p:spPr>
          <a:xfrm>
            <a:off x="2791019" y="2055111"/>
            <a:ext cx="1917625" cy="2123658"/>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Build MDA capacity to identify and select projects that align with / can contribute to the achievement of MTNDP priorities and NDC targets.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12" name="TextBox 11">
            <a:extLst>
              <a:ext uri="{FF2B5EF4-FFF2-40B4-BE49-F238E27FC236}">
                <a16:creationId xmlns:a16="http://schemas.microsoft.com/office/drawing/2014/main" id="{C16F5783-941A-45B6-A459-19CEB13387E2}"/>
              </a:ext>
            </a:extLst>
          </p:cNvPr>
          <p:cNvSpPr txBox="1"/>
          <p:nvPr/>
        </p:nvSpPr>
        <p:spPr>
          <a:xfrm>
            <a:off x="4905150" y="2071360"/>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p:txBody>
      </p:sp>
      <p:sp>
        <p:nvSpPr>
          <p:cNvPr id="13" name="TextBox 12">
            <a:extLst>
              <a:ext uri="{FF2B5EF4-FFF2-40B4-BE49-F238E27FC236}">
                <a16:creationId xmlns:a16="http://schemas.microsoft.com/office/drawing/2014/main" id="{BFE468ED-129C-499B-9AA9-F534BEF4F05A}"/>
              </a:ext>
            </a:extLst>
          </p:cNvPr>
          <p:cNvSpPr txBox="1"/>
          <p:nvPr/>
        </p:nvSpPr>
        <p:spPr>
          <a:xfrm>
            <a:off x="7145455" y="2055111"/>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Conduct high-level assessment of CC and PGESI gaps that will be addressed during project preparation.</a:t>
            </a: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5" name="TextBox 14">
            <a:extLst>
              <a:ext uri="{FF2B5EF4-FFF2-40B4-BE49-F238E27FC236}">
                <a16:creationId xmlns:a16="http://schemas.microsoft.com/office/drawing/2014/main" id="{76AFA9B3-DBBD-4DE9-875D-FD95C04CBDE8}"/>
              </a:ext>
            </a:extLst>
          </p:cNvPr>
          <p:cNvSpPr txBox="1"/>
          <p:nvPr/>
        </p:nvSpPr>
        <p:spPr>
          <a:xfrm rot="16200000">
            <a:off x="-287034" y="4961140"/>
            <a:ext cx="1503186" cy="307777"/>
          </a:xfrm>
          <a:prstGeom prst="rect">
            <a:avLst/>
          </a:prstGeom>
        </p:spPr>
        <p:txBody>
          <a:bodyPr wrap="square">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283076"/>
                </a:solidFill>
              </a:rPr>
              <a:t>OUTPUT</a:t>
            </a:r>
            <a:endParaRPr lang="en-GB" dirty="0">
              <a:solidFill>
                <a:srgbClr val="283076"/>
              </a:solidFill>
            </a:endParaRPr>
          </a:p>
        </p:txBody>
      </p:sp>
      <p:sp>
        <p:nvSpPr>
          <p:cNvPr id="16" name="Rectangle 15">
            <a:extLst>
              <a:ext uri="{FF2B5EF4-FFF2-40B4-BE49-F238E27FC236}">
                <a16:creationId xmlns:a16="http://schemas.microsoft.com/office/drawing/2014/main" id="{CFD2B36A-14A0-40B9-B46A-6B5870FBC480}"/>
              </a:ext>
            </a:extLst>
          </p:cNvPr>
          <p:cNvSpPr/>
          <p:nvPr/>
        </p:nvSpPr>
        <p:spPr>
          <a:xfrm>
            <a:off x="286981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Initial Pipeline of Eligible Projects</a:t>
            </a:r>
            <a:endParaRPr lang="en-GB" sz="1400" dirty="0">
              <a:solidFill>
                <a:schemeClr val="bg1"/>
              </a:solidFill>
            </a:endParaRPr>
          </a:p>
        </p:txBody>
      </p:sp>
      <p:sp>
        <p:nvSpPr>
          <p:cNvPr id="17" name="Rectangle 16">
            <a:extLst>
              <a:ext uri="{FF2B5EF4-FFF2-40B4-BE49-F238E27FC236}">
                <a16:creationId xmlns:a16="http://schemas.microsoft.com/office/drawing/2014/main" id="{76A067EB-FCB8-458F-A857-44280714AB32}"/>
              </a:ext>
            </a:extLst>
          </p:cNvPr>
          <p:cNvSpPr/>
          <p:nvPr/>
        </p:nvSpPr>
        <p:spPr>
          <a:xfrm>
            <a:off x="4892142" y="4791474"/>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Pipeline of Priority Projects</a:t>
            </a:r>
            <a:endParaRPr lang="en-GB" sz="1400" dirty="0">
              <a:solidFill>
                <a:schemeClr val="accent5">
                  <a:lumMod val="50000"/>
                </a:schemeClr>
              </a:solidFill>
            </a:endParaRPr>
          </a:p>
        </p:txBody>
      </p:sp>
      <p:sp>
        <p:nvSpPr>
          <p:cNvPr id="18" name="Rectangle 17">
            <a:extLst>
              <a:ext uri="{FF2B5EF4-FFF2-40B4-BE49-F238E27FC236}">
                <a16:creationId xmlns:a16="http://schemas.microsoft.com/office/drawing/2014/main" id="{C6077411-B42C-4C81-8D22-6B140BB59418}"/>
              </a:ext>
            </a:extLst>
          </p:cNvPr>
          <p:cNvSpPr/>
          <p:nvPr/>
        </p:nvSpPr>
        <p:spPr>
          <a:xfrm>
            <a:off x="7240507" y="4799679"/>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Project Vulnerability Risk Matrix</a:t>
            </a:r>
            <a:endParaRPr lang="en-GB" sz="1400" dirty="0">
              <a:solidFill>
                <a:schemeClr val="accent5">
                  <a:lumMod val="50000"/>
                </a:schemeClr>
              </a:solidFill>
            </a:endParaRPr>
          </a:p>
        </p:txBody>
      </p:sp>
      <p:sp>
        <p:nvSpPr>
          <p:cNvPr id="20" name="Rectangle 19">
            <a:extLst>
              <a:ext uri="{FF2B5EF4-FFF2-40B4-BE49-F238E27FC236}">
                <a16:creationId xmlns:a16="http://schemas.microsoft.com/office/drawing/2014/main" id="{D6161135-3A74-4DA7-8D03-425648E651E3}"/>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List of priority sectors / themes</a:t>
            </a:r>
          </a:p>
        </p:txBody>
      </p:sp>
      <p:sp>
        <p:nvSpPr>
          <p:cNvPr id="23" name="Title 5">
            <a:extLst>
              <a:ext uri="{FF2B5EF4-FFF2-40B4-BE49-F238E27FC236}">
                <a16:creationId xmlns:a16="http://schemas.microsoft.com/office/drawing/2014/main" id="{54375641-BD28-49FB-A904-97B077790DAF}"/>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1427B866-5B3B-4C41-B1A2-EE6A520F1821}"/>
              </a:ext>
            </a:extLst>
          </p:cNvPr>
          <p:cNvSpPr/>
          <p:nvPr/>
        </p:nvSpPr>
        <p:spPr>
          <a:xfrm>
            <a:off x="506627" y="2071360"/>
            <a:ext cx="331573" cy="229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Arrow 21">
            <a:extLst>
              <a:ext uri="{FF2B5EF4-FFF2-40B4-BE49-F238E27FC236}">
                <a16:creationId xmlns:a16="http://schemas.microsoft.com/office/drawing/2014/main" id="{8BF49C28-30E8-4448-B9EF-A04496009398}"/>
              </a:ext>
            </a:extLst>
          </p:cNvPr>
          <p:cNvSpPr/>
          <p:nvPr/>
        </p:nvSpPr>
        <p:spPr>
          <a:xfrm>
            <a:off x="827054" y="5535827"/>
            <a:ext cx="8367860" cy="1136822"/>
          </a:xfrm>
          <a:prstGeom prst="rightArrow">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UKNIAF Technical Assistance Support up to this stage including application of the DST Framework </a:t>
            </a:r>
          </a:p>
        </p:txBody>
      </p:sp>
      <p:cxnSp>
        <p:nvCxnSpPr>
          <p:cNvPr id="28" name="Straight Arrow Connector 27">
            <a:extLst>
              <a:ext uri="{FF2B5EF4-FFF2-40B4-BE49-F238E27FC236}">
                <a16:creationId xmlns:a16="http://schemas.microsoft.com/office/drawing/2014/main" id="{ACA4A1E7-C41C-194C-9446-E58EA6F9ACD6}"/>
              </a:ext>
            </a:extLst>
          </p:cNvPr>
          <p:cNvCxnSpPr>
            <a:cxnSpLocks/>
            <a:stCxn id="10" idx="2"/>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C71381-B4D9-6B44-A0E3-226DCBB519AB}"/>
              </a:ext>
            </a:extLst>
          </p:cNvPr>
          <p:cNvCxnSpPr>
            <a:cxnSpLocks/>
          </p:cNvCxnSpPr>
          <p:nvPr/>
        </p:nvCxnSpPr>
        <p:spPr>
          <a:xfrm>
            <a:off x="3836801" y="4379683"/>
            <a:ext cx="0" cy="411791"/>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67ED82-D04C-0F47-BD89-EEB42A5ACA95}"/>
              </a:ext>
            </a:extLst>
          </p:cNvPr>
          <p:cNvCxnSpPr>
            <a:cxnSpLocks/>
          </p:cNvCxnSpPr>
          <p:nvPr/>
        </p:nvCxnSpPr>
        <p:spPr>
          <a:xfrm>
            <a:off x="5820964"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9DF9E7-6AB1-A946-A2BC-BA2D524DC259}"/>
              </a:ext>
            </a:extLst>
          </p:cNvPr>
          <p:cNvCxnSpPr>
            <a:cxnSpLocks/>
          </p:cNvCxnSpPr>
          <p:nvPr/>
        </p:nvCxnSpPr>
        <p:spPr>
          <a:xfrm>
            <a:off x="8153857"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372A40-103E-5B42-9382-27812C5EAB11}"/>
              </a:ext>
            </a:extLst>
          </p:cNvPr>
          <p:cNvSpPr/>
          <p:nvPr/>
        </p:nvSpPr>
        <p:spPr>
          <a:xfrm>
            <a:off x="747647" y="816158"/>
            <a:ext cx="853562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framework will help the government to make the case for receiving project preparation assistance for projects with PGESI &amp; CC development impact.</a:t>
            </a:r>
          </a:p>
        </p:txBody>
      </p:sp>
      <p:cxnSp>
        <p:nvCxnSpPr>
          <p:cNvPr id="25" name="Straight Connector 24">
            <a:extLst>
              <a:ext uri="{FF2B5EF4-FFF2-40B4-BE49-F238E27FC236}">
                <a16:creationId xmlns:a16="http://schemas.microsoft.com/office/drawing/2014/main" id="{0970A5F9-4295-014E-9936-EEB84739A3AC}"/>
              </a:ext>
            </a:extLst>
          </p:cNvPr>
          <p:cNvCxnSpPr/>
          <p:nvPr/>
        </p:nvCxnSpPr>
        <p:spPr>
          <a:xfrm>
            <a:off x="9283267" y="1277823"/>
            <a:ext cx="78567" cy="522848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E8D701-D2D2-AD48-9EE4-C51687EBA213}"/>
              </a:ext>
            </a:extLst>
          </p:cNvPr>
          <p:cNvSpPr txBox="1"/>
          <p:nvPr/>
        </p:nvSpPr>
        <p:spPr>
          <a:xfrm>
            <a:off x="10726615" y="515815"/>
            <a:ext cx="184731" cy="369332"/>
          </a:xfrm>
          <a:prstGeom prst="rect">
            <a:avLst/>
          </a:prstGeom>
          <a:noFill/>
        </p:spPr>
        <p:txBody>
          <a:bodyPr wrap="none" rtlCol="0">
            <a:spAutoFit/>
          </a:bodyPr>
          <a:lstStyle/>
          <a:p>
            <a:endParaRPr lang="en-US" dirty="0"/>
          </a:p>
        </p:txBody>
      </p:sp>
      <p:sp>
        <p:nvSpPr>
          <p:cNvPr id="27" name="Arrow: Chevron 8">
            <a:extLst>
              <a:ext uri="{FF2B5EF4-FFF2-40B4-BE49-F238E27FC236}">
                <a16:creationId xmlns:a16="http://schemas.microsoft.com/office/drawing/2014/main" id="{4BD3925A-46E9-C94A-9C4A-E012D48703EB}"/>
              </a:ext>
            </a:extLst>
          </p:cNvPr>
          <p:cNvSpPr/>
          <p:nvPr/>
        </p:nvSpPr>
        <p:spPr>
          <a:xfrm>
            <a:off x="9494107" y="2375466"/>
            <a:ext cx="2334478" cy="602974"/>
          </a:xfrm>
          <a:prstGeom prst="chevron">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F8C5A"/>
                </a:solidFill>
                <a:latin typeface="Arial" panose="020B0604020202020204" pitchFamily="34" charset="0"/>
                <a:cs typeface="Arial" panose="020B0604020202020204" pitchFamily="34" charset="0"/>
              </a:rPr>
              <a:t>Climate Finance Database</a:t>
            </a:r>
            <a:endParaRPr lang="en-GB" sz="1400" b="1" dirty="0">
              <a:solidFill>
                <a:srgbClr val="0F8C5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DC262D3-F67E-394E-B347-47B333F7B087}"/>
              </a:ext>
            </a:extLst>
          </p:cNvPr>
          <p:cNvSpPr txBox="1"/>
          <p:nvPr/>
        </p:nvSpPr>
        <p:spPr>
          <a:xfrm>
            <a:off x="9494107" y="2978440"/>
            <a:ext cx="2026397" cy="1200329"/>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GB" sz="1200" b="1" dirty="0">
                <a:solidFill>
                  <a:schemeClr val="bg1">
                    <a:lumMod val="85000"/>
                  </a:schemeClr>
                </a:solidFill>
                <a:latin typeface="Arial" panose="020B0604020202020204" pitchFamily="34" charset="0"/>
                <a:cs typeface="Arial" panose="020B0604020202020204" pitchFamily="34" charset="0"/>
              </a:rPr>
              <a:t>Boost visibility for project preparation and implementation assistance</a:t>
            </a:r>
            <a:r>
              <a:rPr lang="en-GB" sz="1200" b="1" dirty="0">
                <a:latin typeface="Arial" panose="020B0604020202020204" pitchFamily="34" charset="0"/>
                <a:cs typeface="Arial" panose="020B0604020202020204" pitchFamily="34" charset="0"/>
              </a:rPr>
              <a:t>.</a:t>
            </a: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380998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8DD8A34-1434-40F8-B4EC-78BB9FAE933A}"/>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Mainstream NDCs </a:t>
            </a:r>
          </a:p>
          <a:p>
            <a:pPr algn="ctr"/>
            <a:r>
              <a:rPr lang="en-US" sz="1400" dirty="0">
                <a:latin typeface="Arial" panose="020B0604020202020204" pitchFamily="34" charset="0"/>
                <a:cs typeface="Arial" panose="020B0604020202020204" pitchFamily="34" charset="0"/>
              </a:rPr>
              <a:t>into MTNDP</a:t>
            </a:r>
            <a:endParaRPr lang="en-GB" sz="1400" dirty="0">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CA92A55B-F8BA-485C-BE56-7C20CBB87822}"/>
              </a:ext>
            </a:extLst>
          </p:cNvPr>
          <p:cNvSpPr/>
          <p:nvPr/>
        </p:nvSpPr>
        <p:spPr>
          <a:xfrm>
            <a:off x="2791019" y="1333751"/>
            <a:ext cx="2207221"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Project Selection</a:t>
            </a:r>
            <a:endParaRPr lang="en-GB" sz="1400" dirty="0">
              <a:solidFill>
                <a:schemeClr val="bg1"/>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721AE312-4918-4D51-885A-278F14295369}"/>
              </a:ext>
            </a:extLst>
          </p:cNvPr>
          <p:cNvSpPr/>
          <p:nvPr/>
        </p:nvSpPr>
        <p:spPr>
          <a:xfrm>
            <a:off x="4876800" y="1345820"/>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Preliminary Analysis</a:t>
            </a:r>
            <a:endParaRPr lang="en-GB" sz="1400" dirty="0">
              <a:solidFill>
                <a:schemeClr val="bg1"/>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ABEF0B06-CCEF-4427-879A-29A757A34C00}"/>
              </a:ext>
            </a:extLst>
          </p:cNvPr>
          <p:cNvSpPr/>
          <p:nvPr/>
        </p:nvSpPr>
        <p:spPr>
          <a:xfrm>
            <a:off x="7145867" y="1345820"/>
            <a:ext cx="2079307"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latin typeface="Arial" panose="020B0604020202020204" pitchFamily="34" charset="0"/>
                <a:cs typeface="Arial" panose="020B0604020202020204" pitchFamily="34" charset="0"/>
              </a:rPr>
              <a:t>CC &amp; PGESI Assessment</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id="{D35B2EAF-FF63-4FD1-8290-41DB7654F957}"/>
              </a:ext>
            </a:extLst>
          </p:cNvPr>
          <p:cNvSpPr/>
          <p:nvPr/>
        </p:nvSpPr>
        <p:spPr>
          <a:xfrm>
            <a:off x="9494107" y="2375466"/>
            <a:ext cx="2334478" cy="602974"/>
          </a:xfrm>
          <a:prstGeom prst="chevron">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F8C5A"/>
                </a:solidFill>
                <a:latin typeface="Arial" panose="020B0604020202020204" pitchFamily="34" charset="0"/>
                <a:cs typeface="Arial" panose="020B0604020202020204" pitchFamily="34" charset="0"/>
              </a:rPr>
              <a:t>Climate Finance Database</a:t>
            </a:r>
            <a:endParaRPr lang="en-GB" sz="1400" b="1" dirty="0">
              <a:solidFill>
                <a:srgbClr val="0F8C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71A0FCE-B726-4CF3-9E59-409721329972}"/>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TextBox 10">
            <a:extLst>
              <a:ext uri="{FF2B5EF4-FFF2-40B4-BE49-F238E27FC236}">
                <a16:creationId xmlns:a16="http://schemas.microsoft.com/office/drawing/2014/main" id="{67A9BE91-DD7A-4683-AAFB-B191BBBD8620}"/>
              </a:ext>
            </a:extLst>
          </p:cNvPr>
          <p:cNvSpPr txBox="1"/>
          <p:nvPr/>
        </p:nvSpPr>
        <p:spPr>
          <a:xfrm>
            <a:off x="2791019" y="2055111"/>
            <a:ext cx="1917625" cy="2123658"/>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Build MDA capacity to identify and select projects that align with / can contribute to the achievement of MTNDP priorities and NDC targets.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12" name="TextBox 11">
            <a:extLst>
              <a:ext uri="{FF2B5EF4-FFF2-40B4-BE49-F238E27FC236}">
                <a16:creationId xmlns:a16="http://schemas.microsoft.com/office/drawing/2014/main" id="{C16F5783-941A-45B6-A459-19CEB13387E2}"/>
              </a:ext>
            </a:extLst>
          </p:cNvPr>
          <p:cNvSpPr txBox="1"/>
          <p:nvPr/>
        </p:nvSpPr>
        <p:spPr>
          <a:xfrm>
            <a:off x="4905150" y="2071360"/>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p>
          <a:p>
            <a:endParaRPr lang="en-US" sz="1200" dirty="0"/>
          </a:p>
          <a:p>
            <a:endParaRPr lang="en-US" sz="1200" dirty="0"/>
          </a:p>
          <a:p>
            <a:endParaRPr lang="en-US" sz="1200" dirty="0"/>
          </a:p>
        </p:txBody>
      </p:sp>
      <p:sp>
        <p:nvSpPr>
          <p:cNvPr id="13" name="TextBox 12">
            <a:extLst>
              <a:ext uri="{FF2B5EF4-FFF2-40B4-BE49-F238E27FC236}">
                <a16:creationId xmlns:a16="http://schemas.microsoft.com/office/drawing/2014/main" id="{BFE468ED-129C-499B-9AA9-F534BEF4F05A}"/>
              </a:ext>
            </a:extLst>
          </p:cNvPr>
          <p:cNvSpPr txBox="1"/>
          <p:nvPr/>
        </p:nvSpPr>
        <p:spPr>
          <a:xfrm>
            <a:off x="7145455" y="2055111"/>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solidFill>
                  <a:schemeClr val="bg1">
                    <a:lumMod val="85000"/>
                  </a:schemeClr>
                </a:solidFill>
              </a:rPr>
              <a:t>Conduct high-level assessment of CC and PGESI gaps that will be addressed during project preparation.</a:t>
            </a:r>
          </a:p>
          <a:p>
            <a:endParaRPr lang="en-US" sz="1200" dirty="0">
              <a:solidFill>
                <a:schemeClr val="bg1">
                  <a:lumMod val="85000"/>
                </a:schemeClr>
              </a:solidFill>
            </a:endParaRPr>
          </a:p>
          <a:p>
            <a:endParaRPr lang="en-US" sz="1200" dirty="0">
              <a:solidFill>
                <a:schemeClr val="bg1">
                  <a:lumMod val="85000"/>
                </a:schemeClr>
              </a:solidFill>
            </a:endParaRPr>
          </a:p>
          <a:p>
            <a:endParaRPr lang="en-US"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a:p>
            <a:endParaRPr lang="en-GB" sz="1200" dirty="0">
              <a:solidFill>
                <a:schemeClr val="bg1">
                  <a:lumMod val="85000"/>
                </a:schemeClr>
              </a:solidFill>
            </a:endParaRPr>
          </a:p>
          <a:p>
            <a:pPr marL="285750" indent="-285750">
              <a:buFont typeface="Arial" panose="020B0604020202020204" pitchFamily="34" charset="0"/>
              <a:buChar char="•"/>
            </a:pPr>
            <a:endParaRPr lang="en-GB" sz="1200" dirty="0">
              <a:solidFill>
                <a:schemeClr val="bg1">
                  <a:lumMod val="85000"/>
                </a:schemeClr>
              </a:solidFill>
            </a:endParaRPr>
          </a:p>
        </p:txBody>
      </p:sp>
      <p:sp>
        <p:nvSpPr>
          <p:cNvPr id="14" name="TextBox 13">
            <a:extLst>
              <a:ext uri="{FF2B5EF4-FFF2-40B4-BE49-F238E27FC236}">
                <a16:creationId xmlns:a16="http://schemas.microsoft.com/office/drawing/2014/main" id="{686856FF-C966-4A63-B079-C352BC97481A}"/>
              </a:ext>
            </a:extLst>
          </p:cNvPr>
          <p:cNvSpPr txBox="1"/>
          <p:nvPr/>
        </p:nvSpPr>
        <p:spPr>
          <a:xfrm>
            <a:off x="9494107" y="2978440"/>
            <a:ext cx="2026397" cy="1200329"/>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GB" sz="1200" b="1" dirty="0">
                <a:solidFill>
                  <a:schemeClr val="bg1">
                    <a:lumMod val="85000"/>
                  </a:schemeClr>
                </a:solidFill>
                <a:latin typeface="Arial" panose="020B0604020202020204" pitchFamily="34" charset="0"/>
                <a:cs typeface="Arial" panose="020B0604020202020204" pitchFamily="34" charset="0"/>
              </a:rPr>
              <a:t>Boost visibility for project preparation and implementation assistance</a:t>
            </a:r>
            <a:r>
              <a:rPr lang="en-GB" sz="1200" b="1" dirty="0">
                <a:latin typeface="Arial" panose="020B0604020202020204" pitchFamily="34" charset="0"/>
                <a:cs typeface="Arial" panose="020B0604020202020204" pitchFamily="34" charset="0"/>
              </a:rPr>
              <a:t>.</a:t>
            </a: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76AFA9B3-DBBD-4DE9-875D-FD95C04CBDE8}"/>
              </a:ext>
            </a:extLst>
          </p:cNvPr>
          <p:cNvSpPr txBox="1"/>
          <p:nvPr/>
        </p:nvSpPr>
        <p:spPr>
          <a:xfrm rot="16200000">
            <a:off x="-287034" y="4961140"/>
            <a:ext cx="1503186" cy="307777"/>
          </a:xfrm>
          <a:prstGeom prst="rect">
            <a:avLst/>
          </a:prstGeom>
        </p:spPr>
        <p:txBody>
          <a:bodyPr wrap="square">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283076"/>
                </a:solidFill>
              </a:rPr>
              <a:t>OUTPUT</a:t>
            </a:r>
            <a:endParaRPr lang="en-GB" dirty="0">
              <a:solidFill>
                <a:srgbClr val="283076"/>
              </a:solidFill>
            </a:endParaRPr>
          </a:p>
        </p:txBody>
      </p:sp>
      <p:sp>
        <p:nvSpPr>
          <p:cNvPr id="16" name="Rectangle 15">
            <a:extLst>
              <a:ext uri="{FF2B5EF4-FFF2-40B4-BE49-F238E27FC236}">
                <a16:creationId xmlns:a16="http://schemas.microsoft.com/office/drawing/2014/main" id="{CFD2B36A-14A0-40B9-B46A-6B5870FBC480}"/>
              </a:ext>
            </a:extLst>
          </p:cNvPr>
          <p:cNvSpPr/>
          <p:nvPr/>
        </p:nvSpPr>
        <p:spPr>
          <a:xfrm>
            <a:off x="286981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Initial Pipeline of Eligible Projects</a:t>
            </a:r>
            <a:endParaRPr lang="en-GB" sz="1400" dirty="0"/>
          </a:p>
        </p:txBody>
      </p:sp>
      <p:sp>
        <p:nvSpPr>
          <p:cNvPr id="17" name="Rectangle 16">
            <a:extLst>
              <a:ext uri="{FF2B5EF4-FFF2-40B4-BE49-F238E27FC236}">
                <a16:creationId xmlns:a16="http://schemas.microsoft.com/office/drawing/2014/main" id="{76A067EB-FCB8-458F-A857-44280714AB32}"/>
              </a:ext>
            </a:extLst>
          </p:cNvPr>
          <p:cNvSpPr/>
          <p:nvPr/>
        </p:nvSpPr>
        <p:spPr>
          <a:xfrm>
            <a:off x="4892142" y="4791474"/>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Pipeline of Priority Projects</a:t>
            </a:r>
            <a:endParaRPr lang="en-GB" sz="1400" dirty="0"/>
          </a:p>
        </p:txBody>
      </p:sp>
      <p:sp>
        <p:nvSpPr>
          <p:cNvPr id="18" name="Rectangle 17">
            <a:extLst>
              <a:ext uri="{FF2B5EF4-FFF2-40B4-BE49-F238E27FC236}">
                <a16:creationId xmlns:a16="http://schemas.microsoft.com/office/drawing/2014/main" id="{C6077411-B42C-4C81-8D22-6B140BB59418}"/>
              </a:ext>
            </a:extLst>
          </p:cNvPr>
          <p:cNvSpPr/>
          <p:nvPr/>
        </p:nvSpPr>
        <p:spPr>
          <a:xfrm>
            <a:off x="7240507" y="4799679"/>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Project Vulnerability Risk Matrix</a:t>
            </a:r>
            <a:endParaRPr lang="en-GB" sz="1400" dirty="0">
              <a:solidFill>
                <a:schemeClr val="accent5">
                  <a:lumMod val="50000"/>
                </a:schemeClr>
              </a:solidFill>
            </a:endParaRPr>
          </a:p>
        </p:txBody>
      </p:sp>
      <p:sp>
        <p:nvSpPr>
          <p:cNvPr id="20" name="Rectangle 19">
            <a:extLst>
              <a:ext uri="{FF2B5EF4-FFF2-40B4-BE49-F238E27FC236}">
                <a16:creationId xmlns:a16="http://schemas.microsoft.com/office/drawing/2014/main" id="{D6161135-3A74-4DA7-8D03-425648E651E3}"/>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lt1"/>
                </a:solidFill>
              </a:rPr>
              <a:t>List of priority sectors / themes</a:t>
            </a:r>
          </a:p>
        </p:txBody>
      </p:sp>
      <p:sp>
        <p:nvSpPr>
          <p:cNvPr id="23" name="Title 5">
            <a:extLst>
              <a:ext uri="{FF2B5EF4-FFF2-40B4-BE49-F238E27FC236}">
                <a16:creationId xmlns:a16="http://schemas.microsoft.com/office/drawing/2014/main" id="{54375641-BD28-49FB-A904-97B077790DAF}"/>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1427B866-5B3B-4C41-B1A2-EE6A520F1821}"/>
              </a:ext>
            </a:extLst>
          </p:cNvPr>
          <p:cNvSpPr/>
          <p:nvPr/>
        </p:nvSpPr>
        <p:spPr>
          <a:xfrm>
            <a:off x="506627" y="2071360"/>
            <a:ext cx="331573" cy="229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Arrow 21">
            <a:extLst>
              <a:ext uri="{FF2B5EF4-FFF2-40B4-BE49-F238E27FC236}">
                <a16:creationId xmlns:a16="http://schemas.microsoft.com/office/drawing/2014/main" id="{8BF49C28-30E8-4448-B9EF-A04496009398}"/>
              </a:ext>
            </a:extLst>
          </p:cNvPr>
          <p:cNvSpPr/>
          <p:nvPr/>
        </p:nvSpPr>
        <p:spPr>
          <a:xfrm>
            <a:off x="827054" y="5535827"/>
            <a:ext cx="8367860" cy="1136822"/>
          </a:xfrm>
          <a:prstGeom prst="rightArrow">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UKNIAF Technical Assistance Support up to this stage including application of the DST Framework </a:t>
            </a:r>
          </a:p>
        </p:txBody>
      </p:sp>
      <p:cxnSp>
        <p:nvCxnSpPr>
          <p:cNvPr id="28" name="Straight Arrow Connector 27">
            <a:extLst>
              <a:ext uri="{FF2B5EF4-FFF2-40B4-BE49-F238E27FC236}">
                <a16:creationId xmlns:a16="http://schemas.microsoft.com/office/drawing/2014/main" id="{ACA4A1E7-C41C-194C-9446-E58EA6F9ACD6}"/>
              </a:ext>
            </a:extLst>
          </p:cNvPr>
          <p:cNvCxnSpPr>
            <a:cxnSpLocks/>
            <a:stCxn id="10" idx="2"/>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C71381-B4D9-6B44-A0E3-226DCBB519AB}"/>
              </a:ext>
            </a:extLst>
          </p:cNvPr>
          <p:cNvCxnSpPr>
            <a:cxnSpLocks/>
          </p:cNvCxnSpPr>
          <p:nvPr/>
        </p:nvCxnSpPr>
        <p:spPr>
          <a:xfrm>
            <a:off x="3836801" y="4379683"/>
            <a:ext cx="0" cy="411791"/>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67ED82-D04C-0F47-BD89-EEB42A5ACA95}"/>
              </a:ext>
            </a:extLst>
          </p:cNvPr>
          <p:cNvCxnSpPr>
            <a:cxnSpLocks/>
          </p:cNvCxnSpPr>
          <p:nvPr/>
        </p:nvCxnSpPr>
        <p:spPr>
          <a:xfrm>
            <a:off x="5820964"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9DF9E7-6AB1-A946-A2BC-BA2D524DC259}"/>
              </a:ext>
            </a:extLst>
          </p:cNvPr>
          <p:cNvCxnSpPr>
            <a:cxnSpLocks/>
          </p:cNvCxnSpPr>
          <p:nvPr/>
        </p:nvCxnSpPr>
        <p:spPr>
          <a:xfrm>
            <a:off x="8153857"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372A40-103E-5B42-9382-27812C5EAB11}"/>
              </a:ext>
            </a:extLst>
          </p:cNvPr>
          <p:cNvSpPr/>
          <p:nvPr/>
        </p:nvSpPr>
        <p:spPr>
          <a:xfrm>
            <a:off x="747647" y="816158"/>
            <a:ext cx="853562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framework will help the government to make the case for receiving project preparation assistance for projects with PGESI &amp; CC development impact.</a:t>
            </a:r>
          </a:p>
        </p:txBody>
      </p:sp>
      <p:cxnSp>
        <p:nvCxnSpPr>
          <p:cNvPr id="25" name="Straight Connector 24">
            <a:extLst>
              <a:ext uri="{FF2B5EF4-FFF2-40B4-BE49-F238E27FC236}">
                <a16:creationId xmlns:a16="http://schemas.microsoft.com/office/drawing/2014/main" id="{0970A5F9-4295-014E-9936-EEB84739A3AC}"/>
              </a:ext>
            </a:extLst>
          </p:cNvPr>
          <p:cNvCxnSpPr/>
          <p:nvPr/>
        </p:nvCxnSpPr>
        <p:spPr>
          <a:xfrm>
            <a:off x="9283267" y="1277823"/>
            <a:ext cx="78567" cy="522848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E8D701-D2D2-AD48-9EE4-C51687EBA213}"/>
              </a:ext>
            </a:extLst>
          </p:cNvPr>
          <p:cNvSpPr txBox="1"/>
          <p:nvPr/>
        </p:nvSpPr>
        <p:spPr>
          <a:xfrm>
            <a:off x="10726615" y="5158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131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7453855-A2E1-2C4A-8C06-98C69F75DEA1}"/>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8" name="Arrow: Chevron 6">
            <a:extLst>
              <a:ext uri="{FF2B5EF4-FFF2-40B4-BE49-F238E27FC236}">
                <a16:creationId xmlns:a16="http://schemas.microsoft.com/office/drawing/2014/main" id="{E821C98F-BD0A-704B-921E-576A637844B0}"/>
              </a:ext>
            </a:extLst>
          </p:cNvPr>
          <p:cNvSpPr/>
          <p:nvPr/>
        </p:nvSpPr>
        <p:spPr>
          <a:xfrm>
            <a:off x="735684" y="1311096"/>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Preliminary Analysis</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E68BB0-6AF9-8649-BE83-41403CA1BF21}"/>
              </a:ext>
            </a:extLst>
          </p:cNvPr>
          <p:cNvSpPr txBox="1"/>
          <p:nvPr/>
        </p:nvSpPr>
        <p:spPr>
          <a:xfrm>
            <a:off x="764034" y="2036636"/>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p>
          <a:p>
            <a:endParaRPr lang="en-US" sz="1200" dirty="0"/>
          </a:p>
          <a:p>
            <a:endParaRPr lang="en-US" sz="1200" dirty="0"/>
          </a:p>
          <a:p>
            <a:endParaRPr lang="en-US" sz="1200" dirty="0"/>
          </a:p>
        </p:txBody>
      </p:sp>
      <p:sp>
        <p:nvSpPr>
          <p:cNvPr id="14" name="Rectangle 13">
            <a:extLst>
              <a:ext uri="{FF2B5EF4-FFF2-40B4-BE49-F238E27FC236}">
                <a16:creationId xmlns:a16="http://schemas.microsoft.com/office/drawing/2014/main" id="{AD3F508A-6294-304C-BEBC-AE40BEF98161}"/>
              </a:ext>
            </a:extLst>
          </p:cNvPr>
          <p:cNvSpPr/>
          <p:nvPr/>
        </p:nvSpPr>
        <p:spPr>
          <a:xfrm>
            <a:off x="751026" y="4756750"/>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Pipeline of Priority Projects</a:t>
            </a:r>
            <a:endParaRPr lang="en-GB" sz="1400" dirty="0"/>
          </a:p>
        </p:txBody>
      </p:sp>
      <p:cxnSp>
        <p:nvCxnSpPr>
          <p:cNvPr id="15" name="Straight Arrow Connector 14">
            <a:extLst>
              <a:ext uri="{FF2B5EF4-FFF2-40B4-BE49-F238E27FC236}">
                <a16:creationId xmlns:a16="http://schemas.microsoft.com/office/drawing/2014/main" id="{4AF60311-756B-D643-B0C0-5FC507354202}"/>
              </a:ext>
            </a:extLst>
          </p:cNvPr>
          <p:cNvCxnSpPr>
            <a:cxnSpLocks/>
          </p:cNvCxnSpPr>
          <p:nvPr/>
        </p:nvCxnSpPr>
        <p:spPr>
          <a:xfrm>
            <a:off x="1679848" y="4344959"/>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9C50AD2-CE1E-A04A-A228-AFF62A64AE94}"/>
              </a:ext>
            </a:extLst>
          </p:cNvPr>
          <p:cNvPicPr>
            <a:picLocks noChangeAspect="1"/>
          </p:cNvPicPr>
          <p:nvPr/>
        </p:nvPicPr>
        <p:blipFill>
          <a:blip r:embed="rId3"/>
          <a:stretch>
            <a:fillRect/>
          </a:stretch>
        </p:blipFill>
        <p:spPr>
          <a:xfrm>
            <a:off x="3209323" y="1267004"/>
            <a:ext cx="7302830" cy="4092720"/>
          </a:xfrm>
          <a:prstGeom prst="rect">
            <a:avLst/>
          </a:prstGeom>
        </p:spPr>
      </p:pic>
    </p:spTree>
    <p:extLst>
      <p:ext uri="{BB962C8B-B14F-4D97-AF65-F5344CB8AC3E}">
        <p14:creationId xmlns:p14="http://schemas.microsoft.com/office/powerpoint/2010/main" val="427783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F9CCE19B-CC3A-427C-AB24-1D7D9BF57950}"/>
              </a:ext>
            </a:extLst>
          </p:cNvPr>
          <p:cNvSpPr txBox="1">
            <a:spLocks/>
          </p:cNvSpPr>
          <p:nvPr/>
        </p:nvSpPr>
        <p:spPr>
          <a:xfrm>
            <a:off x="749101" y="171290"/>
            <a:ext cx="9833554"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3600" b="0" dirty="0">
                <a:solidFill>
                  <a:srgbClr val="283077"/>
                </a:solidFill>
                <a:latin typeface="Arial" panose="020B0604020202020204" pitchFamily="34" charset="0"/>
                <a:cs typeface="Arial" panose="020B0604020202020204" pitchFamily="34" charset="0"/>
              </a:rPr>
              <a:t>Contents</a:t>
            </a:r>
          </a:p>
        </p:txBody>
      </p:sp>
      <p:grpSp>
        <p:nvGrpSpPr>
          <p:cNvPr id="3" name="Group 2">
            <a:extLst>
              <a:ext uri="{FF2B5EF4-FFF2-40B4-BE49-F238E27FC236}">
                <a16:creationId xmlns:a16="http://schemas.microsoft.com/office/drawing/2014/main" id="{E3DCE2BF-3277-4758-99CE-95616F154CED}"/>
              </a:ext>
            </a:extLst>
          </p:cNvPr>
          <p:cNvGrpSpPr/>
          <p:nvPr/>
        </p:nvGrpSpPr>
        <p:grpSpPr>
          <a:xfrm>
            <a:off x="918090" y="1184792"/>
            <a:ext cx="4527867" cy="1005840"/>
            <a:chOff x="1274881" y="2110468"/>
            <a:chExt cx="4527867" cy="1005840"/>
          </a:xfrm>
        </p:grpSpPr>
        <p:sp>
          <p:nvSpPr>
            <p:cNvPr id="75" name="Rectangle 74">
              <a:extLst>
                <a:ext uri="{FF2B5EF4-FFF2-40B4-BE49-F238E27FC236}">
                  <a16:creationId xmlns:a16="http://schemas.microsoft.com/office/drawing/2014/main" id="{7D16515F-22B6-49B5-86C5-6BAC407D02E5}"/>
                </a:ext>
              </a:extLst>
            </p:cNvPr>
            <p:cNvSpPr/>
            <p:nvPr/>
          </p:nvSpPr>
          <p:spPr>
            <a:xfrm>
              <a:off x="1274881" y="2110468"/>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F7D2BCA-9D19-4507-AB9C-A1AC3B172828}"/>
                </a:ext>
              </a:extLst>
            </p:cNvPr>
            <p:cNvSpPr/>
            <p:nvPr/>
          </p:nvSpPr>
          <p:spPr>
            <a:xfrm>
              <a:off x="1274881" y="2110468"/>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8131DA7F-9858-4871-AC7D-080B6E34DC8B}"/>
                </a:ext>
              </a:extLst>
            </p:cNvPr>
            <p:cNvSpPr txBox="1"/>
            <p:nvPr/>
          </p:nvSpPr>
          <p:spPr>
            <a:xfrm>
              <a:off x="2374256" y="2446807"/>
              <a:ext cx="3291622" cy="523220"/>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Overview – </a:t>
              </a:r>
            </a:p>
            <a:p>
              <a:pPr defTabSz="914217"/>
              <a:r>
                <a:rPr lang="en-US" sz="1200" b="1" i="1" dirty="0">
                  <a:solidFill>
                    <a:srgbClr val="272829"/>
                  </a:solidFill>
                  <a:latin typeface="Poppins" pitchFamily="2" charset="77"/>
                  <a:ea typeface="League Spartan" charset="0"/>
                  <a:cs typeface="Poppins" pitchFamily="2" charset="77"/>
                </a:rPr>
                <a:t>Project Prioritization, NDP 2021-25 </a:t>
              </a:r>
            </a:p>
          </p:txBody>
        </p:sp>
        <p:sp>
          <p:nvSpPr>
            <p:cNvPr id="93" name="TextBox 92">
              <a:extLst>
                <a:ext uri="{FF2B5EF4-FFF2-40B4-BE49-F238E27FC236}">
                  <a16:creationId xmlns:a16="http://schemas.microsoft.com/office/drawing/2014/main" id="{4E571DE1-8F0A-4642-B88B-AAAFDF8F9E92}"/>
                </a:ext>
              </a:extLst>
            </p:cNvPr>
            <p:cNvSpPr txBox="1"/>
            <p:nvPr/>
          </p:nvSpPr>
          <p:spPr>
            <a:xfrm>
              <a:off x="1663538" y="2373140"/>
              <a:ext cx="688009"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01.</a:t>
              </a:r>
            </a:p>
          </p:txBody>
        </p:sp>
      </p:grpSp>
      <p:grpSp>
        <p:nvGrpSpPr>
          <p:cNvPr id="2" name="Group 1">
            <a:extLst>
              <a:ext uri="{FF2B5EF4-FFF2-40B4-BE49-F238E27FC236}">
                <a16:creationId xmlns:a16="http://schemas.microsoft.com/office/drawing/2014/main" id="{5B4AD7F5-744A-47F0-B029-DA7CDE8FAF85}"/>
              </a:ext>
            </a:extLst>
          </p:cNvPr>
          <p:cNvGrpSpPr/>
          <p:nvPr/>
        </p:nvGrpSpPr>
        <p:grpSpPr>
          <a:xfrm>
            <a:off x="918089" y="2567381"/>
            <a:ext cx="4527867" cy="1005840"/>
            <a:chOff x="1427281" y="2653156"/>
            <a:chExt cx="4527867" cy="1005840"/>
          </a:xfrm>
        </p:grpSpPr>
        <p:sp>
          <p:nvSpPr>
            <p:cNvPr id="10" name="Rectangle 9">
              <a:extLst>
                <a:ext uri="{FF2B5EF4-FFF2-40B4-BE49-F238E27FC236}">
                  <a16:creationId xmlns:a16="http://schemas.microsoft.com/office/drawing/2014/main" id="{F9722DCC-BA38-4BE6-88D5-0762D6FD20BD}"/>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83A0387-9B52-45FA-A6AB-811C872D0903}"/>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0DBE57-945F-4229-B572-0767F34C9DCA}"/>
                </a:ext>
              </a:extLst>
            </p:cNvPr>
            <p:cNvSpPr txBox="1"/>
            <p:nvPr/>
          </p:nvSpPr>
          <p:spPr>
            <a:xfrm>
              <a:off x="2503948" y="2821869"/>
              <a:ext cx="3291622" cy="707886"/>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DST – </a:t>
              </a:r>
            </a:p>
            <a:p>
              <a:pPr defTabSz="914217"/>
              <a:r>
                <a:rPr lang="en-US" sz="1200" b="1" i="1" dirty="0">
                  <a:solidFill>
                    <a:srgbClr val="272829"/>
                  </a:solidFill>
                  <a:latin typeface="Poppins" pitchFamily="2" charset="77"/>
                  <a:ea typeface="League Spartan" charset="0"/>
                  <a:cs typeface="Poppins" pitchFamily="2" charset="77"/>
                </a:rPr>
                <a:t>Principles, Approach &amp; Identified Projects from 2022 Budget Submission</a:t>
              </a:r>
            </a:p>
          </p:txBody>
        </p:sp>
        <p:sp>
          <p:nvSpPr>
            <p:cNvPr id="13" name="TextBox 12">
              <a:extLst>
                <a:ext uri="{FF2B5EF4-FFF2-40B4-BE49-F238E27FC236}">
                  <a16:creationId xmlns:a16="http://schemas.microsoft.com/office/drawing/2014/main" id="{CC7DC0CE-E382-440C-AA61-2B7910336335}"/>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02.</a:t>
              </a:r>
            </a:p>
          </p:txBody>
        </p:sp>
      </p:grpSp>
      <p:grpSp>
        <p:nvGrpSpPr>
          <p:cNvPr id="15" name="Group 14">
            <a:extLst>
              <a:ext uri="{FF2B5EF4-FFF2-40B4-BE49-F238E27FC236}">
                <a16:creationId xmlns:a16="http://schemas.microsoft.com/office/drawing/2014/main" id="{C328A44B-B81F-4608-94CC-D0898900DAC6}"/>
              </a:ext>
            </a:extLst>
          </p:cNvPr>
          <p:cNvGrpSpPr/>
          <p:nvPr/>
        </p:nvGrpSpPr>
        <p:grpSpPr>
          <a:xfrm>
            <a:off x="918088" y="3951489"/>
            <a:ext cx="4527867" cy="1005840"/>
            <a:chOff x="1427281" y="2653156"/>
            <a:chExt cx="4527867" cy="1005840"/>
          </a:xfrm>
        </p:grpSpPr>
        <p:sp>
          <p:nvSpPr>
            <p:cNvPr id="16" name="Rectangle 15">
              <a:extLst>
                <a:ext uri="{FF2B5EF4-FFF2-40B4-BE49-F238E27FC236}">
                  <a16:creationId xmlns:a16="http://schemas.microsoft.com/office/drawing/2014/main" id="{880B1855-3490-4D57-AE0B-C8EE4C993299}"/>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154677A-C222-4EDA-BB87-71E9B50DFF4F}"/>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09EEEF4-0B03-443E-B3C1-52BA605AE850}"/>
                </a:ext>
              </a:extLst>
            </p:cNvPr>
            <p:cNvSpPr txBox="1"/>
            <p:nvPr/>
          </p:nvSpPr>
          <p:spPr>
            <a:xfrm>
              <a:off x="2503948" y="2802133"/>
              <a:ext cx="3291622" cy="523220"/>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Conclusion – </a:t>
              </a:r>
            </a:p>
            <a:p>
              <a:pPr defTabSz="914217"/>
              <a:r>
                <a:rPr lang="en-US" sz="1200" b="1" i="1" dirty="0">
                  <a:solidFill>
                    <a:srgbClr val="272829"/>
                  </a:solidFill>
                  <a:latin typeface="Poppins" pitchFamily="2" charset="77"/>
                  <a:ea typeface="League Spartan" charset="0"/>
                  <a:cs typeface="Poppins" pitchFamily="2" charset="77"/>
                </a:rPr>
                <a:t>Next Steps, Q1 2022 Capacity Building</a:t>
              </a:r>
            </a:p>
          </p:txBody>
        </p:sp>
        <p:sp>
          <p:nvSpPr>
            <p:cNvPr id="19" name="TextBox 18">
              <a:extLst>
                <a:ext uri="{FF2B5EF4-FFF2-40B4-BE49-F238E27FC236}">
                  <a16:creationId xmlns:a16="http://schemas.microsoft.com/office/drawing/2014/main" id="{A5162B4D-99B3-4D10-B257-9AC191F86CDB}"/>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03.</a:t>
              </a:r>
            </a:p>
          </p:txBody>
        </p:sp>
      </p:grpSp>
      <p:pic>
        <p:nvPicPr>
          <p:cNvPr id="4098" name="Picture 2" descr="Photos: Buhari at COP26 in Glasgow - P.M. News">
            <a:extLst>
              <a:ext uri="{FF2B5EF4-FFF2-40B4-BE49-F238E27FC236}">
                <a16:creationId xmlns:a16="http://schemas.microsoft.com/office/drawing/2014/main" id="{D81F8C82-E9B5-44EC-B64B-7327AF4A8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266"/>
          <a:stretch/>
        </p:blipFill>
        <p:spPr bwMode="auto">
          <a:xfrm>
            <a:off x="7741228" y="1184793"/>
            <a:ext cx="4075930" cy="15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9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8DD8A34-1434-40F8-B4EC-78BB9FAE933A}"/>
              </a:ext>
            </a:extLst>
          </p:cNvPr>
          <p:cNvSpPr/>
          <p:nvPr/>
        </p:nvSpPr>
        <p:spPr>
          <a:xfrm>
            <a:off x="838733" y="1345820"/>
            <a:ext cx="2067133" cy="590905"/>
          </a:xfrm>
          <a:prstGeom prst="homePlate">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Mainstream NDCs </a:t>
            </a:r>
          </a:p>
          <a:p>
            <a:pPr algn="ctr"/>
            <a:r>
              <a:rPr lang="en-US" sz="1400" dirty="0">
                <a:latin typeface="Arial" panose="020B0604020202020204" pitchFamily="34" charset="0"/>
                <a:cs typeface="Arial" panose="020B0604020202020204" pitchFamily="34" charset="0"/>
              </a:rPr>
              <a:t>into MTNDP</a:t>
            </a:r>
            <a:endParaRPr lang="en-GB" sz="1400" dirty="0">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CA92A55B-F8BA-485C-BE56-7C20CBB87822}"/>
              </a:ext>
            </a:extLst>
          </p:cNvPr>
          <p:cNvSpPr/>
          <p:nvPr/>
        </p:nvSpPr>
        <p:spPr>
          <a:xfrm>
            <a:off x="2791019" y="1333751"/>
            <a:ext cx="2207221"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Project Selection</a:t>
            </a:r>
            <a:endParaRPr lang="en-GB" sz="1400" dirty="0">
              <a:solidFill>
                <a:schemeClr val="bg1"/>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721AE312-4918-4D51-885A-278F14295369}"/>
              </a:ext>
            </a:extLst>
          </p:cNvPr>
          <p:cNvSpPr/>
          <p:nvPr/>
        </p:nvSpPr>
        <p:spPr>
          <a:xfrm>
            <a:off x="4876800" y="1345820"/>
            <a:ext cx="2377440"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Preliminary Analysis</a:t>
            </a:r>
            <a:endParaRPr lang="en-GB" sz="1400" dirty="0">
              <a:solidFill>
                <a:schemeClr val="bg1"/>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ABEF0B06-CCEF-4427-879A-29A757A34C00}"/>
              </a:ext>
            </a:extLst>
          </p:cNvPr>
          <p:cNvSpPr/>
          <p:nvPr/>
        </p:nvSpPr>
        <p:spPr>
          <a:xfrm>
            <a:off x="7145867" y="1345820"/>
            <a:ext cx="2079307" cy="602974"/>
          </a:xfrm>
          <a:prstGeom prst="chevron">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CC &amp; PGESI Assessment</a:t>
            </a:r>
            <a:endParaRPr lang="en-GB" sz="1400" dirty="0">
              <a:solidFill>
                <a:schemeClr val="bg1"/>
              </a:solidFill>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id="{D35B2EAF-FF63-4FD1-8290-41DB7654F957}"/>
              </a:ext>
            </a:extLst>
          </p:cNvPr>
          <p:cNvSpPr/>
          <p:nvPr/>
        </p:nvSpPr>
        <p:spPr>
          <a:xfrm>
            <a:off x="9494107" y="2375466"/>
            <a:ext cx="2334478" cy="602974"/>
          </a:xfrm>
          <a:prstGeom prst="chevron">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Climate Finance Database</a:t>
            </a:r>
            <a:endParaRPr lang="en-GB" sz="1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71A0FCE-B726-4CF3-9E59-409721329972}"/>
              </a:ext>
            </a:extLst>
          </p:cNvPr>
          <p:cNvSpPr txBox="1"/>
          <p:nvPr/>
        </p:nvSpPr>
        <p:spPr>
          <a:xfrm>
            <a:off x="838200" y="2055111"/>
            <a:ext cx="1829713"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Mainstream NDCs into the MTNDP and use as a basis for identifying and selecting projects to be screened for inclusion into the Annual Budget.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1" name="TextBox 10">
            <a:extLst>
              <a:ext uri="{FF2B5EF4-FFF2-40B4-BE49-F238E27FC236}">
                <a16:creationId xmlns:a16="http://schemas.microsoft.com/office/drawing/2014/main" id="{67A9BE91-DD7A-4683-AAFB-B191BBBD8620}"/>
              </a:ext>
            </a:extLst>
          </p:cNvPr>
          <p:cNvSpPr txBox="1"/>
          <p:nvPr/>
        </p:nvSpPr>
        <p:spPr>
          <a:xfrm>
            <a:off x="2791019" y="2055111"/>
            <a:ext cx="1917625" cy="2123658"/>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Build MDA capacity to identify and select projects that align with / can contribute to the achievement of MTNDP priorities and NDC targets.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12" name="TextBox 11">
            <a:extLst>
              <a:ext uri="{FF2B5EF4-FFF2-40B4-BE49-F238E27FC236}">
                <a16:creationId xmlns:a16="http://schemas.microsoft.com/office/drawing/2014/main" id="{C16F5783-941A-45B6-A459-19CEB13387E2}"/>
              </a:ext>
            </a:extLst>
          </p:cNvPr>
          <p:cNvSpPr txBox="1"/>
          <p:nvPr/>
        </p:nvSpPr>
        <p:spPr>
          <a:xfrm>
            <a:off x="4905150" y="2071360"/>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Screen initial pipeline against objective selection criteria to assess the commercial requirements of potential investments and identify potentially bankable projects.</a:t>
            </a:r>
          </a:p>
          <a:p>
            <a:pPr marL="285750" indent="-285750">
              <a:buFont typeface="Arial" panose="020B0604020202020204" pitchFamily="34" charset="0"/>
              <a:buChar char="•"/>
            </a:pPr>
            <a:endParaRPr lang="en-US" sz="1200" dirty="0"/>
          </a:p>
          <a:p>
            <a:endParaRPr lang="en-US" sz="1200" dirty="0"/>
          </a:p>
          <a:p>
            <a:endParaRPr lang="en-US" sz="1200" dirty="0"/>
          </a:p>
          <a:p>
            <a:endParaRPr lang="en-US" sz="1200" dirty="0"/>
          </a:p>
        </p:txBody>
      </p:sp>
      <p:sp>
        <p:nvSpPr>
          <p:cNvPr id="13" name="TextBox 12">
            <a:extLst>
              <a:ext uri="{FF2B5EF4-FFF2-40B4-BE49-F238E27FC236}">
                <a16:creationId xmlns:a16="http://schemas.microsoft.com/office/drawing/2014/main" id="{BFE468ED-129C-499B-9AA9-F534BEF4F05A}"/>
              </a:ext>
            </a:extLst>
          </p:cNvPr>
          <p:cNvSpPr txBox="1"/>
          <p:nvPr/>
        </p:nvSpPr>
        <p:spPr>
          <a:xfrm>
            <a:off x="7145455" y="2055111"/>
            <a:ext cx="2040731" cy="2308324"/>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US" sz="1200" dirty="0"/>
              <a:t>Conduct high-level assessment of CC and PGESI gaps that will be addressed during project preparation.</a:t>
            </a:r>
          </a:p>
          <a:p>
            <a:endParaRPr lang="en-US" sz="1200" dirty="0"/>
          </a:p>
          <a:p>
            <a:endParaRPr lang="en-US" sz="1200" dirty="0"/>
          </a:p>
          <a:p>
            <a:endParaRPr lang="en-US"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endParaRPr lang="en-GB" sz="1200" dirty="0"/>
          </a:p>
          <a:p>
            <a:pPr marL="285750" indent="-285750">
              <a:buFont typeface="Arial" panose="020B0604020202020204" pitchFamily="34" charset="0"/>
              <a:buChar char="•"/>
            </a:pPr>
            <a:endParaRPr lang="en-GB" sz="1200" dirty="0"/>
          </a:p>
        </p:txBody>
      </p:sp>
      <p:sp>
        <p:nvSpPr>
          <p:cNvPr id="14" name="TextBox 13">
            <a:extLst>
              <a:ext uri="{FF2B5EF4-FFF2-40B4-BE49-F238E27FC236}">
                <a16:creationId xmlns:a16="http://schemas.microsoft.com/office/drawing/2014/main" id="{686856FF-C966-4A63-B079-C352BC97481A}"/>
              </a:ext>
            </a:extLst>
          </p:cNvPr>
          <p:cNvSpPr txBox="1"/>
          <p:nvPr/>
        </p:nvSpPr>
        <p:spPr>
          <a:xfrm>
            <a:off x="9494107" y="2978440"/>
            <a:ext cx="2026397" cy="1200329"/>
          </a:xfrm>
          <a:prstGeom prst="rect">
            <a:avLst/>
          </a:prstGeom>
          <a:noFill/>
          <a:ln>
            <a:solidFill>
              <a:srgbClr val="283076"/>
            </a:solidFill>
            <a:prstDash val="sysDot"/>
          </a:ln>
        </p:spPr>
        <p:txBody>
          <a:bodyPr wrap="square" rtlCol="0">
            <a:spAutoFit/>
          </a:bodyPr>
          <a:lstStyle/>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Boost visibility for project preparation and implementation assistance.</a:t>
            </a: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p:txBody>
      </p:sp>
      <p:sp>
        <p:nvSpPr>
          <p:cNvPr id="15" name="TextBox 14">
            <a:extLst>
              <a:ext uri="{FF2B5EF4-FFF2-40B4-BE49-F238E27FC236}">
                <a16:creationId xmlns:a16="http://schemas.microsoft.com/office/drawing/2014/main" id="{76AFA9B3-DBBD-4DE9-875D-FD95C04CBDE8}"/>
              </a:ext>
            </a:extLst>
          </p:cNvPr>
          <p:cNvSpPr txBox="1"/>
          <p:nvPr/>
        </p:nvSpPr>
        <p:spPr>
          <a:xfrm rot="16200000">
            <a:off x="-287034" y="4961140"/>
            <a:ext cx="1503186" cy="307777"/>
          </a:xfrm>
          <a:prstGeom prst="rect">
            <a:avLst/>
          </a:prstGeom>
        </p:spPr>
        <p:txBody>
          <a:bodyPr wrap="square">
            <a:spAutoFit/>
          </a:bodyPr>
          <a:lstStyle>
            <a:defPPr>
              <a:defRPr lang="en-US"/>
            </a:defPPr>
            <a:lvl1pPr algn="ctr">
              <a:defRPr sz="1400" b="1">
                <a:latin typeface="Arial" panose="020B0604020202020204" pitchFamily="34" charset="0"/>
                <a:cs typeface="Arial" panose="020B0604020202020204" pitchFamily="34" charset="0"/>
              </a:defRPr>
            </a:lvl1pPr>
          </a:lstStyle>
          <a:p>
            <a:r>
              <a:rPr lang="en-US" dirty="0">
                <a:solidFill>
                  <a:srgbClr val="283076"/>
                </a:solidFill>
              </a:rPr>
              <a:t>OUTPUT</a:t>
            </a:r>
            <a:endParaRPr lang="en-GB" dirty="0">
              <a:solidFill>
                <a:srgbClr val="283076"/>
              </a:solidFill>
            </a:endParaRPr>
          </a:p>
        </p:txBody>
      </p:sp>
      <p:sp>
        <p:nvSpPr>
          <p:cNvPr id="16" name="Rectangle 15">
            <a:extLst>
              <a:ext uri="{FF2B5EF4-FFF2-40B4-BE49-F238E27FC236}">
                <a16:creationId xmlns:a16="http://schemas.microsoft.com/office/drawing/2014/main" id="{CFD2B36A-14A0-40B9-B46A-6B5870FBC480}"/>
              </a:ext>
            </a:extLst>
          </p:cNvPr>
          <p:cNvSpPr/>
          <p:nvPr/>
        </p:nvSpPr>
        <p:spPr>
          <a:xfrm>
            <a:off x="286981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Initial Pipeline of Eligible Projects</a:t>
            </a:r>
            <a:endParaRPr lang="en-GB" sz="1400" dirty="0"/>
          </a:p>
        </p:txBody>
      </p:sp>
      <p:sp>
        <p:nvSpPr>
          <p:cNvPr id="17" name="Rectangle 16">
            <a:extLst>
              <a:ext uri="{FF2B5EF4-FFF2-40B4-BE49-F238E27FC236}">
                <a16:creationId xmlns:a16="http://schemas.microsoft.com/office/drawing/2014/main" id="{76A067EB-FCB8-458F-A857-44280714AB32}"/>
              </a:ext>
            </a:extLst>
          </p:cNvPr>
          <p:cNvSpPr/>
          <p:nvPr/>
        </p:nvSpPr>
        <p:spPr>
          <a:xfrm>
            <a:off x="4892142" y="4791474"/>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Pipeline of Priority Projects</a:t>
            </a:r>
            <a:endParaRPr lang="en-GB" sz="1400" dirty="0"/>
          </a:p>
        </p:txBody>
      </p:sp>
      <p:sp>
        <p:nvSpPr>
          <p:cNvPr id="18" name="Rectangle 17">
            <a:extLst>
              <a:ext uri="{FF2B5EF4-FFF2-40B4-BE49-F238E27FC236}">
                <a16:creationId xmlns:a16="http://schemas.microsoft.com/office/drawing/2014/main" id="{C6077411-B42C-4C81-8D22-6B140BB59418}"/>
              </a:ext>
            </a:extLst>
          </p:cNvPr>
          <p:cNvSpPr/>
          <p:nvPr/>
        </p:nvSpPr>
        <p:spPr>
          <a:xfrm>
            <a:off x="7240507" y="4799679"/>
            <a:ext cx="1954407"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Project Vulnerability Risk Matrix</a:t>
            </a:r>
            <a:endParaRPr lang="en-GB" sz="1400" dirty="0">
              <a:solidFill>
                <a:schemeClr val="bg1"/>
              </a:solidFill>
            </a:endParaRPr>
          </a:p>
        </p:txBody>
      </p:sp>
      <p:sp>
        <p:nvSpPr>
          <p:cNvPr id="20" name="Rectangle 19">
            <a:extLst>
              <a:ext uri="{FF2B5EF4-FFF2-40B4-BE49-F238E27FC236}">
                <a16:creationId xmlns:a16="http://schemas.microsoft.com/office/drawing/2014/main" id="{D6161135-3A74-4DA7-8D03-425648E651E3}"/>
              </a:ext>
            </a:extLst>
          </p:cNvPr>
          <p:cNvSpPr/>
          <p:nvPr/>
        </p:nvSpPr>
        <p:spPr>
          <a:xfrm>
            <a:off x="827054" y="4791474"/>
            <a:ext cx="1829713" cy="602974"/>
          </a:xfrm>
          <a:prstGeom prst="rect">
            <a:avLst/>
          </a:prstGeom>
          <a:solidFill>
            <a:srgbClr val="283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lt1"/>
                </a:solidFill>
              </a:rPr>
              <a:t>List of priority sectors / themes</a:t>
            </a:r>
          </a:p>
        </p:txBody>
      </p:sp>
      <p:sp>
        <p:nvSpPr>
          <p:cNvPr id="23" name="Title 5">
            <a:extLst>
              <a:ext uri="{FF2B5EF4-FFF2-40B4-BE49-F238E27FC236}">
                <a16:creationId xmlns:a16="http://schemas.microsoft.com/office/drawing/2014/main" id="{54375641-BD28-49FB-A904-97B077790DAF}"/>
              </a:ext>
            </a:extLst>
          </p:cNvPr>
          <p:cNvSpPr txBox="1">
            <a:spLocks/>
          </p:cNvSpPr>
          <p:nvPr/>
        </p:nvSpPr>
        <p:spPr>
          <a:xfrm>
            <a:off x="735684" y="92164"/>
            <a:ext cx="9278358" cy="720079"/>
          </a:xfrm>
          <a:prstGeom prst="rect">
            <a:avLst/>
          </a:prstGeom>
        </p:spPr>
        <p:txBody>
          <a:bodyPr anchor="b"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2400" b="0" dirty="0">
                <a:solidFill>
                  <a:srgbClr val="002060"/>
                </a:solidFill>
                <a:latin typeface="Arial" panose="020B0604020202020204" pitchFamily="34" charset="0"/>
                <a:cs typeface="Arial" panose="020B0604020202020204" pitchFamily="34" charset="0"/>
              </a:rPr>
              <a:t>Application of the Decision Support Tool (DST) Framework</a:t>
            </a:r>
            <a:endParaRPr lang="en-US" sz="2400" b="0" dirty="0">
              <a:solidFill>
                <a:srgbClr val="002060"/>
              </a:solidFill>
              <a:latin typeface="Arial" panose="020B0604020202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1427B866-5B3B-4C41-B1A2-EE6A520F1821}"/>
              </a:ext>
            </a:extLst>
          </p:cNvPr>
          <p:cNvSpPr/>
          <p:nvPr/>
        </p:nvSpPr>
        <p:spPr>
          <a:xfrm>
            <a:off x="506627" y="2071360"/>
            <a:ext cx="331573" cy="2292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Arrow 21">
            <a:extLst>
              <a:ext uri="{FF2B5EF4-FFF2-40B4-BE49-F238E27FC236}">
                <a16:creationId xmlns:a16="http://schemas.microsoft.com/office/drawing/2014/main" id="{8BF49C28-30E8-4448-B9EF-A04496009398}"/>
              </a:ext>
            </a:extLst>
          </p:cNvPr>
          <p:cNvSpPr/>
          <p:nvPr/>
        </p:nvSpPr>
        <p:spPr>
          <a:xfrm>
            <a:off x="827054" y="5535827"/>
            <a:ext cx="8367860" cy="1136822"/>
          </a:xfrm>
          <a:prstGeom prst="rightArrow">
            <a:avLst/>
          </a:prstGeom>
          <a:solidFill>
            <a:srgbClr val="028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UKNIAF Technical Assistance Support up to this stage including application of the DST Framework </a:t>
            </a:r>
          </a:p>
        </p:txBody>
      </p:sp>
      <p:cxnSp>
        <p:nvCxnSpPr>
          <p:cNvPr id="28" name="Straight Arrow Connector 27">
            <a:extLst>
              <a:ext uri="{FF2B5EF4-FFF2-40B4-BE49-F238E27FC236}">
                <a16:creationId xmlns:a16="http://schemas.microsoft.com/office/drawing/2014/main" id="{ACA4A1E7-C41C-194C-9446-E58EA6F9ACD6}"/>
              </a:ext>
            </a:extLst>
          </p:cNvPr>
          <p:cNvCxnSpPr>
            <a:cxnSpLocks/>
            <a:stCxn id="10" idx="2"/>
          </p:cNvCxnSpPr>
          <p:nvPr/>
        </p:nvCxnSpPr>
        <p:spPr>
          <a:xfrm>
            <a:off x="1753057" y="4363435"/>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C71381-B4D9-6B44-A0E3-226DCBB519AB}"/>
              </a:ext>
            </a:extLst>
          </p:cNvPr>
          <p:cNvCxnSpPr>
            <a:cxnSpLocks/>
          </p:cNvCxnSpPr>
          <p:nvPr/>
        </p:nvCxnSpPr>
        <p:spPr>
          <a:xfrm>
            <a:off x="3836801" y="4379683"/>
            <a:ext cx="0" cy="411791"/>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67ED82-D04C-0F47-BD89-EEB42A5ACA95}"/>
              </a:ext>
            </a:extLst>
          </p:cNvPr>
          <p:cNvCxnSpPr>
            <a:cxnSpLocks/>
          </p:cNvCxnSpPr>
          <p:nvPr/>
        </p:nvCxnSpPr>
        <p:spPr>
          <a:xfrm>
            <a:off x="5820964"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9DF9E7-6AB1-A946-A2BC-BA2D524DC259}"/>
              </a:ext>
            </a:extLst>
          </p:cNvPr>
          <p:cNvCxnSpPr>
            <a:cxnSpLocks/>
          </p:cNvCxnSpPr>
          <p:nvPr/>
        </p:nvCxnSpPr>
        <p:spPr>
          <a:xfrm>
            <a:off x="8153857" y="4379683"/>
            <a:ext cx="0" cy="428039"/>
          </a:xfrm>
          <a:prstGeom prst="straightConnector1">
            <a:avLst/>
          </a:prstGeom>
          <a:ln>
            <a:solidFill>
              <a:srgbClr val="2930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E372A40-103E-5B42-9382-27812C5EAB11}"/>
              </a:ext>
            </a:extLst>
          </p:cNvPr>
          <p:cNvSpPr/>
          <p:nvPr/>
        </p:nvSpPr>
        <p:spPr>
          <a:xfrm>
            <a:off x="747647" y="816158"/>
            <a:ext cx="8535620"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framework will help the government to make the case for receiving project preparation assistance for projects with PGESI &amp; CC development impact.</a:t>
            </a:r>
          </a:p>
        </p:txBody>
      </p:sp>
      <p:cxnSp>
        <p:nvCxnSpPr>
          <p:cNvPr id="25" name="Straight Connector 24">
            <a:extLst>
              <a:ext uri="{FF2B5EF4-FFF2-40B4-BE49-F238E27FC236}">
                <a16:creationId xmlns:a16="http://schemas.microsoft.com/office/drawing/2014/main" id="{0970A5F9-4295-014E-9936-EEB84739A3AC}"/>
              </a:ext>
            </a:extLst>
          </p:cNvPr>
          <p:cNvCxnSpPr/>
          <p:nvPr/>
        </p:nvCxnSpPr>
        <p:spPr>
          <a:xfrm>
            <a:off x="9283267" y="1277823"/>
            <a:ext cx="78567" cy="522848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CE8D701-D2D2-AD48-9EE4-C51687EBA213}"/>
              </a:ext>
            </a:extLst>
          </p:cNvPr>
          <p:cNvSpPr txBox="1"/>
          <p:nvPr/>
        </p:nvSpPr>
        <p:spPr>
          <a:xfrm>
            <a:off x="10726615" y="5158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956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F9CCE19B-CC3A-427C-AB24-1D7D9BF57950}"/>
              </a:ext>
            </a:extLst>
          </p:cNvPr>
          <p:cNvSpPr txBox="1">
            <a:spLocks/>
          </p:cNvSpPr>
          <p:nvPr/>
        </p:nvSpPr>
        <p:spPr>
          <a:xfrm>
            <a:off x="749101" y="171290"/>
            <a:ext cx="9833554"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3600" b="0" dirty="0">
                <a:solidFill>
                  <a:srgbClr val="283077"/>
                </a:solidFill>
                <a:latin typeface="Arial" panose="020B0604020202020204" pitchFamily="34" charset="0"/>
                <a:cs typeface="Arial" panose="020B0604020202020204" pitchFamily="34" charset="0"/>
              </a:rPr>
              <a:t>Contents</a:t>
            </a:r>
          </a:p>
        </p:txBody>
      </p:sp>
      <p:grpSp>
        <p:nvGrpSpPr>
          <p:cNvPr id="3" name="Group 2">
            <a:extLst>
              <a:ext uri="{FF2B5EF4-FFF2-40B4-BE49-F238E27FC236}">
                <a16:creationId xmlns:a16="http://schemas.microsoft.com/office/drawing/2014/main" id="{E3DCE2BF-3277-4758-99CE-95616F154CED}"/>
              </a:ext>
            </a:extLst>
          </p:cNvPr>
          <p:cNvGrpSpPr/>
          <p:nvPr/>
        </p:nvGrpSpPr>
        <p:grpSpPr>
          <a:xfrm>
            <a:off x="918090" y="1184792"/>
            <a:ext cx="4527867" cy="1005840"/>
            <a:chOff x="1274881" y="2110468"/>
            <a:chExt cx="4527867" cy="1005840"/>
          </a:xfrm>
        </p:grpSpPr>
        <p:sp>
          <p:nvSpPr>
            <p:cNvPr id="75" name="Rectangle 74">
              <a:extLst>
                <a:ext uri="{FF2B5EF4-FFF2-40B4-BE49-F238E27FC236}">
                  <a16:creationId xmlns:a16="http://schemas.microsoft.com/office/drawing/2014/main" id="{7D16515F-22B6-49B5-86C5-6BAC407D02E5}"/>
                </a:ext>
              </a:extLst>
            </p:cNvPr>
            <p:cNvSpPr/>
            <p:nvPr/>
          </p:nvSpPr>
          <p:spPr>
            <a:xfrm>
              <a:off x="1274881" y="2110468"/>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F7D2BCA-9D19-4507-AB9C-A1AC3B172828}"/>
                </a:ext>
              </a:extLst>
            </p:cNvPr>
            <p:cNvSpPr/>
            <p:nvPr/>
          </p:nvSpPr>
          <p:spPr>
            <a:xfrm>
              <a:off x="1274881" y="2110468"/>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8131DA7F-9858-4871-AC7D-080B6E34DC8B}"/>
                </a:ext>
              </a:extLst>
            </p:cNvPr>
            <p:cNvSpPr txBox="1"/>
            <p:nvPr/>
          </p:nvSpPr>
          <p:spPr>
            <a:xfrm>
              <a:off x="2374256" y="2446807"/>
              <a:ext cx="3291622" cy="523220"/>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Overview – </a:t>
              </a:r>
            </a:p>
            <a:p>
              <a:pPr defTabSz="914217"/>
              <a:r>
                <a:rPr lang="en-US" sz="1200" b="1" i="1" dirty="0">
                  <a:solidFill>
                    <a:schemeClr val="bg1">
                      <a:lumMod val="85000"/>
                    </a:schemeClr>
                  </a:solidFill>
                  <a:latin typeface="Poppins" pitchFamily="2" charset="77"/>
                  <a:ea typeface="League Spartan" charset="0"/>
                  <a:cs typeface="Poppins" pitchFamily="2" charset="77"/>
                </a:rPr>
                <a:t>Project Prioritization, NDP 2021-25 </a:t>
              </a:r>
            </a:p>
          </p:txBody>
        </p:sp>
        <p:sp>
          <p:nvSpPr>
            <p:cNvPr id="93" name="TextBox 92">
              <a:extLst>
                <a:ext uri="{FF2B5EF4-FFF2-40B4-BE49-F238E27FC236}">
                  <a16:creationId xmlns:a16="http://schemas.microsoft.com/office/drawing/2014/main" id="{4E571DE1-8F0A-4642-B88B-AAAFDF8F9E92}"/>
                </a:ext>
              </a:extLst>
            </p:cNvPr>
            <p:cNvSpPr txBox="1"/>
            <p:nvPr/>
          </p:nvSpPr>
          <p:spPr>
            <a:xfrm>
              <a:off x="1663538" y="2373140"/>
              <a:ext cx="688009"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01.</a:t>
              </a:r>
            </a:p>
          </p:txBody>
        </p:sp>
      </p:grpSp>
      <p:grpSp>
        <p:nvGrpSpPr>
          <p:cNvPr id="2" name="Group 1">
            <a:extLst>
              <a:ext uri="{FF2B5EF4-FFF2-40B4-BE49-F238E27FC236}">
                <a16:creationId xmlns:a16="http://schemas.microsoft.com/office/drawing/2014/main" id="{5B4AD7F5-744A-47F0-B029-DA7CDE8FAF85}"/>
              </a:ext>
            </a:extLst>
          </p:cNvPr>
          <p:cNvGrpSpPr/>
          <p:nvPr/>
        </p:nvGrpSpPr>
        <p:grpSpPr>
          <a:xfrm>
            <a:off x="918089" y="2567381"/>
            <a:ext cx="4527867" cy="1005840"/>
            <a:chOff x="1427281" y="2653156"/>
            <a:chExt cx="4527867" cy="1005840"/>
          </a:xfrm>
        </p:grpSpPr>
        <p:sp>
          <p:nvSpPr>
            <p:cNvPr id="10" name="Rectangle 9">
              <a:extLst>
                <a:ext uri="{FF2B5EF4-FFF2-40B4-BE49-F238E27FC236}">
                  <a16:creationId xmlns:a16="http://schemas.microsoft.com/office/drawing/2014/main" id="{F9722DCC-BA38-4BE6-88D5-0762D6FD20BD}"/>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83A0387-9B52-45FA-A6AB-811C872D0903}"/>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0DBE57-945F-4229-B572-0767F34C9DCA}"/>
                </a:ext>
              </a:extLst>
            </p:cNvPr>
            <p:cNvSpPr txBox="1"/>
            <p:nvPr/>
          </p:nvSpPr>
          <p:spPr>
            <a:xfrm>
              <a:off x="2503948" y="2821869"/>
              <a:ext cx="3291622" cy="707886"/>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DST – </a:t>
              </a:r>
            </a:p>
            <a:p>
              <a:pPr defTabSz="914217"/>
              <a:r>
                <a:rPr lang="en-US" sz="1200" b="1" i="1" dirty="0">
                  <a:solidFill>
                    <a:schemeClr val="bg1">
                      <a:lumMod val="85000"/>
                    </a:schemeClr>
                  </a:solidFill>
                  <a:latin typeface="Poppins" pitchFamily="2" charset="77"/>
                  <a:ea typeface="League Spartan" charset="0"/>
                  <a:cs typeface="Poppins" pitchFamily="2" charset="77"/>
                </a:rPr>
                <a:t>Principles, Approach &amp; Identified Projects from 2022 Budget Submission</a:t>
              </a:r>
            </a:p>
          </p:txBody>
        </p:sp>
        <p:sp>
          <p:nvSpPr>
            <p:cNvPr id="13" name="TextBox 12">
              <a:extLst>
                <a:ext uri="{FF2B5EF4-FFF2-40B4-BE49-F238E27FC236}">
                  <a16:creationId xmlns:a16="http://schemas.microsoft.com/office/drawing/2014/main" id="{CC7DC0CE-E382-440C-AA61-2B7910336335}"/>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02.</a:t>
              </a:r>
            </a:p>
          </p:txBody>
        </p:sp>
      </p:grpSp>
      <p:grpSp>
        <p:nvGrpSpPr>
          <p:cNvPr id="15" name="Group 14">
            <a:extLst>
              <a:ext uri="{FF2B5EF4-FFF2-40B4-BE49-F238E27FC236}">
                <a16:creationId xmlns:a16="http://schemas.microsoft.com/office/drawing/2014/main" id="{C328A44B-B81F-4608-94CC-D0898900DAC6}"/>
              </a:ext>
            </a:extLst>
          </p:cNvPr>
          <p:cNvGrpSpPr/>
          <p:nvPr/>
        </p:nvGrpSpPr>
        <p:grpSpPr>
          <a:xfrm>
            <a:off x="918088" y="3951489"/>
            <a:ext cx="4527867" cy="1005840"/>
            <a:chOff x="1427281" y="2653156"/>
            <a:chExt cx="4527867" cy="1005840"/>
          </a:xfrm>
        </p:grpSpPr>
        <p:sp>
          <p:nvSpPr>
            <p:cNvPr id="16" name="Rectangle 15">
              <a:extLst>
                <a:ext uri="{FF2B5EF4-FFF2-40B4-BE49-F238E27FC236}">
                  <a16:creationId xmlns:a16="http://schemas.microsoft.com/office/drawing/2014/main" id="{880B1855-3490-4D57-AE0B-C8EE4C993299}"/>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154677A-C222-4EDA-BB87-71E9B50DFF4F}"/>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09EEEF4-0B03-443E-B3C1-52BA605AE850}"/>
                </a:ext>
              </a:extLst>
            </p:cNvPr>
            <p:cNvSpPr txBox="1"/>
            <p:nvPr/>
          </p:nvSpPr>
          <p:spPr>
            <a:xfrm>
              <a:off x="2503948" y="2802133"/>
              <a:ext cx="3291622" cy="523220"/>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Conclusion – </a:t>
              </a:r>
            </a:p>
            <a:p>
              <a:pPr defTabSz="914217"/>
              <a:r>
                <a:rPr lang="en-US" sz="1200" b="1" i="1" dirty="0">
                  <a:solidFill>
                    <a:srgbClr val="272829"/>
                  </a:solidFill>
                  <a:latin typeface="Poppins" pitchFamily="2" charset="77"/>
                  <a:ea typeface="League Spartan" charset="0"/>
                  <a:cs typeface="Poppins" pitchFamily="2" charset="77"/>
                </a:rPr>
                <a:t>Next Steps, Q1 2022 Capacity Building</a:t>
              </a:r>
            </a:p>
          </p:txBody>
        </p:sp>
        <p:sp>
          <p:nvSpPr>
            <p:cNvPr id="19" name="TextBox 18">
              <a:extLst>
                <a:ext uri="{FF2B5EF4-FFF2-40B4-BE49-F238E27FC236}">
                  <a16:creationId xmlns:a16="http://schemas.microsoft.com/office/drawing/2014/main" id="{A5162B4D-99B3-4D10-B257-9AC191F86CDB}"/>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03.</a:t>
              </a:r>
            </a:p>
          </p:txBody>
        </p:sp>
      </p:grpSp>
      <p:pic>
        <p:nvPicPr>
          <p:cNvPr id="4098" name="Picture 2" descr="Photos: Buhari at COP26 in Glasgow - P.M. News">
            <a:extLst>
              <a:ext uri="{FF2B5EF4-FFF2-40B4-BE49-F238E27FC236}">
                <a16:creationId xmlns:a16="http://schemas.microsoft.com/office/drawing/2014/main" id="{D81F8C82-E9B5-44EC-B64B-7327AF4A8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266"/>
          <a:stretch/>
        </p:blipFill>
        <p:spPr bwMode="auto">
          <a:xfrm>
            <a:off x="7741228" y="1184793"/>
            <a:ext cx="4075930" cy="15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5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4000" b="0" dirty="0">
                <a:solidFill>
                  <a:srgbClr val="283077"/>
                </a:solidFill>
                <a:latin typeface="Arial" panose="020B0604020202020204" pitchFamily="34" charset="0"/>
                <a:cs typeface="Arial" panose="020B0604020202020204" pitchFamily="34" charset="0"/>
              </a:rPr>
              <a:t>Key Considerations</a:t>
            </a:r>
            <a:endPar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4" name="Text Placeholder 6">
            <a:extLst>
              <a:ext uri="{FF2B5EF4-FFF2-40B4-BE49-F238E27FC236}">
                <a16:creationId xmlns:a16="http://schemas.microsoft.com/office/drawing/2014/main" id="{6EA0DEAB-AA8E-B040-B7F1-CC983928F7C6}"/>
              </a:ext>
            </a:extLst>
          </p:cNvPr>
          <p:cNvSpPr txBox="1">
            <a:spLocks/>
          </p:cNvSpPr>
          <p:nvPr/>
        </p:nvSpPr>
        <p:spPr>
          <a:xfrm>
            <a:off x="314740" y="1249414"/>
            <a:ext cx="11251459" cy="4621024"/>
          </a:xfrm>
          <a:prstGeom prst="rect">
            <a:avLst/>
          </a:prstGeom>
        </p:spPr>
        <p:txBody>
          <a:bodyPr/>
          <a:lstStyle>
            <a:lvl1pPr marL="342900" indent="-342900" algn="l" defTabSz="914400" rtl="0" eaLnBrk="1" latinLnBrk="0" hangingPunct="1">
              <a:spcBef>
                <a:spcPct val="20000"/>
              </a:spcBef>
              <a:buFont typeface="Arial" pitchFamily="34" charset="0"/>
              <a:buChar char="•"/>
              <a:defRPr lang="en-US" sz="2000" kern="1200" dirty="0" smtClean="0">
                <a:solidFill>
                  <a:schemeClr val="tx1"/>
                </a:solidFill>
                <a:latin typeface="Tahoma" charset="0"/>
                <a:ea typeface="Tahoma" charset="0"/>
                <a:cs typeface="Tahoma" charset="0"/>
              </a:defRPr>
            </a:lvl1pPr>
            <a:lvl2pPr marL="742950" indent="-285750" algn="l" defTabSz="914400" rtl="0" eaLnBrk="1" latinLnBrk="0" hangingPunct="1">
              <a:spcBef>
                <a:spcPct val="20000"/>
              </a:spcBef>
              <a:buFont typeface="Arial" pitchFamily="34" charset="0"/>
              <a:buChar char="–"/>
              <a:defRPr lang="en-US" sz="1800" kern="1200" dirty="0" smtClean="0">
                <a:solidFill>
                  <a:schemeClr val="tx1"/>
                </a:solidFill>
                <a:latin typeface="Tahoma" charset="0"/>
                <a:ea typeface="Tahoma" charset="0"/>
                <a:cs typeface="Tahoma" charset="0"/>
              </a:defRPr>
            </a:lvl2pPr>
            <a:lvl3pPr marL="1143000" indent="-228600" algn="l" defTabSz="914400" rtl="0" eaLnBrk="1" latinLnBrk="0" hangingPunct="1">
              <a:spcBef>
                <a:spcPct val="20000"/>
              </a:spcBef>
              <a:buFont typeface="Arial" pitchFamily="34" charset="0"/>
              <a:buChar char="•"/>
              <a:defRPr lang="en-US" sz="1600" kern="1200" dirty="0" smtClean="0">
                <a:solidFill>
                  <a:schemeClr val="tx1"/>
                </a:solidFill>
                <a:latin typeface="Tahoma" charset="0"/>
                <a:ea typeface="Tahoma" charset="0"/>
                <a:cs typeface="Tahoma"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tx1"/>
                </a:solidFill>
                <a:latin typeface="Tahoma" charset="0"/>
                <a:ea typeface="Tahoma" charset="0"/>
                <a:cs typeface="Tahoma" charset="0"/>
              </a:defRPr>
            </a:lvl4pPr>
            <a:lvl5pPr marL="2057400" indent="-228600" algn="l" defTabSz="914400" rtl="0" eaLnBrk="1" latinLnBrk="0" hangingPunct="1">
              <a:spcBef>
                <a:spcPct val="20000"/>
              </a:spcBef>
              <a:buFont typeface="Arial" pitchFamily="34" charset="0"/>
              <a:buChar char="»"/>
              <a:defRPr lang="en-GB" sz="1400" kern="1200" dirty="0" smtClean="0">
                <a:solidFill>
                  <a:schemeClr val="tx1"/>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1800" dirty="0">
                <a:solidFill>
                  <a:srgbClr val="75787B"/>
                </a:solidFill>
                <a:latin typeface="Arial" panose="020B0604020202020204" pitchFamily="34" charset="0"/>
                <a:cs typeface="Arial" panose="020B0604020202020204" pitchFamily="34" charset="0"/>
              </a:rPr>
              <a:t>Capital planning that involves first identifying desired project outcomes (in the public sector, the particular focus would be on benefits to citizens) and then allocating the capital budget based on these priorities is now mandatory given the shrinking fiscal space</a:t>
            </a:r>
          </a:p>
          <a:p>
            <a:pPr marL="0" indent="0">
              <a:buNone/>
              <a:defRPr/>
            </a:pPr>
            <a:endParaRPr lang="en-GB" sz="1800" dirty="0">
              <a:solidFill>
                <a:srgbClr val="75787B"/>
              </a:solidFill>
              <a:latin typeface="Arial" panose="020B0604020202020204" pitchFamily="34" charset="0"/>
              <a:cs typeface="Arial" panose="020B0604020202020204" pitchFamily="34" charset="0"/>
            </a:endParaRPr>
          </a:p>
          <a:p>
            <a:pPr>
              <a:defRPr/>
            </a:pPr>
            <a:r>
              <a:rPr lang="en-US" sz="1800" dirty="0">
                <a:solidFill>
                  <a:srgbClr val="75787B"/>
                </a:solidFill>
                <a:latin typeface="Arial" panose="020B0604020202020204" pitchFamily="34" charset="0"/>
                <a:cs typeface="Arial" panose="020B0604020202020204" pitchFamily="34" charset="0"/>
              </a:rPr>
              <a:t>Nigeria has now developed new national plans, but it must ensure that every Naira spent is linked to these development plans and represents value for money</a:t>
            </a:r>
          </a:p>
          <a:p>
            <a:pPr>
              <a:defRPr/>
            </a:pPr>
            <a:endParaRPr lang="en-US" sz="1800" dirty="0">
              <a:solidFill>
                <a:srgbClr val="75787B"/>
              </a:solidFill>
              <a:latin typeface="Arial" panose="020B0604020202020204" pitchFamily="34" charset="0"/>
              <a:cs typeface="Arial" panose="020B0604020202020204" pitchFamily="34" charset="0"/>
            </a:endParaRPr>
          </a:p>
          <a:p>
            <a:pPr>
              <a:defRPr/>
            </a:pPr>
            <a:r>
              <a:rPr lang="en-US" sz="1800" dirty="0">
                <a:solidFill>
                  <a:srgbClr val="75787B"/>
                </a:solidFill>
                <a:latin typeface="Arial" panose="020B0604020202020204" pitchFamily="34" charset="0"/>
                <a:cs typeface="Arial" panose="020B0604020202020204" pitchFamily="34" charset="0"/>
              </a:rPr>
              <a:t>A tailored approach to project selection and prioritization and how projects are funded is a must</a:t>
            </a:r>
          </a:p>
          <a:p>
            <a:pPr>
              <a:defRPr/>
            </a:pPr>
            <a:endParaRPr lang="en-US" sz="1800" dirty="0">
              <a:solidFill>
                <a:srgbClr val="75787B"/>
              </a:solidFill>
              <a:latin typeface="Arial" panose="020B0604020202020204" pitchFamily="34" charset="0"/>
              <a:cs typeface="Arial" panose="020B0604020202020204" pitchFamily="34" charset="0"/>
            </a:endParaRPr>
          </a:p>
          <a:p>
            <a:pPr>
              <a:defRPr/>
            </a:pPr>
            <a:r>
              <a:rPr lang="en-US" sz="1800" dirty="0">
                <a:solidFill>
                  <a:srgbClr val="75787B"/>
                </a:solidFill>
                <a:latin typeface="Arial" panose="020B0604020202020204" pitchFamily="34" charset="0"/>
                <a:cs typeface="Arial" panose="020B0604020202020204" pitchFamily="34" charset="0"/>
              </a:rPr>
              <a:t>A strategic focus is now required as private finance is required to close the capital investment deficit</a:t>
            </a:r>
          </a:p>
          <a:p>
            <a:pPr>
              <a:defRPr/>
            </a:pPr>
            <a:endParaRPr lang="en-US" sz="1800" dirty="0">
              <a:solidFill>
                <a:srgbClr val="75787B"/>
              </a:solidFill>
              <a:latin typeface="Arial" panose="020B0604020202020204" pitchFamily="34" charset="0"/>
              <a:cs typeface="Arial" panose="020B0604020202020204" pitchFamily="34" charset="0"/>
            </a:endParaRPr>
          </a:p>
          <a:p>
            <a:pPr>
              <a:defRPr/>
            </a:pPr>
            <a:r>
              <a:rPr lang="en-US" sz="1800" dirty="0">
                <a:solidFill>
                  <a:srgbClr val="75787B"/>
                </a:solidFill>
                <a:latin typeface="Arial" panose="020B0604020202020204" pitchFamily="34" charset="0"/>
                <a:cs typeface="Arial" panose="020B0604020202020204" pitchFamily="34" charset="0"/>
              </a:rPr>
              <a:t>Budgeting for infrastructure needs to transition from initial capex to whole-life costing of infrastructure</a:t>
            </a:r>
          </a:p>
          <a:p>
            <a:pPr>
              <a:defRPr/>
            </a:pPr>
            <a:endParaRPr lang="en-US" sz="1800" dirty="0">
              <a:solidFill>
                <a:srgbClr val="75787B"/>
              </a:solidFill>
              <a:latin typeface="Arial" panose="020B0604020202020204" pitchFamily="34" charset="0"/>
              <a:cs typeface="Arial" panose="020B0604020202020204" pitchFamily="34" charset="0"/>
            </a:endParaRPr>
          </a:p>
          <a:p>
            <a:pPr>
              <a:defRPr/>
            </a:pPr>
            <a:r>
              <a:rPr lang="en-US" sz="1800" dirty="0">
                <a:solidFill>
                  <a:srgbClr val="75787B"/>
                </a:solidFill>
                <a:latin typeface="Arial" panose="020B0604020202020204" pitchFamily="34" charset="0"/>
                <a:cs typeface="Arial" panose="020B0604020202020204" pitchFamily="34" charset="0"/>
              </a:rPr>
              <a:t>Budgets must be </a:t>
            </a:r>
            <a:r>
              <a:rPr lang="en-IE" sz="1800" dirty="0">
                <a:solidFill>
                  <a:srgbClr val="75787B"/>
                </a:solidFill>
                <a:latin typeface="Arial" panose="020B0604020202020204" pitchFamily="34" charset="0"/>
                <a:cs typeface="Arial" panose="020B0604020202020204" pitchFamily="34" charset="0"/>
              </a:rPr>
              <a:t>adequately monitored, and ultimately, budget performance evaluated</a:t>
            </a:r>
          </a:p>
          <a:p>
            <a:pPr>
              <a:defRPr/>
            </a:pPr>
            <a:endParaRPr lang="en-US" sz="1800" dirty="0">
              <a:solidFill>
                <a:srgbClr val="75787B"/>
              </a:solidFill>
              <a:latin typeface="Arial" panose="020B0604020202020204" pitchFamily="34" charset="0"/>
              <a:cs typeface="Arial" panose="020B0604020202020204" pitchFamily="34" charset="0"/>
            </a:endParaRPr>
          </a:p>
          <a:p>
            <a:pPr>
              <a:defRPr/>
            </a:pPr>
            <a:endParaRPr lang="en-GB" sz="1800" dirty="0">
              <a:solidFill>
                <a:srgbClr val="75787B"/>
              </a:solidFill>
              <a:latin typeface="Arial" panose="020B0604020202020204" pitchFamily="34" charset="0"/>
              <a:cs typeface="Arial" panose="020B0604020202020204" pitchFamily="34" charset="0"/>
            </a:endParaRPr>
          </a:p>
          <a:p>
            <a:pPr>
              <a:defRPr/>
            </a:pPr>
            <a:endParaRPr lang="en-GB" sz="1800" dirty="0">
              <a:solidFill>
                <a:srgbClr val="7578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79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130F4C6-FEC3-0E4A-A405-442079CA02FC}"/>
              </a:ext>
            </a:extLst>
          </p:cNvPr>
          <p:cNvSpPr txBox="1">
            <a:spLocks/>
          </p:cNvSpPr>
          <p:nvPr/>
        </p:nvSpPr>
        <p:spPr>
          <a:xfrm>
            <a:off x="639590" y="1796432"/>
            <a:ext cx="10867782" cy="4224534"/>
          </a:xfrm>
          <a:prstGeom prst="rect">
            <a:avLst/>
          </a:prstGeom>
        </p:spPr>
        <p:txBody>
          <a:bodyPr/>
          <a:lstStyle>
            <a:lvl1pPr marL="342900" indent="-342900" algn="l" defTabSz="914400" rtl="0" eaLnBrk="1" latinLnBrk="0" hangingPunct="1">
              <a:spcBef>
                <a:spcPct val="20000"/>
              </a:spcBef>
              <a:buFont typeface="Arial" pitchFamily="34" charset="0"/>
              <a:buChar char="•"/>
              <a:defRPr lang="en-US" sz="2000" kern="1200" dirty="0" smtClean="0">
                <a:solidFill>
                  <a:schemeClr val="tx1"/>
                </a:solidFill>
                <a:latin typeface="Tahoma" charset="0"/>
                <a:ea typeface="Tahoma" charset="0"/>
                <a:cs typeface="Tahoma" charset="0"/>
              </a:defRPr>
            </a:lvl1pPr>
            <a:lvl2pPr marL="742950" indent="-285750" algn="l" defTabSz="914400" rtl="0" eaLnBrk="1" latinLnBrk="0" hangingPunct="1">
              <a:spcBef>
                <a:spcPct val="20000"/>
              </a:spcBef>
              <a:buFont typeface="Arial" pitchFamily="34" charset="0"/>
              <a:buChar char="–"/>
              <a:defRPr lang="en-US" sz="1800" kern="1200" dirty="0" smtClean="0">
                <a:solidFill>
                  <a:schemeClr val="tx1"/>
                </a:solidFill>
                <a:latin typeface="Tahoma" charset="0"/>
                <a:ea typeface="Tahoma" charset="0"/>
                <a:cs typeface="Tahoma" charset="0"/>
              </a:defRPr>
            </a:lvl2pPr>
            <a:lvl3pPr marL="1143000" indent="-228600" algn="l" defTabSz="914400" rtl="0" eaLnBrk="1" latinLnBrk="0" hangingPunct="1">
              <a:spcBef>
                <a:spcPct val="20000"/>
              </a:spcBef>
              <a:buFont typeface="Arial" pitchFamily="34" charset="0"/>
              <a:buChar char="•"/>
              <a:defRPr lang="en-US" sz="1600" kern="1200" dirty="0" smtClean="0">
                <a:solidFill>
                  <a:schemeClr val="tx1"/>
                </a:solidFill>
                <a:latin typeface="Tahoma" charset="0"/>
                <a:ea typeface="Tahoma" charset="0"/>
                <a:cs typeface="Tahoma" charset="0"/>
              </a:defRPr>
            </a:lvl3pPr>
            <a:lvl4pPr marL="1600200" indent="-228600" algn="l" defTabSz="914400" rtl="0" eaLnBrk="1" latinLnBrk="0" hangingPunct="1">
              <a:spcBef>
                <a:spcPct val="20000"/>
              </a:spcBef>
              <a:buFont typeface="Arial" pitchFamily="34" charset="0"/>
              <a:buChar char="–"/>
              <a:defRPr lang="en-US" sz="1400" kern="1200" dirty="0" smtClean="0">
                <a:solidFill>
                  <a:schemeClr val="tx1"/>
                </a:solidFill>
                <a:latin typeface="Tahoma" charset="0"/>
                <a:ea typeface="Tahoma" charset="0"/>
                <a:cs typeface="Tahoma" charset="0"/>
              </a:defRPr>
            </a:lvl4pPr>
            <a:lvl5pPr marL="2057400" indent="-228600" algn="l" defTabSz="914400" rtl="0" eaLnBrk="1" latinLnBrk="0" hangingPunct="1">
              <a:spcBef>
                <a:spcPct val="20000"/>
              </a:spcBef>
              <a:buFont typeface="Arial" pitchFamily="34" charset="0"/>
              <a:buChar char="»"/>
              <a:defRPr lang="en-GB" sz="1400" kern="1200" dirty="0" smtClean="0">
                <a:solidFill>
                  <a:schemeClr val="tx1"/>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a:solidFill>
                  <a:srgbClr val="75787B"/>
                </a:solidFill>
                <a:latin typeface="Arial" panose="020B0604020202020204" pitchFamily="34" charset="0"/>
                <a:cs typeface="Arial" panose="020B0604020202020204" pitchFamily="34" charset="0"/>
              </a:rPr>
              <a:t>Federal budget processes need to be better equipped to prioritise project selection against growth objectives, In addition a sound budget should have M&amp;E capability to track implementation progress of approved projects prior to release of capital allocations. </a:t>
            </a:r>
          </a:p>
          <a:p>
            <a:pPr marL="0" indent="0">
              <a:buNone/>
              <a:defRPr/>
            </a:pPr>
            <a:endParaRPr lang="en-GB" dirty="0">
              <a:solidFill>
                <a:srgbClr val="75787B"/>
              </a:solidFill>
              <a:latin typeface="Arial" panose="020B0604020202020204" pitchFamily="34" charset="0"/>
              <a:cs typeface="Arial" panose="020B0604020202020204" pitchFamily="34" charset="0"/>
            </a:endParaRPr>
          </a:p>
          <a:p>
            <a:pPr>
              <a:defRPr/>
            </a:pPr>
            <a:r>
              <a:rPr lang="en-GB" dirty="0">
                <a:solidFill>
                  <a:srgbClr val="75787B"/>
                </a:solidFill>
                <a:latin typeface="Arial" panose="020B0604020202020204" pitchFamily="34" charset="0"/>
                <a:cs typeface="Arial" panose="020B0604020202020204" pitchFamily="34" charset="0"/>
              </a:rPr>
              <a:t>Key considerations need to be made for how and which projects are selected and prioritised, which are funded by government allocation, which are made available for private financing </a:t>
            </a:r>
          </a:p>
          <a:p>
            <a:pPr marL="0" indent="0">
              <a:buNone/>
              <a:defRPr/>
            </a:pPr>
            <a:endParaRPr lang="en-GB" dirty="0">
              <a:solidFill>
                <a:srgbClr val="75787B"/>
              </a:solidFill>
              <a:latin typeface="Arial" panose="020B0604020202020204" pitchFamily="34" charset="0"/>
              <a:cs typeface="Arial" panose="020B0604020202020204" pitchFamily="34" charset="0"/>
            </a:endParaRPr>
          </a:p>
          <a:p>
            <a:pPr>
              <a:defRPr/>
            </a:pPr>
            <a:r>
              <a:rPr lang="en-GB" dirty="0">
                <a:solidFill>
                  <a:srgbClr val="75787B"/>
                </a:solidFill>
                <a:latin typeface="Arial" panose="020B0604020202020204" pitchFamily="34" charset="0"/>
                <a:cs typeface="Arial" panose="020B0604020202020204" pitchFamily="34" charset="0"/>
              </a:rPr>
              <a:t>To improve capital planning, public-sector agencies need to review entrenched systems for setting priorities, evaluating projects, allocating portfolio investments, and learning from past projects. Through this transformation, agencies may discover untapped potential for savings and better ways to deliver the outcomes that matter most for citizens.</a:t>
            </a:r>
          </a:p>
          <a:p>
            <a:pPr>
              <a:defRPr/>
            </a:pPr>
            <a:endParaRPr kumimoji="0" lang="en-GB" b="0" i="0"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25D7B432-322D-6C47-9BD9-D8CBCCC4B609}"/>
              </a:ext>
            </a:extLst>
          </p:cNvPr>
          <p:cNvSpPr txBox="1">
            <a:spLocks/>
          </p:cNvSpPr>
          <p:nvPr/>
        </p:nvSpPr>
        <p:spPr>
          <a:xfrm>
            <a:off x="429040" y="665584"/>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Conclusion</a:t>
            </a:r>
          </a:p>
        </p:txBody>
      </p:sp>
    </p:spTree>
    <p:extLst>
      <p:ext uri="{BB962C8B-B14F-4D97-AF65-F5344CB8AC3E}">
        <p14:creationId xmlns:p14="http://schemas.microsoft.com/office/powerpoint/2010/main" val="177589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2F5535A-84DA-D048-A626-E8AF8274A454}"/>
              </a:ext>
            </a:extLst>
          </p:cNvPr>
          <p:cNvGraphicFramePr>
            <a:graphicFrameLocks noGrp="1"/>
          </p:cNvGraphicFramePr>
          <p:nvPr>
            <p:extLst>
              <p:ext uri="{D42A27DB-BD31-4B8C-83A1-F6EECF244321}">
                <p14:modId xmlns:p14="http://schemas.microsoft.com/office/powerpoint/2010/main" val="302055783"/>
              </p:ext>
            </p:extLst>
          </p:nvPr>
        </p:nvGraphicFramePr>
        <p:xfrm>
          <a:off x="270840" y="1436687"/>
          <a:ext cx="11616359" cy="5056188"/>
        </p:xfrm>
        <a:graphic>
          <a:graphicData uri="http://schemas.openxmlformats.org/drawingml/2006/table">
            <a:tbl>
              <a:tblPr/>
              <a:tblGrid>
                <a:gridCol w="11616359">
                  <a:extLst>
                    <a:ext uri="{9D8B030D-6E8A-4147-A177-3AD203B41FA5}">
                      <a16:colId xmlns:a16="http://schemas.microsoft.com/office/drawing/2014/main" val="3966304194"/>
                    </a:ext>
                  </a:extLst>
                </a:gridCol>
              </a:tblGrid>
              <a:tr h="63491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algn="just" fontAlgn="ctr"/>
                      <a:r>
                        <a:rPr lang="en-GB" sz="1600" b="1" i="0" u="none" strike="noStrike" dirty="0">
                          <a:solidFill>
                            <a:srgbClr val="000000"/>
                          </a:solidFill>
                          <a:effectLst/>
                          <a:latin typeface="Arial" panose="020B0604020202020204" pitchFamily="34" charset="0"/>
                          <a:cs typeface="Arial" panose="020B0604020202020204" pitchFamily="34" charset="0"/>
                        </a:rPr>
                        <a:t>Activities</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88134511"/>
                  </a:ext>
                </a:extLst>
              </a:tr>
              <a:tr h="9949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975" lvl="0" indent="0" algn="l" fontAlgn="ctr"/>
                      <a:r>
                        <a:rPr lang="en-GB" sz="1600" b="0" i="0" u="none" strike="noStrike" dirty="0">
                          <a:solidFill>
                            <a:srgbClr val="000000"/>
                          </a:solidFill>
                          <a:effectLst/>
                          <a:latin typeface="Arial" panose="020B0604020202020204" pitchFamily="34" charset="0"/>
                          <a:cs typeface="Arial" panose="020B0604020202020204" pitchFamily="34" charset="0"/>
                        </a:rPr>
                        <a:t>Support the Budget Office to review and finalise the decision support tool (DST) with inputs from MDAs </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778025"/>
                  </a:ext>
                </a:extLst>
              </a:tr>
              <a:tr h="9949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975" lvl="0" indent="0" algn="l" defTabSz="914400" rtl="0" eaLnBrk="1" fontAlgn="ctr" latinLnBrk="0" hangingPunct="1"/>
                      <a:r>
                        <a:rPr lang="en-GB" sz="1600" b="0" i="0" u="none" strike="noStrike" kern="1200" dirty="0">
                          <a:solidFill>
                            <a:srgbClr val="000000"/>
                          </a:solidFill>
                          <a:effectLst/>
                          <a:latin typeface="Arial" panose="020B0604020202020204" pitchFamily="34" charset="0"/>
                          <a:ea typeface="+mn-ea"/>
                          <a:cs typeface="Arial" panose="020B0604020202020204" pitchFamily="34" charset="0"/>
                        </a:rPr>
                        <a:t>Finalise the Climate Finance Database (CFD)  to include pipeline of Climate smart infrastructure projects, Climate finance providers, and training.</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4226724"/>
                  </a:ext>
                </a:extLst>
              </a:tr>
              <a:tr h="70390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975" indent="-6350" algn="just" fontAlgn="b">
                        <a:tabLst>
                          <a:tab pos="4754563" algn="l"/>
                        </a:tabLst>
                      </a:pPr>
                      <a:r>
                        <a:rPr lang="en-GB" sz="1600" b="0" i="0" u="none" strike="noStrike" dirty="0">
                          <a:solidFill>
                            <a:srgbClr val="000000"/>
                          </a:solidFill>
                          <a:effectLst/>
                          <a:latin typeface="Arial" panose="020B0604020202020204" pitchFamily="34" charset="0"/>
                          <a:cs typeface="Arial" panose="020B0604020202020204" pitchFamily="34" charset="0"/>
                        </a:rPr>
                        <a:t>Build MDA capacity to use the DST and CFD through workshops and training materials and resources</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409315"/>
                  </a:ext>
                </a:extLst>
              </a:tr>
              <a:tr h="73253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975" indent="-6350" algn="just" defTabSz="914400" rtl="0" eaLnBrk="1" fontAlgn="b" latinLnBrk="0" hangingPunct="1">
                        <a:tabLst>
                          <a:tab pos="4754563" algn="l"/>
                        </a:tabLst>
                      </a:pPr>
                      <a:r>
                        <a:rPr lang="en-GB" sz="1600" b="0" i="0" u="none" strike="noStrike" kern="1200" dirty="0">
                          <a:solidFill>
                            <a:srgbClr val="000000"/>
                          </a:solidFill>
                          <a:effectLst/>
                          <a:latin typeface="Arial" panose="020B0604020202020204" pitchFamily="34" charset="0"/>
                          <a:ea typeface="+mn-ea"/>
                          <a:cs typeface="Arial" panose="020B0604020202020204" pitchFamily="34" charset="0"/>
                        </a:rPr>
                        <a:t>Deliver webinars on Climate Finance Database to relevant public and private sector players. </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8353320"/>
                  </a:ext>
                </a:extLst>
              </a:tr>
              <a:tr h="9949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975" indent="-6350" algn="just" defTabSz="914400" rtl="0" eaLnBrk="1" fontAlgn="b" latinLnBrk="0" hangingPunct="1">
                        <a:tabLst>
                          <a:tab pos="4754563" algn="l"/>
                        </a:tabLst>
                      </a:pPr>
                      <a:r>
                        <a:rPr lang="en-GB" sz="1600" b="0" i="0" u="none" strike="noStrike" kern="1200" dirty="0">
                          <a:solidFill>
                            <a:srgbClr val="000000"/>
                          </a:solidFill>
                          <a:effectLst/>
                          <a:latin typeface="Arial" panose="020B0604020202020204" pitchFamily="34" charset="0"/>
                          <a:ea typeface="+mn-ea"/>
                          <a:cs typeface="Arial" panose="020B0604020202020204" pitchFamily="34" charset="0"/>
                        </a:rPr>
                        <a:t>Establish the high-level framework and capacity development approach for transition of management of the Climate finance database to host MDA(s).</a:t>
                      </a:r>
                    </a:p>
                  </a:txBody>
                  <a:tcPr marL="5060" marR="5060" marT="50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21102"/>
                  </a:ext>
                </a:extLst>
              </a:tr>
            </a:tbl>
          </a:graphicData>
        </a:graphic>
      </p:graphicFrame>
      <p:sp>
        <p:nvSpPr>
          <p:cNvPr id="8" name="Title 5">
            <a:extLst>
              <a:ext uri="{FF2B5EF4-FFF2-40B4-BE49-F238E27FC236}">
                <a16:creationId xmlns:a16="http://schemas.microsoft.com/office/drawing/2014/main" id="{3696F694-6A97-7145-B8F0-DF1A9D62EF72}"/>
              </a:ext>
            </a:extLst>
          </p:cNvPr>
          <p:cNvSpPr txBox="1">
            <a:spLocks/>
          </p:cNvSpPr>
          <p:nvPr/>
        </p:nvSpPr>
        <p:spPr>
          <a:xfrm>
            <a:off x="429040" y="665584"/>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rPr>
              <a:t>Next Steps</a:t>
            </a:r>
          </a:p>
        </p:txBody>
      </p:sp>
    </p:spTree>
    <p:extLst>
      <p:ext uri="{BB962C8B-B14F-4D97-AF65-F5344CB8AC3E}">
        <p14:creationId xmlns:p14="http://schemas.microsoft.com/office/powerpoint/2010/main" val="355656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ALYSIS: COP26: Nigeria&amp;#39;s plan to cut carbon emission to net-zero by 2060  is short on details">
            <a:extLst>
              <a:ext uri="{FF2B5EF4-FFF2-40B4-BE49-F238E27FC236}">
                <a16:creationId xmlns:a16="http://schemas.microsoft.com/office/drawing/2014/main" id="{EF1C200B-B03A-4177-AE49-5146A2C16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 t="30583" r="-283"/>
          <a:stretch/>
        </p:blipFill>
        <p:spPr bwMode="auto">
          <a:xfrm>
            <a:off x="24680" y="914398"/>
            <a:ext cx="12201870" cy="50292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 COP26, Buhari sends powerful message to rich nations – Garba Shehu |  Pulse Nigeria">
            <a:extLst>
              <a:ext uri="{FF2B5EF4-FFF2-40B4-BE49-F238E27FC236}">
                <a16:creationId xmlns:a16="http://schemas.microsoft.com/office/drawing/2014/main" id="{C98CE633-C4F8-471F-B499-AED0C248A1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3" t="14476" b="9325"/>
          <a:stretch/>
        </p:blipFill>
        <p:spPr bwMode="auto">
          <a:xfrm>
            <a:off x="-16967" y="914398"/>
            <a:ext cx="12201871" cy="502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9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F9CCE19B-CC3A-427C-AB24-1D7D9BF57950}"/>
              </a:ext>
            </a:extLst>
          </p:cNvPr>
          <p:cNvSpPr txBox="1">
            <a:spLocks/>
          </p:cNvSpPr>
          <p:nvPr/>
        </p:nvSpPr>
        <p:spPr>
          <a:xfrm>
            <a:off x="749101" y="171290"/>
            <a:ext cx="9833554"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lvl="0">
              <a:defRPr/>
            </a:pPr>
            <a:r>
              <a:rPr lang="en-GB" sz="3600" b="0" dirty="0">
                <a:solidFill>
                  <a:srgbClr val="283077"/>
                </a:solidFill>
                <a:latin typeface="Arial" panose="020B0604020202020204" pitchFamily="34" charset="0"/>
                <a:cs typeface="Arial" panose="020B0604020202020204" pitchFamily="34" charset="0"/>
              </a:rPr>
              <a:t>Contents</a:t>
            </a:r>
          </a:p>
        </p:txBody>
      </p:sp>
      <p:grpSp>
        <p:nvGrpSpPr>
          <p:cNvPr id="3" name="Group 2">
            <a:extLst>
              <a:ext uri="{FF2B5EF4-FFF2-40B4-BE49-F238E27FC236}">
                <a16:creationId xmlns:a16="http://schemas.microsoft.com/office/drawing/2014/main" id="{E3DCE2BF-3277-4758-99CE-95616F154CED}"/>
              </a:ext>
            </a:extLst>
          </p:cNvPr>
          <p:cNvGrpSpPr/>
          <p:nvPr/>
        </p:nvGrpSpPr>
        <p:grpSpPr>
          <a:xfrm>
            <a:off x="918090" y="1184792"/>
            <a:ext cx="4527867" cy="1005840"/>
            <a:chOff x="1274881" y="2110468"/>
            <a:chExt cx="4527867" cy="1005840"/>
          </a:xfrm>
        </p:grpSpPr>
        <p:sp>
          <p:nvSpPr>
            <p:cNvPr id="75" name="Rectangle 74">
              <a:extLst>
                <a:ext uri="{FF2B5EF4-FFF2-40B4-BE49-F238E27FC236}">
                  <a16:creationId xmlns:a16="http://schemas.microsoft.com/office/drawing/2014/main" id="{7D16515F-22B6-49B5-86C5-6BAC407D02E5}"/>
                </a:ext>
              </a:extLst>
            </p:cNvPr>
            <p:cNvSpPr/>
            <p:nvPr/>
          </p:nvSpPr>
          <p:spPr>
            <a:xfrm>
              <a:off x="1274881" y="2110468"/>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F7D2BCA-9D19-4507-AB9C-A1AC3B172828}"/>
                </a:ext>
              </a:extLst>
            </p:cNvPr>
            <p:cNvSpPr/>
            <p:nvPr/>
          </p:nvSpPr>
          <p:spPr>
            <a:xfrm>
              <a:off x="1274881" y="2110468"/>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8131DA7F-9858-4871-AC7D-080B6E34DC8B}"/>
                </a:ext>
              </a:extLst>
            </p:cNvPr>
            <p:cNvSpPr txBox="1"/>
            <p:nvPr/>
          </p:nvSpPr>
          <p:spPr>
            <a:xfrm>
              <a:off x="2374256" y="2446807"/>
              <a:ext cx="3291622" cy="523220"/>
            </a:xfrm>
            <a:prstGeom prst="rect">
              <a:avLst/>
            </a:prstGeom>
            <a:noFill/>
          </p:spPr>
          <p:txBody>
            <a:bodyPr wrap="square" rtlCol="0" anchor="b" anchorCtr="0">
              <a:spAutoFit/>
            </a:bodyPr>
            <a:lstStyle/>
            <a:p>
              <a:pPr defTabSz="914217"/>
              <a:r>
                <a:rPr lang="en-US" sz="1600" b="1" dirty="0">
                  <a:solidFill>
                    <a:srgbClr val="272829"/>
                  </a:solidFill>
                  <a:latin typeface="Poppins" pitchFamily="2" charset="77"/>
                  <a:ea typeface="League Spartan" charset="0"/>
                  <a:cs typeface="Poppins" pitchFamily="2" charset="77"/>
                </a:rPr>
                <a:t>Overview – </a:t>
              </a:r>
            </a:p>
            <a:p>
              <a:pPr defTabSz="914217"/>
              <a:r>
                <a:rPr lang="en-US" sz="1200" b="1" i="1" dirty="0">
                  <a:solidFill>
                    <a:srgbClr val="272829"/>
                  </a:solidFill>
                  <a:latin typeface="Poppins" pitchFamily="2" charset="77"/>
                  <a:ea typeface="League Spartan" charset="0"/>
                  <a:cs typeface="Poppins" pitchFamily="2" charset="77"/>
                </a:rPr>
                <a:t>Project Prioritization, NDP 2021-25 </a:t>
              </a:r>
            </a:p>
          </p:txBody>
        </p:sp>
        <p:sp>
          <p:nvSpPr>
            <p:cNvPr id="93" name="TextBox 92">
              <a:extLst>
                <a:ext uri="{FF2B5EF4-FFF2-40B4-BE49-F238E27FC236}">
                  <a16:creationId xmlns:a16="http://schemas.microsoft.com/office/drawing/2014/main" id="{4E571DE1-8F0A-4642-B88B-AAAFDF8F9E92}"/>
                </a:ext>
              </a:extLst>
            </p:cNvPr>
            <p:cNvSpPr txBox="1"/>
            <p:nvPr/>
          </p:nvSpPr>
          <p:spPr>
            <a:xfrm>
              <a:off x="1663538" y="2373140"/>
              <a:ext cx="688009" cy="553998"/>
            </a:xfrm>
            <a:prstGeom prst="rect">
              <a:avLst/>
            </a:prstGeom>
            <a:noFill/>
          </p:spPr>
          <p:txBody>
            <a:bodyPr wrap="square" rtlCol="0" anchor="ctr" anchorCtr="0">
              <a:spAutoFit/>
            </a:bodyPr>
            <a:lstStyle/>
            <a:p>
              <a:pPr algn="ctr" defTabSz="914217"/>
              <a:r>
                <a:rPr lang="en-US" sz="3000" b="1" dirty="0">
                  <a:solidFill>
                    <a:srgbClr val="293077"/>
                  </a:solidFill>
                  <a:latin typeface="Poppins" pitchFamily="2" charset="77"/>
                  <a:ea typeface="League Spartan" charset="0"/>
                  <a:cs typeface="Poppins" pitchFamily="2" charset="77"/>
                </a:rPr>
                <a:t>01.</a:t>
              </a:r>
            </a:p>
          </p:txBody>
        </p:sp>
      </p:grpSp>
      <p:grpSp>
        <p:nvGrpSpPr>
          <p:cNvPr id="2" name="Group 1">
            <a:extLst>
              <a:ext uri="{FF2B5EF4-FFF2-40B4-BE49-F238E27FC236}">
                <a16:creationId xmlns:a16="http://schemas.microsoft.com/office/drawing/2014/main" id="{5B4AD7F5-744A-47F0-B029-DA7CDE8FAF85}"/>
              </a:ext>
            </a:extLst>
          </p:cNvPr>
          <p:cNvGrpSpPr/>
          <p:nvPr/>
        </p:nvGrpSpPr>
        <p:grpSpPr>
          <a:xfrm>
            <a:off x="918089" y="2567381"/>
            <a:ext cx="4527867" cy="1005840"/>
            <a:chOff x="1427281" y="2653156"/>
            <a:chExt cx="4527867" cy="1005840"/>
          </a:xfrm>
        </p:grpSpPr>
        <p:sp>
          <p:nvSpPr>
            <p:cNvPr id="10" name="Rectangle 9">
              <a:extLst>
                <a:ext uri="{FF2B5EF4-FFF2-40B4-BE49-F238E27FC236}">
                  <a16:creationId xmlns:a16="http://schemas.microsoft.com/office/drawing/2014/main" id="{F9722DCC-BA38-4BE6-88D5-0762D6FD20BD}"/>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83A0387-9B52-45FA-A6AB-811C872D0903}"/>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0DBE57-945F-4229-B572-0767F34C9DCA}"/>
                </a:ext>
              </a:extLst>
            </p:cNvPr>
            <p:cNvSpPr txBox="1"/>
            <p:nvPr/>
          </p:nvSpPr>
          <p:spPr>
            <a:xfrm>
              <a:off x="2503948" y="2821869"/>
              <a:ext cx="3291622" cy="707886"/>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DST – </a:t>
              </a:r>
            </a:p>
            <a:p>
              <a:pPr defTabSz="914217"/>
              <a:r>
                <a:rPr lang="en-US" sz="1200" b="1" i="1" dirty="0">
                  <a:solidFill>
                    <a:schemeClr val="bg1">
                      <a:lumMod val="85000"/>
                    </a:schemeClr>
                  </a:solidFill>
                  <a:latin typeface="Poppins" pitchFamily="2" charset="77"/>
                  <a:ea typeface="League Spartan" charset="0"/>
                  <a:cs typeface="Poppins" pitchFamily="2" charset="77"/>
                </a:rPr>
                <a:t>Principles, Approach &amp; Identified Projects from 2022 Budget Submission</a:t>
              </a:r>
            </a:p>
          </p:txBody>
        </p:sp>
        <p:sp>
          <p:nvSpPr>
            <p:cNvPr id="13" name="TextBox 12">
              <a:extLst>
                <a:ext uri="{FF2B5EF4-FFF2-40B4-BE49-F238E27FC236}">
                  <a16:creationId xmlns:a16="http://schemas.microsoft.com/office/drawing/2014/main" id="{CC7DC0CE-E382-440C-AA61-2B7910336335}"/>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02.</a:t>
              </a:r>
            </a:p>
          </p:txBody>
        </p:sp>
      </p:grpSp>
      <p:grpSp>
        <p:nvGrpSpPr>
          <p:cNvPr id="15" name="Group 14">
            <a:extLst>
              <a:ext uri="{FF2B5EF4-FFF2-40B4-BE49-F238E27FC236}">
                <a16:creationId xmlns:a16="http://schemas.microsoft.com/office/drawing/2014/main" id="{C328A44B-B81F-4608-94CC-D0898900DAC6}"/>
              </a:ext>
            </a:extLst>
          </p:cNvPr>
          <p:cNvGrpSpPr/>
          <p:nvPr/>
        </p:nvGrpSpPr>
        <p:grpSpPr>
          <a:xfrm>
            <a:off x="918088" y="3951489"/>
            <a:ext cx="4527867" cy="1005840"/>
            <a:chOff x="1427281" y="2653156"/>
            <a:chExt cx="4527867" cy="1005840"/>
          </a:xfrm>
        </p:grpSpPr>
        <p:sp>
          <p:nvSpPr>
            <p:cNvPr id="16" name="Rectangle 15">
              <a:extLst>
                <a:ext uri="{FF2B5EF4-FFF2-40B4-BE49-F238E27FC236}">
                  <a16:creationId xmlns:a16="http://schemas.microsoft.com/office/drawing/2014/main" id="{880B1855-3490-4D57-AE0B-C8EE4C993299}"/>
                </a:ext>
              </a:extLst>
            </p:cNvPr>
            <p:cNvSpPr/>
            <p:nvPr/>
          </p:nvSpPr>
          <p:spPr>
            <a:xfrm>
              <a:off x="1427281" y="2653156"/>
              <a:ext cx="4527867" cy="100584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154677A-C222-4EDA-BB87-71E9B50DFF4F}"/>
                </a:ext>
              </a:extLst>
            </p:cNvPr>
            <p:cNvSpPr/>
            <p:nvPr/>
          </p:nvSpPr>
          <p:spPr>
            <a:xfrm>
              <a:off x="1427281" y="2653156"/>
              <a:ext cx="106680" cy="1005840"/>
            </a:xfrm>
            <a:prstGeom prst="rect">
              <a:avLst/>
            </a:prstGeom>
            <a:solidFill>
              <a:srgbClr val="293077"/>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09EEEF4-0B03-443E-B3C1-52BA605AE850}"/>
                </a:ext>
              </a:extLst>
            </p:cNvPr>
            <p:cNvSpPr txBox="1"/>
            <p:nvPr/>
          </p:nvSpPr>
          <p:spPr>
            <a:xfrm>
              <a:off x="2503948" y="2802133"/>
              <a:ext cx="3291622" cy="523220"/>
            </a:xfrm>
            <a:prstGeom prst="rect">
              <a:avLst/>
            </a:prstGeom>
            <a:noFill/>
          </p:spPr>
          <p:txBody>
            <a:bodyPr wrap="square" rtlCol="0" anchor="b" anchorCtr="0">
              <a:spAutoFit/>
            </a:bodyPr>
            <a:lstStyle/>
            <a:p>
              <a:pPr defTabSz="914217"/>
              <a:r>
                <a:rPr lang="en-US" sz="1600" b="1" dirty="0">
                  <a:solidFill>
                    <a:schemeClr val="bg1">
                      <a:lumMod val="85000"/>
                    </a:schemeClr>
                  </a:solidFill>
                  <a:latin typeface="Poppins" pitchFamily="2" charset="77"/>
                  <a:ea typeface="League Spartan" charset="0"/>
                  <a:cs typeface="Poppins" pitchFamily="2" charset="77"/>
                </a:rPr>
                <a:t>Conclusion – </a:t>
              </a:r>
            </a:p>
            <a:p>
              <a:pPr defTabSz="914217"/>
              <a:r>
                <a:rPr lang="en-US" sz="1200" b="1" i="1" dirty="0">
                  <a:solidFill>
                    <a:schemeClr val="bg1">
                      <a:lumMod val="85000"/>
                    </a:schemeClr>
                  </a:solidFill>
                  <a:latin typeface="Poppins" pitchFamily="2" charset="77"/>
                  <a:ea typeface="League Spartan" charset="0"/>
                  <a:cs typeface="Poppins" pitchFamily="2" charset="77"/>
                </a:rPr>
                <a:t>Next Steps, Q1 2022 Capacity Building</a:t>
              </a:r>
            </a:p>
          </p:txBody>
        </p:sp>
        <p:sp>
          <p:nvSpPr>
            <p:cNvPr id="19" name="TextBox 18">
              <a:extLst>
                <a:ext uri="{FF2B5EF4-FFF2-40B4-BE49-F238E27FC236}">
                  <a16:creationId xmlns:a16="http://schemas.microsoft.com/office/drawing/2014/main" id="{A5162B4D-99B3-4D10-B257-9AC191F86CDB}"/>
                </a:ext>
              </a:extLst>
            </p:cNvPr>
            <p:cNvSpPr txBox="1"/>
            <p:nvPr/>
          </p:nvSpPr>
          <p:spPr>
            <a:xfrm>
              <a:off x="1590408" y="2915828"/>
              <a:ext cx="913540" cy="553998"/>
            </a:xfrm>
            <a:prstGeom prst="rect">
              <a:avLst/>
            </a:prstGeom>
            <a:noFill/>
          </p:spPr>
          <p:txBody>
            <a:bodyPr wrap="square" rtlCol="0" anchor="ctr" anchorCtr="0">
              <a:spAutoFit/>
            </a:bodyPr>
            <a:lstStyle/>
            <a:p>
              <a:pPr algn="ctr" defTabSz="914217"/>
              <a:r>
                <a:rPr lang="en-US" sz="3000" b="1" dirty="0">
                  <a:solidFill>
                    <a:schemeClr val="bg1">
                      <a:lumMod val="85000"/>
                    </a:schemeClr>
                  </a:solidFill>
                  <a:latin typeface="Poppins" pitchFamily="2" charset="77"/>
                  <a:ea typeface="League Spartan" charset="0"/>
                  <a:cs typeface="Poppins" pitchFamily="2" charset="77"/>
                </a:rPr>
                <a:t>03.</a:t>
              </a:r>
            </a:p>
          </p:txBody>
        </p:sp>
      </p:grpSp>
      <p:pic>
        <p:nvPicPr>
          <p:cNvPr id="4098" name="Picture 2" descr="Photos: Buhari at COP26 in Glasgow - P.M. News">
            <a:extLst>
              <a:ext uri="{FF2B5EF4-FFF2-40B4-BE49-F238E27FC236}">
                <a16:creationId xmlns:a16="http://schemas.microsoft.com/office/drawing/2014/main" id="{D81F8C82-E9B5-44EC-B64B-7327AF4A8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266"/>
          <a:stretch/>
        </p:blipFill>
        <p:spPr bwMode="auto">
          <a:xfrm>
            <a:off x="7741228" y="1184793"/>
            <a:ext cx="4075930" cy="15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rica&amp;#39;s biggest oil producer Nigeria pledge 2060 net-zero goal at COP26">
            <a:extLst>
              <a:ext uri="{FF2B5EF4-FFF2-40B4-BE49-F238E27FC236}">
                <a16:creationId xmlns:a16="http://schemas.microsoft.com/office/drawing/2014/main" id="{3AE3D0A9-DA33-4A9A-AD9E-D9E43B053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74" t="9091" r="22579"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5">
            <a:extLst>
              <a:ext uri="{FF2B5EF4-FFF2-40B4-BE49-F238E27FC236}">
                <a16:creationId xmlns:a16="http://schemas.microsoft.com/office/drawing/2014/main" id="{6B35E7ED-A04B-406E-B527-BFBCBC0BBEB1}"/>
              </a:ext>
            </a:extLst>
          </p:cNvPr>
          <p:cNvSpPr txBox="1">
            <a:spLocks/>
          </p:cNvSpPr>
          <p:nvPr/>
        </p:nvSpPr>
        <p:spPr>
          <a:xfrm>
            <a:off x="361257" y="1441881"/>
            <a:ext cx="4720451" cy="66327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fontAlgn="auto">
              <a:lnSpc>
                <a:spcPct val="90000"/>
              </a:lnSpc>
              <a:spcAft>
                <a:spcPts val="600"/>
              </a:spcAft>
              <a:buClrTx/>
              <a:buSzTx/>
              <a:tabLst/>
              <a:defRPr/>
            </a:pPr>
            <a:r>
              <a:rPr kumimoji="0" lang="en-US" sz="3600" b="0" i="0" u="none" strike="noStrike" cap="none" spc="0" normalizeH="0" baseline="0" noProof="0" dirty="0">
                <a:ln>
                  <a:noFill/>
                </a:ln>
                <a:solidFill>
                  <a:srgbClr val="028852"/>
                </a:solidFill>
                <a:effectLst/>
                <a:uLnTx/>
                <a:uFillTx/>
                <a:latin typeface="+mj-lt"/>
                <a:cs typeface="+mj-cs"/>
              </a:rPr>
              <a:t>Presidential Directive</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46FF875-2155-4A65-9E94-4B5213B832DA}"/>
              </a:ext>
            </a:extLst>
          </p:cNvPr>
          <p:cNvSpPr/>
          <p:nvPr/>
        </p:nvSpPr>
        <p:spPr>
          <a:xfrm>
            <a:off x="283029" y="2636497"/>
            <a:ext cx="6977741" cy="3185004"/>
          </a:xfrm>
          <a:prstGeom prst="rect">
            <a:avLst/>
          </a:prstGeom>
        </p:spPr>
        <p:txBody>
          <a:bodyPr vert="horz" lIns="91440" tIns="45720" rIns="91440" bIns="45720" rtlCol="0" anchor="t">
            <a:normAutofit fontScale="92500" lnSpcReduction="10000"/>
          </a:bodyPr>
          <a:lstStyle/>
          <a:p>
            <a:pPr marL="108000">
              <a:lnSpc>
                <a:spcPct val="90000"/>
              </a:lnSpc>
              <a:spcBef>
                <a:spcPts val="600"/>
              </a:spcBef>
              <a:spcAft>
                <a:spcPts val="600"/>
              </a:spcAft>
              <a:buClr>
                <a:srgbClr val="028852"/>
              </a:buClr>
              <a:defRPr/>
            </a:pPr>
            <a:r>
              <a:rPr lang="en-GB" sz="2200" b="1" i="1" dirty="0">
                <a:latin typeface="Century Gothic" panose="020B0502020202020204" pitchFamily="34" charset="0"/>
                <a:ea typeface="Cambria" panose="02040503050406030204" pitchFamily="18" charset="0"/>
              </a:rPr>
              <a:t>“In 2022, Government will further strengthen the frameworks for concessions and public private partnerships (PPPs). Capital projects that are good candidates for PPP by their nature will be developed for private sector participation. We will also explore available opportunities in the existing ecosystem of green finance including the implementation of our Sovereign Green Bond Programme and leveraging debt-for-climate swap mechanisms”</a:t>
            </a:r>
          </a:p>
          <a:p>
            <a:pPr marL="108000">
              <a:lnSpc>
                <a:spcPct val="90000"/>
              </a:lnSpc>
              <a:spcBef>
                <a:spcPts val="1800"/>
              </a:spcBef>
              <a:buClr>
                <a:srgbClr val="028852"/>
              </a:buClr>
              <a:defRPr/>
            </a:pPr>
            <a:r>
              <a:rPr lang="en-GB" sz="2600" b="1" dirty="0">
                <a:latin typeface="Century Gothic" panose="020B0502020202020204" pitchFamily="34" charset="0"/>
                <a:ea typeface="Cambria" panose="02040503050406030204" pitchFamily="18" charset="0"/>
              </a:rPr>
              <a:t>- President Muhammadu Buhari, GCFR</a:t>
            </a:r>
          </a:p>
          <a:p>
            <a:pPr marL="108000">
              <a:lnSpc>
                <a:spcPct val="90000"/>
              </a:lnSpc>
              <a:buClr>
                <a:srgbClr val="028852"/>
              </a:buClr>
              <a:defRPr/>
            </a:pPr>
            <a:r>
              <a:rPr lang="en-GB" sz="2000" b="1" i="1" dirty="0">
                <a:latin typeface="Century Gothic" panose="020B0502020202020204" pitchFamily="34" charset="0"/>
                <a:ea typeface="Cambria" panose="02040503050406030204" pitchFamily="18" charset="0"/>
              </a:rPr>
              <a:t>2022 Budget Speech.</a:t>
            </a:r>
          </a:p>
        </p:txBody>
      </p:sp>
      <p:pic>
        <p:nvPicPr>
          <p:cNvPr id="1030" name="Picture 6" descr="Federal Ministry of Environment | Facebook">
            <a:extLst>
              <a:ext uri="{FF2B5EF4-FFF2-40B4-BE49-F238E27FC236}">
                <a16:creationId xmlns:a16="http://schemas.microsoft.com/office/drawing/2014/main" id="{616E6240-2D6E-4D2E-80F8-ABCD787F1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57" y="96884"/>
            <a:ext cx="663276" cy="663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ederal Ministry of Finance (Nigeria) — Government Body from Nigeria —  Macro-Econ. &amp;amp; Public Finance sector — DevelopmentAid">
            <a:extLst>
              <a:ext uri="{FF2B5EF4-FFF2-40B4-BE49-F238E27FC236}">
                <a16:creationId xmlns:a16="http://schemas.microsoft.com/office/drawing/2014/main" id="{9F7282F3-48FB-4026-A607-98C5575143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818" b="36637"/>
          <a:stretch/>
        </p:blipFill>
        <p:spPr bwMode="auto">
          <a:xfrm>
            <a:off x="1088091" y="125380"/>
            <a:ext cx="2201026" cy="60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2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800" b="0" dirty="0">
                <a:solidFill>
                  <a:srgbClr val="283077"/>
                </a:solidFill>
                <a:latin typeface="Arial" panose="020B0604020202020204" pitchFamily="34" charset="0"/>
                <a:cs typeface="Arial" panose="020B0604020202020204" pitchFamily="34" charset="0"/>
              </a:rPr>
              <a:t>Policy Statements &amp; FGN Strategic Priorities</a:t>
            </a:r>
            <a:endParaRPr kumimoji="0" lang="en-GB" sz="38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42" name="Rectangle 41">
            <a:extLst>
              <a:ext uri="{FF2B5EF4-FFF2-40B4-BE49-F238E27FC236}">
                <a16:creationId xmlns:a16="http://schemas.microsoft.com/office/drawing/2014/main" id="{D238E1E3-9D94-4A90-81F4-82B909E2A5F4}"/>
              </a:ext>
            </a:extLst>
          </p:cNvPr>
          <p:cNvSpPr/>
          <p:nvPr/>
        </p:nvSpPr>
        <p:spPr>
          <a:xfrm>
            <a:off x="5816432" y="1862307"/>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3" name="Rectangle 42">
            <a:extLst>
              <a:ext uri="{FF2B5EF4-FFF2-40B4-BE49-F238E27FC236}">
                <a16:creationId xmlns:a16="http://schemas.microsoft.com/office/drawing/2014/main" id="{739B2A69-D609-4983-BE6E-3EB070E4607E}"/>
              </a:ext>
            </a:extLst>
          </p:cNvPr>
          <p:cNvSpPr/>
          <p:nvPr/>
        </p:nvSpPr>
        <p:spPr>
          <a:xfrm>
            <a:off x="5816432" y="3187465"/>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4" name="Rectangle 43">
            <a:extLst>
              <a:ext uri="{FF2B5EF4-FFF2-40B4-BE49-F238E27FC236}">
                <a16:creationId xmlns:a16="http://schemas.microsoft.com/office/drawing/2014/main" id="{497EA525-7CED-46B2-ADDA-CF9D59087DE3}"/>
              </a:ext>
            </a:extLst>
          </p:cNvPr>
          <p:cNvSpPr/>
          <p:nvPr/>
        </p:nvSpPr>
        <p:spPr>
          <a:xfrm>
            <a:off x="5816432" y="4463499"/>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5" name="Rectangle 44">
            <a:extLst>
              <a:ext uri="{FF2B5EF4-FFF2-40B4-BE49-F238E27FC236}">
                <a16:creationId xmlns:a16="http://schemas.microsoft.com/office/drawing/2014/main" id="{41563EE3-74F0-4FFE-9B7E-EA9A096110FD}"/>
              </a:ext>
            </a:extLst>
          </p:cNvPr>
          <p:cNvSpPr/>
          <p:nvPr/>
        </p:nvSpPr>
        <p:spPr>
          <a:xfrm>
            <a:off x="5868084" y="1914434"/>
            <a:ext cx="365761" cy="30541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6F8FA"/>
                </a:solidFill>
                <a:effectLst/>
                <a:uLnTx/>
                <a:uFillTx/>
                <a:latin typeface="Helvetica"/>
                <a:cs typeface="Helvetica"/>
                <a:sym typeface="Helvetica"/>
              </a:rPr>
              <a:t>1</a:t>
            </a:r>
            <a:endParaRPr kumimoji="0" lang="en-ZA" sz="12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6" name="Rectangle 45">
            <a:extLst>
              <a:ext uri="{FF2B5EF4-FFF2-40B4-BE49-F238E27FC236}">
                <a16:creationId xmlns:a16="http://schemas.microsoft.com/office/drawing/2014/main" id="{0D442C69-B469-4EEB-9345-49D99D794405}"/>
              </a:ext>
            </a:extLst>
          </p:cNvPr>
          <p:cNvSpPr/>
          <p:nvPr/>
        </p:nvSpPr>
        <p:spPr>
          <a:xfrm>
            <a:off x="5868085" y="3229083"/>
            <a:ext cx="365760" cy="36576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F6F8FA"/>
                </a:solidFill>
                <a:effectLst/>
                <a:uLnTx/>
                <a:uFillTx/>
                <a:latin typeface="Helvetica"/>
                <a:cs typeface="Helvetica"/>
                <a:sym typeface="Helvetica"/>
              </a:rPr>
              <a:t>2</a:t>
            </a:r>
          </a:p>
        </p:txBody>
      </p:sp>
      <p:sp>
        <p:nvSpPr>
          <p:cNvPr id="47" name="Rectangle 46">
            <a:extLst>
              <a:ext uri="{FF2B5EF4-FFF2-40B4-BE49-F238E27FC236}">
                <a16:creationId xmlns:a16="http://schemas.microsoft.com/office/drawing/2014/main" id="{375911D1-2D3F-4030-B649-5F4A18D0D4FF}"/>
              </a:ext>
            </a:extLst>
          </p:cNvPr>
          <p:cNvSpPr/>
          <p:nvPr/>
        </p:nvSpPr>
        <p:spPr>
          <a:xfrm>
            <a:off x="5868085" y="4514760"/>
            <a:ext cx="365760" cy="36576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F6F8FA"/>
                </a:solidFill>
                <a:effectLst/>
                <a:uLnTx/>
                <a:uFillTx/>
                <a:latin typeface="Helvetica"/>
                <a:cs typeface="Helvetica"/>
                <a:sym typeface="Helvetica"/>
              </a:rPr>
              <a:t>3</a:t>
            </a:r>
          </a:p>
        </p:txBody>
      </p:sp>
      <p:sp>
        <p:nvSpPr>
          <p:cNvPr id="48" name="TextBox 47">
            <a:extLst>
              <a:ext uri="{FF2B5EF4-FFF2-40B4-BE49-F238E27FC236}">
                <a16:creationId xmlns:a16="http://schemas.microsoft.com/office/drawing/2014/main" id="{AFA821D4-FF74-4CE8-A0FF-199F57994B59}"/>
              </a:ext>
            </a:extLst>
          </p:cNvPr>
          <p:cNvSpPr txBox="1"/>
          <p:nvPr/>
        </p:nvSpPr>
        <p:spPr>
          <a:xfrm>
            <a:off x="6271536" y="1837654"/>
            <a:ext cx="3111053"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Climate Smart Project Identification (Section 4.5.5)</a:t>
            </a:r>
            <a:endParaRPr lang="en-ZA" sz="1050" b="1" u="sng" kern="0" dirty="0">
              <a:solidFill>
                <a:srgbClr val="F6F8FA"/>
              </a:solidFill>
              <a:latin typeface="Calibri"/>
              <a:cs typeface="Helvetica"/>
              <a:sym typeface="Helvetica"/>
            </a:endParaRPr>
          </a:p>
        </p:txBody>
      </p:sp>
      <p:sp>
        <p:nvSpPr>
          <p:cNvPr id="49" name="TextBox 48">
            <a:extLst>
              <a:ext uri="{FF2B5EF4-FFF2-40B4-BE49-F238E27FC236}">
                <a16:creationId xmlns:a16="http://schemas.microsoft.com/office/drawing/2014/main" id="{BFE71C3E-C564-4F31-AB71-06D278AD2328}"/>
              </a:ext>
            </a:extLst>
          </p:cNvPr>
          <p:cNvSpPr txBox="1"/>
          <p:nvPr/>
        </p:nvSpPr>
        <p:spPr>
          <a:xfrm>
            <a:off x="6271538" y="3159281"/>
            <a:ext cx="3230692"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Green Bonds &amp; Climate Finance Funds (Section 4.5.5)</a:t>
            </a:r>
            <a:endParaRPr lang="en-ZA" sz="1050" b="1" u="sng" kern="0" dirty="0">
              <a:solidFill>
                <a:srgbClr val="F6F8FA"/>
              </a:solidFill>
              <a:latin typeface="Calibri"/>
              <a:cs typeface="Helvetica"/>
              <a:sym typeface="Helvetica"/>
            </a:endParaRPr>
          </a:p>
        </p:txBody>
      </p:sp>
      <p:sp>
        <p:nvSpPr>
          <p:cNvPr id="50" name="TextBox 49">
            <a:extLst>
              <a:ext uri="{FF2B5EF4-FFF2-40B4-BE49-F238E27FC236}">
                <a16:creationId xmlns:a16="http://schemas.microsoft.com/office/drawing/2014/main" id="{E8EA7E8B-A8F4-4670-B601-059F3F1ED309}"/>
              </a:ext>
            </a:extLst>
          </p:cNvPr>
          <p:cNvSpPr txBox="1"/>
          <p:nvPr/>
        </p:nvSpPr>
        <p:spPr>
          <a:xfrm>
            <a:off x="6271537" y="4439547"/>
            <a:ext cx="2633736"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Public Investment Management Guidelines</a:t>
            </a:r>
          </a:p>
        </p:txBody>
      </p:sp>
      <p:sp>
        <p:nvSpPr>
          <p:cNvPr id="51" name="TextBox 50">
            <a:extLst>
              <a:ext uri="{FF2B5EF4-FFF2-40B4-BE49-F238E27FC236}">
                <a16:creationId xmlns:a16="http://schemas.microsoft.com/office/drawing/2014/main" id="{199D30C7-3CBC-45C2-A36D-A3D8A92A159F}"/>
              </a:ext>
            </a:extLst>
          </p:cNvPr>
          <p:cNvSpPr txBox="1"/>
          <p:nvPr/>
        </p:nvSpPr>
        <p:spPr>
          <a:xfrm>
            <a:off x="6285499" y="2115086"/>
            <a:ext cx="3118734" cy="646331"/>
          </a:xfrm>
          <a:prstGeom prst="rect">
            <a:avLst/>
          </a:prstGeom>
          <a:noFill/>
        </p:spPr>
        <p:txBody>
          <a:bodyPr wrap="square" lIns="0" tIns="0" rIns="0" bIns="0" rtlCol="0">
            <a:spAutoFit/>
          </a:bodyPr>
          <a:lstStyle/>
          <a:p>
            <a:pPr>
              <a:spcBef>
                <a:spcPts val="600"/>
              </a:spcBef>
              <a:buSzPct val="100000"/>
              <a:defRPr/>
            </a:pPr>
            <a:r>
              <a:rPr lang="en-GB" sz="1050" dirty="0">
                <a:solidFill>
                  <a:schemeClr val="bg1"/>
                </a:solidFill>
              </a:rPr>
              <a:t>MDAs are encouraged to develop climate smart projects with a view towards developing a database that serves as a repository and investment portal for attracting climate finance globally</a:t>
            </a:r>
            <a:endParaRPr lang="en-ZA" sz="1050" dirty="0">
              <a:solidFill>
                <a:schemeClr val="bg1"/>
              </a:solidFill>
              <a:latin typeface="Calibri"/>
              <a:cs typeface="Helvetica"/>
              <a:sym typeface="Helvetica"/>
            </a:endParaRPr>
          </a:p>
        </p:txBody>
      </p:sp>
      <p:sp>
        <p:nvSpPr>
          <p:cNvPr id="52" name="TextBox 51">
            <a:extLst>
              <a:ext uri="{FF2B5EF4-FFF2-40B4-BE49-F238E27FC236}">
                <a16:creationId xmlns:a16="http://schemas.microsoft.com/office/drawing/2014/main" id="{72A3915F-B58C-481B-8E0A-1C3A94B83F24}"/>
              </a:ext>
            </a:extLst>
          </p:cNvPr>
          <p:cNvSpPr txBox="1"/>
          <p:nvPr/>
        </p:nvSpPr>
        <p:spPr>
          <a:xfrm>
            <a:off x="6266120" y="3404681"/>
            <a:ext cx="3179668" cy="769441"/>
          </a:xfrm>
          <a:prstGeom prst="rect">
            <a:avLst/>
          </a:prstGeom>
          <a:noFill/>
        </p:spPr>
        <p:txBody>
          <a:bodyPr wrap="square" lIns="0" tIns="0" rIns="0" bIns="0" rtlCol="0">
            <a:spAutoFit/>
          </a:bodyPr>
          <a:lstStyle/>
          <a:p>
            <a:pPr hangingPunct="0">
              <a:spcBef>
                <a:spcPts val="600"/>
              </a:spcBef>
              <a:buSzPct val="100000"/>
              <a:defRPr/>
            </a:pPr>
            <a:r>
              <a:rPr lang="en-GB" sz="1000" dirty="0">
                <a:solidFill>
                  <a:schemeClr val="bg1"/>
                </a:solidFill>
              </a:rPr>
              <a:t>Projects must satisfy environmental objectives such as: a. Climate Change Mitigation (e.g., emission reduction) b. Climate Change Adaptation c. Natural Resource Conservation; d. Biodiversity Conservation, and e. Pollution Prevention and Control</a:t>
            </a:r>
            <a:endParaRPr lang="en-ZA" sz="1000" kern="0" dirty="0">
              <a:solidFill>
                <a:schemeClr val="bg1"/>
              </a:solidFill>
              <a:latin typeface="Calibri"/>
              <a:cs typeface="Helvetica"/>
              <a:sym typeface="Helvetica"/>
            </a:endParaRPr>
          </a:p>
        </p:txBody>
      </p:sp>
      <p:sp>
        <p:nvSpPr>
          <p:cNvPr id="53" name="TextBox 52">
            <a:extLst>
              <a:ext uri="{FF2B5EF4-FFF2-40B4-BE49-F238E27FC236}">
                <a16:creationId xmlns:a16="http://schemas.microsoft.com/office/drawing/2014/main" id="{45734A7C-B080-44B8-8F5A-0C225CAC604E}"/>
              </a:ext>
            </a:extLst>
          </p:cNvPr>
          <p:cNvSpPr txBox="1"/>
          <p:nvPr/>
        </p:nvSpPr>
        <p:spPr>
          <a:xfrm>
            <a:off x="6327680" y="4736159"/>
            <a:ext cx="2999771" cy="484748"/>
          </a:xfrm>
          <a:prstGeom prst="rect">
            <a:avLst/>
          </a:prstGeom>
          <a:noFill/>
        </p:spPr>
        <p:txBody>
          <a:bodyPr wrap="square" lIns="0" tIns="0" rIns="0" bIns="0" rtlCol="0">
            <a:spAutoFit/>
          </a:bodyPr>
          <a:lstStyle/>
          <a:p>
            <a:pPr hangingPunct="0">
              <a:spcBef>
                <a:spcPts val="600"/>
              </a:spcBef>
              <a:buSzPct val="100000"/>
              <a:defRPr/>
            </a:pPr>
            <a:r>
              <a:rPr lang="en-US" sz="1050" kern="0" dirty="0">
                <a:solidFill>
                  <a:srgbClr val="F6F8FA"/>
                </a:solidFill>
                <a:latin typeface="Calibri"/>
                <a:cs typeface="Helvetica"/>
                <a:sym typeface="Helvetica"/>
              </a:rPr>
              <a:t>Section 3 of the Public Investment Guidelines (PIM) also reinforces the provisions of the 2022BCC and the procedures to follow for climate smart investments.</a:t>
            </a:r>
            <a:endParaRPr lang="en-ZA" sz="1050" kern="0" dirty="0">
              <a:solidFill>
                <a:srgbClr val="F6F8FA"/>
              </a:solidFill>
              <a:latin typeface="Calibri"/>
              <a:cs typeface="Helvetica"/>
              <a:sym typeface="Helvetica"/>
            </a:endParaRPr>
          </a:p>
        </p:txBody>
      </p:sp>
      <p:cxnSp>
        <p:nvCxnSpPr>
          <p:cNvPr id="54" name="Straight Connector 53">
            <a:extLst>
              <a:ext uri="{FF2B5EF4-FFF2-40B4-BE49-F238E27FC236}">
                <a16:creationId xmlns:a16="http://schemas.microsoft.com/office/drawing/2014/main" id="{B29CF5ED-DAB2-4D2E-9244-E14B6F0709A1}"/>
              </a:ext>
            </a:extLst>
          </p:cNvPr>
          <p:cNvCxnSpPr/>
          <p:nvPr/>
        </p:nvCxnSpPr>
        <p:spPr>
          <a:xfrm flipV="1">
            <a:off x="5212011" y="2441846"/>
            <a:ext cx="517372" cy="551381"/>
          </a:xfrm>
          <a:prstGeom prst="line">
            <a:avLst/>
          </a:prstGeom>
          <a:noFill/>
          <a:ln w="3175" cap="flat" cmpd="sng" algn="ctr">
            <a:solidFill>
              <a:srgbClr val="99CB38"/>
            </a:solidFill>
            <a:prstDash val="solid"/>
            <a:tailEnd type="oval" w="lg" len="lg"/>
          </a:ln>
          <a:effectLst/>
        </p:spPr>
      </p:cxnSp>
      <p:cxnSp>
        <p:nvCxnSpPr>
          <p:cNvPr id="55" name="Straight Connector 54">
            <a:extLst>
              <a:ext uri="{FF2B5EF4-FFF2-40B4-BE49-F238E27FC236}">
                <a16:creationId xmlns:a16="http://schemas.microsoft.com/office/drawing/2014/main" id="{469277A0-834B-4B18-8ACE-3D9FC2B622FB}"/>
              </a:ext>
            </a:extLst>
          </p:cNvPr>
          <p:cNvCxnSpPr/>
          <p:nvPr/>
        </p:nvCxnSpPr>
        <p:spPr>
          <a:xfrm flipV="1">
            <a:off x="5195536" y="3660740"/>
            <a:ext cx="505330" cy="8045"/>
          </a:xfrm>
          <a:prstGeom prst="line">
            <a:avLst/>
          </a:prstGeom>
          <a:noFill/>
          <a:ln w="3175" cap="flat" cmpd="sng" algn="ctr">
            <a:solidFill>
              <a:srgbClr val="99CB38"/>
            </a:solidFill>
            <a:prstDash val="solid"/>
            <a:tailEnd type="oval" w="lg" len="lg"/>
          </a:ln>
          <a:effectLst/>
        </p:spPr>
      </p:cxnSp>
      <p:cxnSp>
        <p:nvCxnSpPr>
          <p:cNvPr id="56" name="Straight Connector 55">
            <a:extLst>
              <a:ext uri="{FF2B5EF4-FFF2-40B4-BE49-F238E27FC236}">
                <a16:creationId xmlns:a16="http://schemas.microsoft.com/office/drawing/2014/main" id="{E4D1A7F3-BFF3-4A97-8818-8285D1C71EE6}"/>
              </a:ext>
            </a:extLst>
          </p:cNvPr>
          <p:cNvCxnSpPr/>
          <p:nvPr/>
        </p:nvCxnSpPr>
        <p:spPr>
          <a:xfrm>
            <a:off x="5189619" y="4248139"/>
            <a:ext cx="539764" cy="501223"/>
          </a:xfrm>
          <a:prstGeom prst="line">
            <a:avLst/>
          </a:prstGeom>
          <a:noFill/>
          <a:ln w="3175" cap="flat" cmpd="sng" algn="ctr">
            <a:solidFill>
              <a:srgbClr val="99CB38"/>
            </a:solidFill>
            <a:prstDash val="solid"/>
            <a:tailEnd type="oval" w="lg" len="lg"/>
          </a:ln>
          <a:effectLst/>
        </p:spPr>
      </p:cxnSp>
      <p:sp>
        <p:nvSpPr>
          <p:cNvPr id="57" name="TextBox 56">
            <a:extLst>
              <a:ext uri="{FF2B5EF4-FFF2-40B4-BE49-F238E27FC236}">
                <a16:creationId xmlns:a16="http://schemas.microsoft.com/office/drawing/2014/main" id="{F26CF5EC-CFDE-48D6-B3E2-0D2D4C994788}"/>
              </a:ext>
            </a:extLst>
          </p:cNvPr>
          <p:cNvSpPr txBox="1"/>
          <p:nvPr/>
        </p:nvSpPr>
        <p:spPr>
          <a:xfrm>
            <a:off x="5764432" y="1519391"/>
            <a:ext cx="2471439" cy="338554"/>
          </a:xfrm>
          <a:prstGeom prst="rect">
            <a:avLst/>
          </a:prstGeom>
          <a:noFill/>
        </p:spPr>
        <p:txBody>
          <a:bodyPr wrap="square" rtlCol="0">
            <a:spAutoFit/>
          </a:bodyPr>
          <a:lstStyle/>
          <a:p>
            <a:pPr defTabSz="685800" hangingPunct="0"/>
            <a:r>
              <a:rPr lang="en-US" sz="1600" u="sng" kern="0" dirty="0">
                <a:solidFill>
                  <a:srgbClr val="000000"/>
                </a:solidFill>
                <a:latin typeface="Calibri"/>
                <a:cs typeface="Helvetica"/>
                <a:sym typeface="Helvetica"/>
              </a:rPr>
              <a:t>Thematic Areas</a:t>
            </a:r>
            <a:endParaRPr lang="en-ZA" sz="1600" u="sng" kern="0" dirty="0">
              <a:solidFill>
                <a:srgbClr val="000000"/>
              </a:solidFill>
              <a:latin typeface="Calibri"/>
              <a:cs typeface="Helvetica"/>
              <a:sym typeface="Helvetica"/>
            </a:endParaRPr>
          </a:p>
        </p:txBody>
      </p:sp>
      <p:cxnSp>
        <p:nvCxnSpPr>
          <p:cNvPr id="58" name="Straight Connector 57">
            <a:extLst>
              <a:ext uri="{FF2B5EF4-FFF2-40B4-BE49-F238E27FC236}">
                <a16:creationId xmlns:a16="http://schemas.microsoft.com/office/drawing/2014/main" id="{5A5E2B01-E34C-41DA-95D4-38B614CC8B0A}"/>
              </a:ext>
            </a:extLst>
          </p:cNvPr>
          <p:cNvCxnSpPr/>
          <p:nvPr/>
        </p:nvCxnSpPr>
        <p:spPr>
          <a:xfrm flipH="1">
            <a:off x="5816432" y="3006091"/>
            <a:ext cx="3566160" cy="4046"/>
          </a:xfrm>
          <a:prstGeom prst="line">
            <a:avLst/>
          </a:prstGeom>
          <a:noFill/>
          <a:ln w="9525" cap="flat" cmpd="sng" algn="ctr">
            <a:solidFill>
              <a:srgbClr val="F6F8FA">
                <a:lumMod val="75000"/>
              </a:srgbClr>
            </a:solidFill>
            <a:prstDash val="dash"/>
          </a:ln>
          <a:effectLst/>
        </p:spPr>
      </p:cxnSp>
      <p:cxnSp>
        <p:nvCxnSpPr>
          <p:cNvPr id="59" name="Straight Connector 58">
            <a:extLst>
              <a:ext uri="{FF2B5EF4-FFF2-40B4-BE49-F238E27FC236}">
                <a16:creationId xmlns:a16="http://schemas.microsoft.com/office/drawing/2014/main" id="{E9C086C0-70F6-4FE7-B896-C6E8A727A68B}"/>
              </a:ext>
            </a:extLst>
          </p:cNvPr>
          <p:cNvCxnSpPr/>
          <p:nvPr/>
        </p:nvCxnSpPr>
        <p:spPr>
          <a:xfrm flipH="1">
            <a:off x="5816432" y="4303979"/>
            <a:ext cx="3566160" cy="4046"/>
          </a:xfrm>
          <a:prstGeom prst="line">
            <a:avLst/>
          </a:prstGeom>
          <a:noFill/>
          <a:ln w="9525" cap="flat" cmpd="sng" algn="ctr">
            <a:solidFill>
              <a:srgbClr val="F6F8FA">
                <a:lumMod val="75000"/>
              </a:srgbClr>
            </a:solidFill>
            <a:prstDash val="dash"/>
          </a:ln>
          <a:effectLst/>
        </p:spPr>
      </p:cxnSp>
      <p:sp>
        <p:nvSpPr>
          <p:cNvPr id="60" name="Rectangle 59">
            <a:extLst>
              <a:ext uri="{FF2B5EF4-FFF2-40B4-BE49-F238E27FC236}">
                <a16:creationId xmlns:a16="http://schemas.microsoft.com/office/drawing/2014/main" id="{00127AE6-BF85-49A8-BF24-9ED4D2C837E9}"/>
              </a:ext>
            </a:extLst>
          </p:cNvPr>
          <p:cNvSpPr/>
          <p:nvPr/>
        </p:nvSpPr>
        <p:spPr>
          <a:xfrm>
            <a:off x="9612855" y="1853539"/>
            <a:ext cx="2374741" cy="357321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F6F8FA"/>
                </a:solidFill>
                <a:effectLst/>
                <a:uLnTx/>
                <a:uFillTx/>
                <a:latin typeface="Cambria" panose="02040503050406030204" pitchFamily="18" charset="0"/>
                <a:ea typeface="Cambria" panose="02040503050406030204" pitchFamily="18" charset="0"/>
                <a:cs typeface="Helvetica"/>
                <a:sym typeface="Helvetica"/>
              </a:rPr>
              <a:t>2022-24 MTEF/FSP</a:t>
            </a:r>
          </a:p>
          <a:p>
            <a:pPr marL="0" marR="0" lvl="0" indent="0" algn="ctr" defTabSz="685800" eaLnBrk="1" fontAlgn="auto" latinLnBrk="0" hangingPunct="0">
              <a:lnSpc>
                <a:spcPct val="100000"/>
              </a:lnSpc>
              <a:spcBef>
                <a:spcPts val="0"/>
              </a:spcBef>
              <a:spcAft>
                <a:spcPts val="0"/>
              </a:spcAft>
              <a:buClrTx/>
              <a:buSzTx/>
              <a:buFontTx/>
              <a:buNone/>
              <a:tabLst/>
              <a:defRPr/>
            </a:pPr>
            <a:endParaRPr kumimoji="0" lang="en-US" sz="1050" b="0" i="0" u="sng" strike="noStrike" kern="0" cap="none" spc="0" normalizeH="0" baseline="0" noProof="0" dirty="0">
              <a:ln>
                <a:noFill/>
              </a:ln>
              <a:solidFill>
                <a:srgbClr val="F6F8FA"/>
              </a:solidFill>
              <a:effectLst/>
              <a:uLnTx/>
              <a:uFillTx/>
              <a:latin typeface="Cambria" panose="02040503050406030204" pitchFamily="18" charset="0"/>
              <a:ea typeface="Cambria" panose="02040503050406030204" pitchFamily="18" charset="0"/>
              <a:cs typeface="Helvetica"/>
              <a:sym typeface="Helvetica"/>
            </a:endParaRPr>
          </a:p>
          <a:p>
            <a:pPr marL="0" marR="0" lvl="0" indent="0" algn="ctr" defTabSz="685800" eaLnBrk="1" fontAlgn="auto" latinLnBrk="0" hangingPunct="0">
              <a:lnSpc>
                <a:spcPct val="100000"/>
              </a:lnSpc>
              <a:spcBef>
                <a:spcPts val="0"/>
              </a:spcBef>
              <a:spcAft>
                <a:spcPts val="0"/>
              </a:spcAft>
              <a:buClrTx/>
              <a:buSzTx/>
              <a:buFontTx/>
              <a:buNone/>
              <a:tabLst/>
              <a:defRPr/>
            </a:pPr>
            <a:r>
              <a:rPr kumimoji="0" lang="en-US" sz="1100" b="1" i="0" u="sng" strike="noStrike" kern="0" cap="none" spc="0" normalizeH="0" baseline="0" noProof="0" dirty="0">
                <a:ln>
                  <a:noFill/>
                </a:ln>
                <a:solidFill>
                  <a:srgbClr val="F6F8FA"/>
                </a:solidFill>
                <a:effectLst/>
                <a:uLnTx/>
                <a:uFillTx/>
                <a:latin typeface="Cambria" panose="02040503050406030204" pitchFamily="18" charset="0"/>
                <a:ea typeface="Cambria" panose="02040503050406030204" pitchFamily="18" charset="0"/>
                <a:cs typeface="Helvetica"/>
                <a:sym typeface="Helvetica"/>
              </a:rPr>
              <a:t>Section 7.2.2</a:t>
            </a:r>
          </a:p>
          <a:p>
            <a:pPr marR="0" lvl="0" algn="ctr" defTabSz="685800" eaLnBrk="1" fontAlgn="auto" latinLnBrk="0" hangingPunct="0">
              <a:lnSpc>
                <a:spcPct val="100000"/>
              </a:lnSpc>
              <a:spcBef>
                <a:spcPts val="0"/>
              </a:spcBef>
              <a:spcAft>
                <a:spcPts val="0"/>
              </a:spcAft>
              <a:buClrTx/>
              <a:buSzTx/>
              <a:tabLst/>
              <a:defRPr/>
            </a:pPr>
            <a:r>
              <a:rPr kumimoji="0" lang="en-GB" sz="1200" b="1" i="0" u="none" strike="noStrike" kern="0" cap="none" spc="0" normalizeH="0" baseline="0" noProof="0" dirty="0">
                <a:ln>
                  <a:noFill/>
                </a:ln>
                <a:solidFill>
                  <a:srgbClr val="F6F8FA"/>
                </a:solidFill>
                <a:effectLst/>
                <a:uLnTx/>
                <a:uFillTx/>
                <a:latin typeface="Cambria" panose="02040503050406030204" pitchFamily="18" charset="0"/>
                <a:ea typeface="Cambria" panose="02040503050406030204" pitchFamily="18" charset="0"/>
                <a:cs typeface="Helvetica"/>
                <a:sym typeface="Helvetica"/>
              </a:rPr>
              <a:t>Nigeria is very vulnerable to climate change. However, existing infrastructure has largely not been designed to be climate smart. To address climate risks and integrate mitigation and adaptation measures in the implementation of Nigeria’s capital investment programme, government will entrench the prioritisation and selection of climate-smart infrastructure projects in the medium term.</a:t>
            </a:r>
            <a:endParaRPr kumimoji="0" lang="en-ZA" sz="1200" b="1" i="0" u="none" strike="noStrike" kern="0" cap="none" spc="0" normalizeH="0" baseline="0" noProof="0" dirty="0">
              <a:ln>
                <a:noFill/>
              </a:ln>
              <a:solidFill>
                <a:srgbClr val="F6F8FA"/>
              </a:solidFill>
              <a:effectLst/>
              <a:uLnTx/>
              <a:uFillTx/>
              <a:latin typeface="Cambria" panose="02040503050406030204" pitchFamily="18" charset="0"/>
              <a:ea typeface="Cambria" panose="02040503050406030204" pitchFamily="18" charset="0"/>
              <a:cs typeface="Helvetica"/>
              <a:sym typeface="Helvetica"/>
            </a:endParaRPr>
          </a:p>
        </p:txBody>
      </p:sp>
      <p:cxnSp>
        <p:nvCxnSpPr>
          <p:cNvPr id="61" name="Straight Connector 60">
            <a:extLst>
              <a:ext uri="{FF2B5EF4-FFF2-40B4-BE49-F238E27FC236}">
                <a16:creationId xmlns:a16="http://schemas.microsoft.com/office/drawing/2014/main" id="{547596B8-8863-4220-AF7F-8EAFF684DED8}"/>
              </a:ext>
            </a:extLst>
          </p:cNvPr>
          <p:cNvCxnSpPr/>
          <p:nvPr/>
        </p:nvCxnSpPr>
        <p:spPr>
          <a:xfrm>
            <a:off x="9514856" y="1848815"/>
            <a:ext cx="0" cy="3566160"/>
          </a:xfrm>
          <a:prstGeom prst="line">
            <a:avLst/>
          </a:prstGeom>
          <a:noFill/>
          <a:ln w="9525" cap="flat" cmpd="sng" algn="ctr">
            <a:solidFill>
              <a:srgbClr val="F6F8FA">
                <a:lumMod val="75000"/>
              </a:srgbClr>
            </a:solidFill>
            <a:prstDash val="dash"/>
          </a:ln>
          <a:effectLst/>
        </p:spPr>
      </p:cxnSp>
      <p:pic>
        <p:nvPicPr>
          <p:cNvPr id="62" name="Picture 61">
            <a:extLst>
              <a:ext uri="{FF2B5EF4-FFF2-40B4-BE49-F238E27FC236}">
                <a16:creationId xmlns:a16="http://schemas.microsoft.com/office/drawing/2014/main" id="{CC19BC69-79F3-4BA7-833F-89176562E3E4}"/>
              </a:ext>
            </a:extLst>
          </p:cNvPr>
          <p:cNvPicPr>
            <a:picLocks noChangeAspect="1"/>
          </p:cNvPicPr>
          <p:nvPr/>
        </p:nvPicPr>
        <p:blipFill>
          <a:blip r:embed="rId3"/>
          <a:stretch>
            <a:fillRect/>
          </a:stretch>
        </p:blipFill>
        <p:spPr>
          <a:xfrm>
            <a:off x="2813174" y="2009982"/>
            <a:ext cx="2299604" cy="3108299"/>
          </a:xfrm>
          <a:prstGeom prst="rect">
            <a:avLst/>
          </a:prstGeom>
          <a:ln>
            <a:solidFill>
              <a:srgbClr val="44C1A3">
                <a:lumMod val="50000"/>
              </a:srgbClr>
            </a:solidFill>
          </a:ln>
        </p:spPr>
      </p:pic>
      <p:pic>
        <p:nvPicPr>
          <p:cNvPr id="5" name="Picture 4">
            <a:extLst>
              <a:ext uri="{FF2B5EF4-FFF2-40B4-BE49-F238E27FC236}">
                <a16:creationId xmlns:a16="http://schemas.microsoft.com/office/drawing/2014/main" id="{ED9AC088-343D-4A5B-B4C4-9962261E2327}"/>
              </a:ext>
            </a:extLst>
          </p:cNvPr>
          <p:cNvPicPr>
            <a:picLocks noChangeAspect="1"/>
          </p:cNvPicPr>
          <p:nvPr/>
        </p:nvPicPr>
        <p:blipFill>
          <a:blip r:embed="rId4"/>
          <a:stretch>
            <a:fillRect/>
          </a:stretch>
        </p:blipFill>
        <p:spPr>
          <a:xfrm>
            <a:off x="310801" y="2031498"/>
            <a:ext cx="2094754" cy="3108299"/>
          </a:xfrm>
          <a:prstGeom prst="rect">
            <a:avLst/>
          </a:prstGeom>
          <a:ln>
            <a:solidFill>
              <a:srgbClr val="028852"/>
            </a:solidFill>
          </a:ln>
        </p:spPr>
      </p:pic>
      <p:cxnSp>
        <p:nvCxnSpPr>
          <p:cNvPr id="64" name="Straight Connector 63">
            <a:extLst>
              <a:ext uri="{FF2B5EF4-FFF2-40B4-BE49-F238E27FC236}">
                <a16:creationId xmlns:a16="http://schemas.microsoft.com/office/drawing/2014/main" id="{D50647D8-A642-499C-8AD2-27E6D36F943A}"/>
              </a:ext>
            </a:extLst>
          </p:cNvPr>
          <p:cNvCxnSpPr/>
          <p:nvPr/>
        </p:nvCxnSpPr>
        <p:spPr>
          <a:xfrm flipV="1">
            <a:off x="2314285" y="3694806"/>
            <a:ext cx="505330" cy="8045"/>
          </a:xfrm>
          <a:prstGeom prst="line">
            <a:avLst/>
          </a:prstGeom>
          <a:noFill/>
          <a:ln w="3175" cap="flat" cmpd="sng" algn="ctr">
            <a:solidFill>
              <a:srgbClr val="99CB38"/>
            </a:solidFill>
            <a:prstDash val="solid"/>
            <a:tailEnd type="oval" w="lg" len="lg"/>
          </a:ln>
          <a:effectLst/>
        </p:spPr>
      </p:cxnSp>
    </p:spTree>
    <p:extLst>
      <p:ext uri="{BB962C8B-B14F-4D97-AF65-F5344CB8AC3E}">
        <p14:creationId xmlns:p14="http://schemas.microsoft.com/office/powerpoint/2010/main" val="338066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0" dirty="0">
                <a:solidFill>
                  <a:srgbClr val="283077"/>
                </a:solidFill>
                <a:latin typeface="Arial" panose="020B0604020202020204" pitchFamily="34" charset="0"/>
                <a:cs typeface="Arial" panose="020B0604020202020204" pitchFamily="34" charset="0"/>
              </a:rPr>
              <a:t>The NDP 2021-25</a:t>
            </a:r>
            <a:endPar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42" name="Rectangle 41">
            <a:extLst>
              <a:ext uri="{FF2B5EF4-FFF2-40B4-BE49-F238E27FC236}">
                <a16:creationId xmlns:a16="http://schemas.microsoft.com/office/drawing/2014/main" id="{D238E1E3-9D94-4A90-81F4-82B909E2A5F4}"/>
              </a:ext>
            </a:extLst>
          </p:cNvPr>
          <p:cNvSpPr/>
          <p:nvPr/>
        </p:nvSpPr>
        <p:spPr>
          <a:xfrm>
            <a:off x="4531325" y="1862307"/>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3" name="Rectangle 42">
            <a:extLst>
              <a:ext uri="{FF2B5EF4-FFF2-40B4-BE49-F238E27FC236}">
                <a16:creationId xmlns:a16="http://schemas.microsoft.com/office/drawing/2014/main" id="{739B2A69-D609-4983-BE6E-3EB070E4607E}"/>
              </a:ext>
            </a:extLst>
          </p:cNvPr>
          <p:cNvSpPr/>
          <p:nvPr/>
        </p:nvSpPr>
        <p:spPr>
          <a:xfrm>
            <a:off x="4531325" y="3187465"/>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4" name="Rectangle 43">
            <a:extLst>
              <a:ext uri="{FF2B5EF4-FFF2-40B4-BE49-F238E27FC236}">
                <a16:creationId xmlns:a16="http://schemas.microsoft.com/office/drawing/2014/main" id="{497EA525-7CED-46B2-ADDA-CF9D59087DE3}"/>
              </a:ext>
            </a:extLst>
          </p:cNvPr>
          <p:cNvSpPr/>
          <p:nvPr/>
        </p:nvSpPr>
        <p:spPr>
          <a:xfrm>
            <a:off x="4531325" y="4463499"/>
            <a:ext cx="3587800" cy="963259"/>
          </a:xfrm>
          <a:prstGeom prst="rect">
            <a:avLst/>
          </a:prstGeom>
          <a:solidFill>
            <a:srgbClr val="63A537"/>
          </a:solidFill>
          <a:ln w="25400" cap="flat" cmpd="sng" algn="ctr">
            <a:solidFill>
              <a:srgbClr val="99CB38">
                <a:shade val="50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endParaRPr kumimoji="0" lang="en-ZA" sz="13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5" name="Rectangle 44">
            <a:extLst>
              <a:ext uri="{FF2B5EF4-FFF2-40B4-BE49-F238E27FC236}">
                <a16:creationId xmlns:a16="http://schemas.microsoft.com/office/drawing/2014/main" id="{41563EE3-74F0-4FFE-9B7E-EA9A096110FD}"/>
              </a:ext>
            </a:extLst>
          </p:cNvPr>
          <p:cNvSpPr/>
          <p:nvPr/>
        </p:nvSpPr>
        <p:spPr>
          <a:xfrm>
            <a:off x="4582977" y="1914434"/>
            <a:ext cx="365761" cy="30541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6F8FA"/>
                </a:solidFill>
                <a:effectLst/>
                <a:uLnTx/>
                <a:uFillTx/>
                <a:latin typeface="Helvetica"/>
                <a:cs typeface="Helvetica"/>
                <a:sym typeface="Helvetica"/>
              </a:rPr>
              <a:t>1</a:t>
            </a:r>
            <a:endParaRPr kumimoji="0" lang="en-ZA" sz="1200" b="0" i="0" u="none" strike="noStrike" kern="0" cap="none" spc="0" normalizeH="0" baseline="0" noProof="0" dirty="0">
              <a:ln>
                <a:noFill/>
              </a:ln>
              <a:solidFill>
                <a:srgbClr val="F6F8FA"/>
              </a:solidFill>
              <a:effectLst/>
              <a:uLnTx/>
              <a:uFillTx/>
              <a:latin typeface="Helvetica"/>
              <a:cs typeface="Helvetica"/>
              <a:sym typeface="Helvetica"/>
            </a:endParaRPr>
          </a:p>
        </p:txBody>
      </p:sp>
      <p:sp>
        <p:nvSpPr>
          <p:cNvPr id="46" name="Rectangle 45">
            <a:extLst>
              <a:ext uri="{FF2B5EF4-FFF2-40B4-BE49-F238E27FC236}">
                <a16:creationId xmlns:a16="http://schemas.microsoft.com/office/drawing/2014/main" id="{0D442C69-B469-4EEB-9345-49D99D794405}"/>
              </a:ext>
            </a:extLst>
          </p:cNvPr>
          <p:cNvSpPr/>
          <p:nvPr/>
        </p:nvSpPr>
        <p:spPr>
          <a:xfrm>
            <a:off x="4582978" y="3229083"/>
            <a:ext cx="365760" cy="36576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F6F8FA"/>
                </a:solidFill>
                <a:effectLst/>
                <a:uLnTx/>
                <a:uFillTx/>
                <a:latin typeface="Helvetica"/>
                <a:cs typeface="Helvetica"/>
                <a:sym typeface="Helvetica"/>
              </a:rPr>
              <a:t>2</a:t>
            </a:r>
          </a:p>
        </p:txBody>
      </p:sp>
      <p:sp>
        <p:nvSpPr>
          <p:cNvPr id="47" name="Rectangle 46">
            <a:extLst>
              <a:ext uri="{FF2B5EF4-FFF2-40B4-BE49-F238E27FC236}">
                <a16:creationId xmlns:a16="http://schemas.microsoft.com/office/drawing/2014/main" id="{375911D1-2D3F-4030-B649-5F4A18D0D4FF}"/>
              </a:ext>
            </a:extLst>
          </p:cNvPr>
          <p:cNvSpPr/>
          <p:nvPr/>
        </p:nvSpPr>
        <p:spPr>
          <a:xfrm>
            <a:off x="4582978" y="4514760"/>
            <a:ext cx="365760" cy="365760"/>
          </a:xfrm>
          <a:prstGeom prst="rect">
            <a:avLst/>
          </a:prstGeom>
          <a:solidFill>
            <a:srgbClr val="F6F8FA">
              <a:lumMod val="50000"/>
            </a:srgbClr>
          </a:solidFill>
          <a:ln w="3175" cap="flat" cmpd="sng" algn="ctr">
            <a:solidFill>
              <a:srgbClr val="F6F8FA">
                <a:lumMod val="75000"/>
              </a:srgbClr>
            </a:solidFill>
            <a:prstDash val="solid"/>
          </a:ln>
          <a:effectLst/>
        </p:spPr>
        <p:txBody>
          <a:bodyPr rtlCol="0" anchor="ctr"/>
          <a:lstStyle/>
          <a:p>
            <a:pPr marL="0" marR="0" lvl="0" indent="0" algn="ctr" defTabSz="685800" eaLnBrk="1" fontAlgn="auto" latinLnBrk="0" hangingPunct="0">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F6F8FA"/>
                </a:solidFill>
                <a:effectLst/>
                <a:uLnTx/>
                <a:uFillTx/>
                <a:latin typeface="Helvetica"/>
                <a:cs typeface="Helvetica"/>
                <a:sym typeface="Helvetica"/>
              </a:rPr>
              <a:t>3</a:t>
            </a:r>
          </a:p>
        </p:txBody>
      </p:sp>
      <p:sp>
        <p:nvSpPr>
          <p:cNvPr id="48" name="TextBox 47">
            <a:extLst>
              <a:ext uri="{FF2B5EF4-FFF2-40B4-BE49-F238E27FC236}">
                <a16:creationId xmlns:a16="http://schemas.microsoft.com/office/drawing/2014/main" id="{AFA821D4-FF74-4CE8-A0FF-199F57994B59}"/>
              </a:ext>
            </a:extLst>
          </p:cNvPr>
          <p:cNvSpPr txBox="1"/>
          <p:nvPr/>
        </p:nvSpPr>
        <p:spPr>
          <a:xfrm>
            <a:off x="4986429" y="1837654"/>
            <a:ext cx="3111053"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Key Policy Action - Infrastructure</a:t>
            </a:r>
            <a:endParaRPr lang="en-ZA" sz="1050" b="1" u="sng" kern="0" dirty="0">
              <a:solidFill>
                <a:srgbClr val="F6F8FA"/>
              </a:solidFill>
              <a:latin typeface="Calibri"/>
              <a:cs typeface="Helvetica"/>
              <a:sym typeface="Helvetica"/>
            </a:endParaRPr>
          </a:p>
        </p:txBody>
      </p:sp>
      <p:sp>
        <p:nvSpPr>
          <p:cNvPr id="49" name="TextBox 48">
            <a:extLst>
              <a:ext uri="{FF2B5EF4-FFF2-40B4-BE49-F238E27FC236}">
                <a16:creationId xmlns:a16="http://schemas.microsoft.com/office/drawing/2014/main" id="{BFE71C3E-C564-4F31-AB71-06D278AD2328}"/>
              </a:ext>
            </a:extLst>
          </p:cNvPr>
          <p:cNvSpPr txBox="1"/>
          <p:nvPr/>
        </p:nvSpPr>
        <p:spPr>
          <a:xfrm>
            <a:off x="4986431" y="3159281"/>
            <a:ext cx="3230692"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Green Economy</a:t>
            </a:r>
            <a:endParaRPr lang="en-ZA" sz="1050" b="1" u="sng" kern="0" dirty="0">
              <a:solidFill>
                <a:srgbClr val="F6F8FA"/>
              </a:solidFill>
              <a:latin typeface="Calibri"/>
              <a:cs typeface="Helvetica"/>
              <a:sym typeface="Helvetica"/>
            </a:endParaRPr>
          </a:p>
        </p:txBody>
      </p:sp>
      <p:sp>
        <p:nvSpPr>
          <p:cNvPr id="50" name="TextBox 49">
            <a:extLst>
              <a:ext uri="{FF2B5EF4-FFF2-40B4-BE49-F238E27FC236}">
                <a16:creationId xmlns:a16="http://schemas.microsoft.com/office/drawing/2014/main" id="{E8EA7E8B-A8F4-4670-B601-059F3F1ED309}"/>
              </a:ext>
            </a:extLst>
          </p:cNvPr>
          <p:cNvSpPr txBox="1"/>
          <p:nvPr/>
        </p:nvSpPr>
        <p:spPr>
          <a:xfrm>
            <a:off x="4986430" y="4439547"/>
            <a:ext cx="2633736" cy="253916"/>
          </a:xfrm>
          <a:prstGeom prst="rect">
            <a:avLst/>
          </a:prstGeom>
          <a:noFill/>
        </p:spPr>
        <p:txBody>
          <a:bodyPr wrap="square" rtlCol="0">
            <a:spAutoFit/>
          </a:bodyPr>
          <a:lstStyle/>
          <a:p>
            <a:pPr defTabSz="685800" hangingPunct="0"/>
            <a:r>
              <a:rPr lang="en-US" sz="1050" b="1" u="sng" kern="0" dirty="0">
                <a:solidFill>
                  <a:srgbClr val="F6F8FA"/>
                </a:solidFill>
                <a:latin typeface="Calibri"/>
                <a:cs typeface="Helvetica"/>
                <a:sym typeface="Helvetica"/>
              </a:rPr>
              <a:t>Protecting the Environment</a:t>
            </a:r>
          </a:p>
        </p:txBody>
      </p:sp>
      <p:sp>
        <p:nvSpPr>
          <p:cNvPr id="51" name="TextBox 50">
            <a:extLst>
              <a:ext uri="{FF2B5EF4-FFF2-40B4-BE49-F238E27FC236}">
                <a16:creationId xmlns:a16="http://schemas.microsoft.com/office/drawing/2014/main" id="{199D30C7-3CBC-45C2-A36D-A3D8A92A159F}"/>
              </a:ext>
            </a:extLst>
          </p:cNvPr>
          <p:cNvSpPr txBox="1"/>
          <p:nvPr/>
        </p:nvSpPr>
        <p:spPr>
          <a:xfrm>
            <a:off x="5032666" y="2115086"/>
            <a:ext cx="2933803" cy="484748"/>
          </a:xfrm>
          <a:prstGeom prst="rect">
            <a:avLst/>
          </a:prstGeom>
          <a:noFill/>
        </p:spPr>
        <p:txBody>
          <a:bodyPr wrap="square" lIns="0" tIns="0" rIns="0" bIns="0" rtlCol="0">
            <a:spAutoFit/>
          </a:bodyPr>
          <a:lstStyle/>
          <a:p>
            <a:pPr>
              <a:spcBef>
                <a:spcPts val="600"/>
              </a:spcBef>
              <a:buSzPct val="100000"/>
              <a:defRPr/>
            </a:pPr>
            <a:r>
              <a:rPr lang="en-GB" sz="1050" dirty="0">
                <a:solidFill>
                  <a:schemeClr val="bg1"/>
                </a:solidFill>
              </a:rPr>
              <a:t>Prioritization and implementation of critical and strategic infrastructure projects that will directly boost production and productivity</a:t>
            </a:r>
            <a:endParaRPr lang="en-ZA" sz="1050" dirty="0">
              <a:solidFill>
                <a:schemeClr val="bg1"/>
              </a:solidFill>
              <a:latin typeface="Calibri"/>
              <a:cs typeface="Helvetica"/>
              <a:sym typeface="Helvetica"/>
            </a:endParaRPr>
          </a:p>
        </p:txBody>
      </p:sp>
      <p:sp>
        <p:nvSpPr>
          <p:cNvPr id="52" name="TextBox 51">
            <a:extLst>
              <a:ext uri="{FF2B5EF4-FFF2-40B4-BE49-F238E27FC236}">
                <a16:creationId xmlns:a16="http://schemas.microsoft.com/office/drawing/2014/main" id="{72A3915F-B58C-481B-8E0A-1C3A94B83F24}"/>
              </a:ext>
            </a:extLst>
          </p:cNvPr>
          <p:cNvSpPr txBox="1"/>
          <p:nvPr/>
        </p:nvSpPr>
        <p:spPr>
          <a:xfrm>
            <a:off x="5002529" y="3436955"/>
            <a:ext cx="3179668" cy="615553"/>
          </a:xfrm>
          <a:prstGeom prst="rect">
            <a:avLst/>
          </a:prstGeom>
          <a:noFill/>
        </p:spPr>
        <p:txBody>
          <a:bodyPr wrap="square" lIns="0" tIns="0" rIns="0" bIns="0" rtlCol="0">
            <a:spAutoFit/>
          </a:bodyPr>
          <a:lstStyle/>
          <a:p>
            <a:pPr hangingPunct="0">
              <a:spcBef>
                <a:spcPts val="600"/>
              </a:spcBef>
              <a:buSzPct val="100000"/>
              <a:defRPr/>
            </a:pPr>
            <a:r>
              <a:rPr lang="en-GB" sz="1000" dirty="0">
                <a:solidFill>
                  <a:schemeClr val="bg1"/>
                </a:solidFill>
              </a:rPr>
              <a:t>Nigeria will move towards climate adaptation by diversifying its energy sources away from fossil fuels and embracing the green economy to create new and sustainable economic activities</a:t>
            </a:r>
            <a:endParaRPr lang="en-ZA" sz="1000" kern="0" dirty="0">
              <a:solidFill>
                <a:schemeClr val="bg1"/>
              </a:solidFill>
              <a:latin typeface="Calibri"/>
              <a:cs typeface="Helvetica"/>
              <a:sym typeface="Helvetica"/>
            </a:endParaRPr>
          </a:p>
        </p:txBody>
      </p:sp>
      <p:sp>
        <p:nvSpPr>
          <p:cNvPr id="53" name="TextBox 52">
            <a:extLst>
              <a:ext uri="{FF2B5EF4-FFF2-40B4-BE49-F238E27FC236}">
                <a16:creationId xmlns:a16="http://schemas.microsoft.com/office/drawing/2014/main" id="{45734A7C-B080-44B8-8F5A-0C225CAC604E}"/>
              </a:ext>
            </a:extLst>
          </p:cNvPr>
          <p:cNvSpPr txBox="1"/>
          <p:nvPr/>
        </p:nvSpPr>
        <p:spPr>
          <a:xfrm>
            <a:off x="5042573" y="4736159"/>
            <a:ext cx="2999771" cy="646331"/>
          </a:xfrm>
          <a:prstGeom prst="rect">
            <a:avLst/>
          </a:prstGeom>
          <a:noFill/>
        </p:spPr>
        <p:txBody>
          <a:bodyPr wrap="square" lIns="0" tIns="0" rIns="0" bIns="0" rtlCol="0">
            <a:spAutoFit/>
          </a:bodyPr>
          <a:lstStyle/>
          <a:p>
            <a:pPr hangingPunct="0">
              <a:spcBef>
                <a:spcPts val="600"/>
              </a:spcBef>
              <a:buSzPct val="100000"/>
              <a:defRPr/>
            </a:pPr>
            <a:r>
              <a:rPr lang="en-GB" sz="1050" dirty="0">
                <a:solidFill>
                  <a:schemeClr val="bg1"/>
                </a:solidFill>
              </a:rPr>
              <a:t>Develop a Nigerian circular economy and environmental protection programme to reduce the footprint of mine waste and create new job opportunities</a:t>
            </a:r>
            <a:endParaRPr lang="en-ZA" sz="1050" kern="0" dirty="0">
              <a:solidFill>
                <a:schemeClr val="bg1"/>
              </a:solidFill>
              <a:latin typeface="Calibri"/>
              <a:cs typeface="Helvetica"/>
              <a:sym typeface="Helvetica"/>
            </a:endParaRPr>
          </a:p>
        </p:txBody>
      </p:sp>
      <p:cxnSp>
        <p:nvCxnSpPr>
          <p:cNvPr id="54" name="Straight Connector 53">
            <a:extLst>
              <a:ext uri="{FF2B5EF4-FFF2-40B4-BE49-F238E27FC236}">
                <a16:creationId xmlns:a16="http://schemas.microsoft.com/office/drawing/2014/main" id="{B29CF5ED-DAB2-4D2E-9244-E14B6F0709A1}"/>
              </a:ext>
            </a:extLst>
          </p:cNvPr>
          <p:cNvCxnSpPr/>
          <p:nvPr/>
        </p:nvCxnSpPr>
        <p:spPr>
          <a:xfrm flipV="1">
            <a:off x="3926904" y="2441846"/>
            <a:ext cx="517372" cy="551381"/>
          </a:xfrm>
          <a:prstGeom prst="line">
            <a:avLst/>
          </a:prstGeom>
          <a:noFill/>
          <a:ln w="3175" cap="flat" cmpd="sng" algn="ctr">
            <a:solidFill>
              <a:srgbClr val="99CB38"/>
            </a:solidFill>
            <a:prstDash val="solid"/>
            <a:tailEnd type="oval" w="lg" len="lg"/>
          </a:ln>
          <a:effectLst/>
        </p:spPr>
      </p:cxnSp>
      <p:cxnSp>
        <p:nvCxnSpPr>
          <p:cNvPr id="55" name="Straight Connector 54">
            <a:extLst>
              <a:ext uri="{FF2B5EF4-FFF2-40B4-BE49-F238E27FC236}">
                <a16:creationId xmlns:a16="http://schemas.microsoft.com/office/drawing/2014/main" id="{469277A0-834B-4B18-8ACE-3D9FC2B622FB}"/>
              </a:ext>
            </a:extLst>
          </p:cNvPr>
          <p:cNvCxnSpPr/>
          <p:nvPr/>
        </p:nvCxnSpPr>
        <p:spPr>
          <a:xfrm flipV="1">
            <a:off x="3910429" y="3660740"/>
            <a:ext cx="505330" cy="8045"/>
          </a:xfrm>
          <a:prstGeom prst="line">
            <a:avLst/>
          </a:prstGeom>
          <a:noFill/>
          <a:ln w="3175" cap="flat" cmpd="sng" algn="ctr">
            <a:solidFill>
              <a:srgbClr val="99CB38"/>
            </a:solidFill>
            <a:prstDash val="solid"/>
            <a:tailEnd type="oval" w="lg" len="lg"/>
          </a:ln>
          <a:effectLst/>
        </p:spPr>
      </p:cxnSp>
      <p:cxnSp>
        <p:nvCxnSpPr>
          <p:cNvPr id="56" name="Straight Connector 55">
            <a:extLst>
              <a:ext uri="{FF2B5EF4-FFF2-40B4-BE49-F238E27FC236}">
                <a16:creationId xmlns:a16="http://schemas.microsoft.com/office/drawing/2014/main" id="{E4D1A7F3-BFF3-4A97-8818-8285D1C71EE6}"/>
              </a:ext>
            </a:extLst>
          </p:cNvPr>
          <p:cNvCxnSpPr/>
          <p:nvPr/>
        </p:nvCxnSpPr>
        <p:spPr>
          <a:xfrm>
            <a:off x="3904512" y="4248139"/>
            <a:ext cx="539764" cy="501223"/>
          </a:xfrm>
          <a:prstGeom prst="line">
            <a:avLst/>
          </a:prstGeom>
          <a:noFill/>
          <a:ln w="3175" cap="flat" cmpd="sng" algn="ctr">
            <a:solidFill>
              <a:srgbClr val="99CB38"/>
            </a:solidFill>
            <a:prstDash val="solid"/>
            <a:tailEnd type="oval" w="lg" len="lg"/>
          </a:ln>
          <a:effectLst/>
        </p:spPr>
      </p:cxnSp>
      <p:sp>
        <p:nvSpPr>
          <p:cNvPr id="57" name="TextBox 56">
            <a:extLst>
              <a:ext uri="{FF2B5EF4-FFF2-40B4-BE49-F238E27FC236}">
                <a16:creationId xmlns:a16="http://schemas.microsoft.com/office/drawing/2014/main" id="{F26CF5EC-CFDE-48D6-B3E2-0D2D4C994788}"/>
              </a:ext>
            </a:extLst>
          </p:cNvPr>
          <p:cNvSpPr txBox="1"/>
          <p:nvPr/>
        </p:nvSpPr>
        <p:spPr>
          <a:xfrm>
            <a:off x="4479325" y="1519391"/>
            <a:ext cx="2471439" cy="338554"/>
          </a:xfrm>
          <a:prstGeom prst="rect">
            <a:avLst/>
          </a:prstGeom>
          <a:noFill/>
        </p:spPr>
        <p:txBody>
          <a:bodyPr wrap="square" rtlCol="0">
            <a:spAutoFit/>
          </a:bodyPr>
          <a:lstStyle/>
          <a:p>
            <a:pPr defTabSz="685800" hangingPunct="0"/>
            <a:r>
              <a:rPr lang="en-US" sz="1600" u="sng" kern="0" dirty="0">
                <a:solidFill>
                  <a:srgbClr val="000000"/>
                </a:solidFill>
                <a:latin typeface="Calibri"/>
                <a:cs typeface="Helvetica"/>
                <a:sym typeface="Helvetica"/>
              </a:rPr>
              <a:t>Thematic Areas</a:t>
            </a:r>
            <a:endParaRPr lang="en-ZA" sz="1600" u="sng" kern="0" dirty="0">
              <a:solidFill>
                <a:srgbClr val="000000"/>
              </a:solidFill>
              <a:latin typeface="Calibri"/>
              <a:cs typeface="Helvetica"/>
              <a:sym typeface="Helvetica"/>
            </a:endParaRPr>
          </a:p>
        </p:txBody>
      </p:sp>
      <p:cxnSp>
        <p:nvCxnSpPr>
          <p:cNvPr id="58" name="Straight Connector 57">
            <a:extLst>
              <a:ext uri="{FF2B5EF4-FFF2-40B4-BE49-F238E27FC236}">
                <a16:creationId xmlns:a16="http://schemas.microsoft.com/office/drawing/2014/main" id="{5A5E2B01-E34C-41DA-95D4-38B614CC8B0A}"/>
              </a:ext>
            </a:extLst>
          </p:cNvPr>
          <p:cNvCxnSpPr/>
          <p:nvPr/>
        </p:nvCxnSpPr>
        <p:spPr>
          <a:xfrm flipH="1">
            <a:off x="4531325" y="3006091"/>
            <a:ext cx="3566160" cy="4046"/>
          </a:xfrm>
          <a:prstGeom prst="line">
            <a:avLst/>
          </a:prstGeom>
          <a:noFill/>
          <a:ln w="9525" cap="flat" cmpd="sng" algn="ctr">
            <a:solidFill>
              <a:srgbClr val="F6F8FA">
                <a:lumMod val="75000"/>
              </a:srgbClr>
            </a:solidFill>
            <a:prstDash val="dash"/>
          </a:ln>
          <a:effectLst/>
        </p:spPr>
      </p:cxnSp>
      <p:cxnSp>
        <p:nvCxnSpPr>
          <p:cNvPr id="59" name="Straight Connector 58">
            <a:extLst>
              <a:ext uri="{FF2B5EF4-FFF2-40B4-BE49-F238E27FC236}">
                <a16:creationId xmlns:a16="http://schemas.microsoft.com/office/drawing/2014/main" id="{E9C086C0-70F6-4FE7-B896-C6E8A727A68B}"/>
              </a:ext>
            </a:extLst>
          </p:cNvPr>
          <p:cNvCxnSpPr/>
          <p:nvPr/>
        </p:nvCxnSpPr>
        <p:spPr>
          <a:xfrm flipH="1">
            <a:off x="4531325" y="4303979"/>
            <a:ext cx="3566160" cy="4046"/>
          </a:xfrm>
          <a:prstGeom prst="line">
            <a:avLst/>
          </a:prstGeom>
          <a:noFill/>
          <a:ln w="9525" cap="flat" cmpd="sng" algn="ctr">
            <a:solidFill>
              <a:srgbClr val="F6F8FA">
                <a:lumMod val="75000"/>
              </a:srgbClr>
            </a:solidFill>
            <a:prstDash val="dash"/>
          </a:ln>
          <a:effectLst/>
        </p:spPr>
      </p:cxnSp>
      <p:cxnSp>
        <p:nvCxnSpPr>
          <p:cNvPr id="61" name="Straight Connector 60">
            <a:extLst>
              <a:ext uri="{FF2B5EF4-FFF2-40B4-BE49-F238E27FC236}">
                <a16:creationId xmlns:a16="http://schemas.microsoft.com/office/drawing/2014/main" id="{547596B8-8863-4220-AF7F-8EAFF684DED8}"/>
              </a:ext>
            </a:extLst>
          </p:cNvPr>
          <p:cNvCxnSpPr/>
          <p:nvPr/>
        </p:nvCxnSpPr>
        <p:spPr>
          <a:xfrm>
            <a:off x="8229749" y="1848815"/>
            <a:ext cx="0" cy="3566160"/>
          </a:xfrm>
          <a:prstGeom prst="line">
            <a:avLst/>
          </a:prstGeom>
          <a:noFill/>
          <a:ln w="9525" cap="flat" cmpd="sng" algn="ctr">
            <a:solidFill>
              <a:srgbClr val="F6F8FA">
                <a:lumMod val="75000"/>
              </a:srgbClr>
            </a:solidFill>
            <a:prstDash val="dash"/>
          </a:ln>
          <a:effectLst/>
        </p:spPr>
      </p:cxnSp>
      <p:cxnSp>
        <p:nvCxnSpPr>
          <p:cNvPr id="64" name="Straight Connector 63">
            <a:extLst>
              <a:ext uri="{FF2B5EF4-FFF2-40B4-BE49-F238E27FC236}">
                <a16:creationId xmlns:a16="http://schemas.microsoft.com/office/drawing/2014/main" id="{D50647D8-A642-499C-8AD2-27E6D36F943A}"/>
              </a:ext>
            </a:extLst>
          </p:cNvPr>
          <p:cNvCxnSpPr/>
          <p:nvPr/>
        </p:nvCxnSpPr>
        <p:spPr>
          <a:xfrm flipV="1">
            <a:off x="1029178" y="3694806"/>
            <a:ext cx="505330" cy="8045"/>
          </a:xfrm>
          <a:prstGeom prst="line">
            <a:avLst/>
          </a:prstGeom>
          <a:noFill/>
          <a:ln w="3175" cap="flat" cmpd="sng" algn="ctr">
            <a:solidFill>
              <a:srgbClr val="99CB38"/>
            </a:solidFill>
            <a:prstDash val="solid"/>
            <a:tailEnd type="oval" w="lg" len="lg"/>
          </a:ln>
          <a:effectLst/>
        </p:spPr>
      </p:cxnSp>
      <p:pic>
        <p:nvPicPr>
          <p:cNvPr id="6" name="Picture 5">
            <a:extLst>
              <a:ext uri="{FF2B5EF4-FFF2-40B4-BE49-F238E27FC236}">
                <a16:creationId xmlns:a16="http://schemas.microsoft.com/office/drawing/2014/main" id="{51AC8D4A-DCCF-49B0-9D61-7BD19910E1D6}"/>
              </a:ext>
            </a:extLst>
          </p:cNvPr>
          <p:cNvPicPr>
            <a:picLocks noChangeAspect="1"/>
          </p:cNvPicPr>
          <p:nvPr/>
        </p:nvPicPr>
        <p:blipFill>
          <a:blip r:embed="rId3"/>
          <a:stretch>
            <a:fillRect/>
          </a:stretch>
        </p:blipFill>
        <p:spPr>
          <a:xfrm>
            <a:off x="7444490" y="250156"/>
            <a:ext cx="4747510" cy="1285884"/>
          </a:xfrm>
          <a:prstGeom prst="rect">
            <a:avLst/>
          </a:prstGeom>
        </p:spPr>
      </p:pic>
      <p:pic>
        <p:nvPicPr>
          <p:cNvPr id="30" name="Picture 29">
            <a:extLst>
              <a:ext uri="{FF2B5EF4-FFF2-40B4-BE49-F238E27FC236}">
                <a16:creationId xmlns:a16="http://schemas.microsoft.com/office/drawing/2014/main" id="{CE40D75F-F778-4965-96AE-F70D95E7AD21}"/>
              </a:ext>
            </a:extLst>
          </p:cNvPr>
          <p:cNvPicPr>
            <a:picLocks noChangeAspect="1"/>
          </p:cNvPicPr>
          <p:nvPr/>
        </p:nvPicPr>
        <p:blipFill>
          <a:blip r:embed="rId4"/>
          <a:stretch>
            <a:fillRect/>
          </a:stretch>
        </p:blipFill>
        <p:spPr>
          <a:xfrm>
            <a:off x="9973133" y="1239118"/>
            <a:ext cx="763104" cy="1118342"/>
          </a:xfrm>
          <a:prstGeom prst="rect">
            <a:avLst/>
          </a:prstGeom>
        </p:spPr>
      </p:pic>
      <p:grpSp>
        <p:nvGrpSpPr>
          <p:cNvPr id="31" name="Group 30">
            <a:extLst>
              <a:ext uri="{FF2B5EF4-FFF2-40B4-BE49-F238E27FC236}">
                <a16:creationId xmlns:a16="http://schemas.microsoft.com/office/drawing/2014/main" id="{1939B1B1-FC8F-4B2D-8218-510AADB7367A}"/>
              </a:ext>
            </a:extLst>
          </p:cNvPr>
          <p:cNvGrpSpPr/>
          <p:nvPr/>
        </p:nvGrpSpPr>
        <p:grpSpPr>
          <a:xfrm>
            <a:off x="8489773" y="2449666"/>
            <a:ext cx="3352449" cy="3741253"/>
            <a:chOff x="5597318" y="1196114"/>
            <a:chExt cx="3332707" cy="2988793"/>
          </a:xfrm>
        </p:grpSpPr>
        <p:grpSp>
          <p:nvGrpSpPr>
            <p:cNvPr id="32" name="Group 31">
              <a:extLst>
                <a:ext uri="{FF2B5EF4-FFF2-40B4-BE49-F238E27FC236}">
                  <a16:creationId xmlns:a16="http://schemas.microsoft.com/office/drawing/2014/main" id="{F1FC8947-EFCF-475A-B5F8-6C3637F01178}"/>
                </a:ext>
              </a:extLst>
            </p:cNvPr>
            <p:cNvGrpSpPr/>
            <p:nvPr/>
          </p:nvGrpSpPr>
          <p:grpSpPr>
            <a:xfrm>
              <a:off x="5597318" y="1196114"/>
              <a:ext cx="3332707" cy="2988793"/>
              <a:chOff x="79765" y="1036194"/>
              <a:chExt cx="1346695" cy="2988793"/>
            </a:xfrm>
          </p:grpSpPr>
          <p:sp>
            <p:nvSpPr>
              <p:cNvPr id="34" name="TextBox 33">
                <a:extLst>
                  <a:ext uri="{FF2B5EF4-FFF2-40B4-BE49-F238E27FC236}">
                    <a16:creationId xmlns:a16="http://schemas.microsoft.com/office/drawing/2014/main" id="{F061072B-1F1E-44AF-A7DC-07ECD0C1CEC4}"/>
                  </a:ext>
                </a:extLst>
              </p:cNvPr>
              <p:cNvSpPr txBox="1"/>
              <p:nvPr/>
            </p:nvSpPr>
            <p:spPr>
              <a:xfrm>
                <a:off x="79765" y="1169905"/>
                <a:ext cx="1346695" cy="2855082"/>
              </a:xfrm>
              <a:prstGeom prst="rect">
                <a:avLst/>
              </a:prstGeom>
              <a:noFill/>
            </p:spPr>
            <p:txBody>
              <a:bodyPr wrap="square" rtlCol="0">
                <a:spAutoFit/>
              </a:bodyPr>
              <a:lstStyle/>
              <a:p>
                <a:pPr marL="177800" lvl="0" indent="-177800" algn="just" defTabSz="914400" fontAlgn="base">
                  <a:spcBef>
                    <a:spcPct val="0"/>
                  </a:spcBef>
                  <a:spcAft>
                    <a:spcPct val="0"/>
                  </a:spcAft>
                  <a:buFont typeface="Arial" panose="020B0604020202020204" pitchFamily="34" charset="0"/>
                  <a:buChar char="•"/>
                </a:pPr>
                <a:r>
                  <a:rPr lang="en-GB" sz="1600" b="0" i="0" dirty="0">
                    <a:solidFill>
                      <a:srgbClr val="222222"/>
                    </a:solidFill>
                    <a:effectLst/>
                    <a:latin typeface="Alegreya"/>
                  </a:rPr>
                  <a:t>The plan, with an investment size of </a:t>
                </a:r>
                <a:r>
                  <a:rPr lang="en-GB" sz="1600" b="1" i="0" dirty="0">
                    <a:solidFill>
                      <a:srgbClr val="222222"/>
                    </a:solidFill>
                    <a:effectLst/>
                    <a:latin typeface="Alegreya"/>
                  </a:rPr>
                  <a:t>N348.7tn</a:t>
                </a:r>
                <a:r>
                  <a:rPr lang="en-GB" sz="1600" b="0" i="0" dirty="0">
                    <a:solidFill>
                      <a:srgbClr val="222222"/>
                    </a:solidFill>
                    <a:effectLst/>
                    <a:latin typeface="Alegreya"/>
                  </a:rPr>
                  <a:t>, will be funded by the federal, state governments and the private sector.</a:t>
                </a:r>
              </a:p>
              <a:p>
                <a:pPr marL="177800" lvl="0" indent="-177800" algn="just" defTabSz="914400" fontAlgn="base">
                  <a:spcBef>
                    <a:spcPct val="0"/>
                  </a:spcBef>
                  <a:spcAft>
                    <a:spcPct val="0"/>
                  </a:spcAft>
                  <a:buFont typeface="Arial" panose="020B0604020202020204" pitchFamily="34" charset="0"/>
                  <a:buChar char="•"/>
                </a:pPr>
                <a:r>
                  <a:rPr lang="en-GB" sz="1600" b="0" i="0" dirty="0">
                    <a:solidFill>
                      <a:srgbClr val="222222"/>
                    </a:solidFill>
                    <a:effectLst/>
                    <a:latin typeface="Alegreya"/>
                  </a:rPr>
                  <a:t>For the investment size above, the expected financing contribution is shown below -</a:t>
                </a:r>
              </a:p>
              <a:p>
                <a:pPr marL="444500" lvl="1" indent="-177800" algn="just" defTabSz="1168400" fontAlgn="base">
                  <a:spcBef>
                    <a:spcPts val="600"/>
                  </a:spcBef>
                  <a:spcAft>
                    <a:spcPct val="0"/>
                  </a:spcAft>
                  <a:buFont typeface="Arial" panose="020B0604020202020204" pitchFamily="34" charset="0"/>
                  <a:buChar char="•"/>
                </a:pPr>
                <a:r>
                  <a:rPr lang="en-GB" sz="1550" i="1" dirty="0">
                    <a:solidFill>
                      <a:srgbClr val="000000"/>
                    </a:solidFill>
                    <a:latin typeface="Cambria" panose="02040503050406030204" pitchFamily="18" charset="0"/>
                    <a:ea typeface="Cambria" panose="02040503050406030204" pitchFamily="18" charset="0"/>
                  </a:rPr>
                  <a:t>Public Sector: </a:t>
                </a:r>
                <a:r>
                  <a:rPr lang="en-GB" sz="1550" b="1" i="1" dirty="0">
                    <a:solidFill>
                      <a:srgbClr val="000000"/>
                    </a:solidFill>
                    <a:latin typeface="Cambria" panose="02040503050406030204" pitchFamily="18" charset="0"/>
                    <a:ea typeface="Cambria" panose="02040503050406030204" pitchFamily="18" charset="0"/>
                  </a:rPr>
                  <a:t>N49.7 </a:t>
                </a:r>
                <a:r>
                  <a:rPr lang="en-GB" sz="1550" b="1" i="1" dirty="0" err="1">
                    <a:solidFill>
                      <a:srgbClr val="000000"/>
                    </a:solidFill>
                    <a:latin typeface="Cambria" panose="02040503050406030204" pitchFamily="18" charset="0"/>
                    <a:ea typeface="Cambria" panose="02040503050406030204" pitchFamily="18" charset="0"/>
                  </a:rPr>
                  <a:t>tn</a:t>
                </a:r>
                <a:endParaRPr lang="en-GB" sz="1550" b="1" i="1" dirty="0">
                  <a:solidFill>
                    <a:srgbClr val="000000"/>
                  </a:solidFill>
                  <a:latin typeface="Cambria" panose="02040503050406030204" pitchFamily="18" charset="0"/>
                  <a:ea typeface="Cambria" panose="02040503050406030204" pitchFamily="18" charset="0"/>
                </a:endParaRPr>
              </a:p>
              <a:p>
                <a:pPr marL="444500" lvl="1" indent="-177800" algn="just" defTabSz="1168400" fontAlgn="base">
                  <a:spcBef>
                    <a:spcPts val="600"/>
                  </a:spcBef>
                  <a:spcAft>
                    <a:spcPct val="0"/>
                  </a:spcAft>
                  <a:buFont typeface="Arial" panose="020B0604020202020204" pitchFamily="34" charset="0"/>
                  <a:buChar char="•"/>
                </a:pPr>
                <a:r>
                  <a:rPr lang="en-GB" sz="1550" i="1" dirty="0">
                    <a:solidFill>
                      <a:srgbClr val="000000"/>
                    </a:solidFill>
                    <a:latin typeface="Cambria" panose="02040503050406030204" pitchFamily="18" charset="0"/>
                    <a:ea typeface="Cambria" panose="02040503050406030204" pitchFamily="18" charset="0"/>
                  </a:rPr>
                  <a:t>Private Sector: </a:t>
                </a:r>
                <a:r>
                  <a:rPr lang="en-GB" sz="1550" b="1" i="1" dirty="0">
                    <a:solidFill>
                      <a:srgbClr val="000000"/>
                    </a:solidFill>
                    <a:latin typeface="Cambria" panose="02040503050406030204" pitchFamily="18" charset="0"/>
                    <a:ea typeface="Cambria" panose="02040503050406030204" pitchFamily="18" charset="0"/>
                  </a:rPr>
                  <a:t>N298.3 </a:t>
                </a:r>
                <a:r>
                  <a:rPr lang="en-GB" sz="1550" b="1" i="1" dirty="0" err="1">
                    <a:solidFill>
                      <a:srgbClr val="000000"/>
                    </a:solidFill>
                    <a:latin typeface="Cambria" panose="02040503050406030204" pitchFamily="18" charset="0"/>
                    <a:ea typeface="Cambria" panose="02040503050406030204" pitchFamily="18" charset="0"/>
                  </a:rPr>
                  <a:t>tn</a:t>
                </a:r>
                <a:endParaRPr lang="en-GB" sz="1550" b="1" i="1" dirty="0">
                  <a:solidFill>
                    <a:srgbClr val="000000"/>
                  </a:solidFill>
                  <a:latin typeface="Cambria" panose="02040503050406030204" pitchFamily="18" charset="0"/>
                  <a:ea typeface="Cambria" panose="02040503050406030204" pitchFamily="18" charset="0"/>
                </a:endParaRPr>
              </a:p>
              <a:p>
                <a:pPr marL="177800" indent="-177800" algn="just" defTabSz="1168400" fontAlgn="base">
                  <a:spcBef>
                    <a:spcPts val="600"/>
                  </a:spcBef>
                  <a:spcAft>
                    <a:spcPct val="0"/>
                  </a:spcAft>
                  <a:buFont typeface="Arial" panose="020B0604020202020204" pitchFamily="34" charset="0"/>
                  <a:buChar char="•"/>
                </a:pPr>
                <a:r>
                  <a:rPr lang="en-GB" sz="1550" dirty="0">
                    <a:latin typeface="Cambria" panose="02040503050406030204" pitchFamily="18" charset="0"/>
                    <a:ea typeface="Cambria" panose="02040503050406030204" pitchFamily="18" charset="0"/>
                  </a:rPr>
                  <a:t>It is there imperative to understand the importance of the conversation here today.</a:t>
                </a:r>
                <a:endParaRPr lang="en-GB" sz="1550" b="1" dirty="0">
                  <a:solidFill>
                    <a:srgbClr val="000000"/>
                  </a:solidFill>
                  <a:latin typeface="Cambria" panose="02040503050406030204" pitchFamily="18" charset="0"/>
                  <a:ea typeface="Cambria" panose="02040503050406030204" pitchFamily="18" charset="0"/>
                </a:endParaRPr>
              </a:p>
            </p:txBody>
          </p:sp>
          <p:sp>
            <p:nvSpPr>
              <p:cNvPr id="35" name="Freeform 299">
                <a:extLst>
                  <a:ext uri="{FF2B5EF4-FFF2-40B4-BE49-F238E27FC236}">
                    <a16:creationId xmlns:a16="http://schemas.microsoft.com/office/drawing/2014/main" id="{3218EE41-4B23-4F08-B39E-4532680E1D96}"/>
                  </a:ext>
                </a:extLst>
              </p:cNvPr>
              <p:cNvSpPr>
                <a:spLocks/>
              </p:cNvSpPr>
              <p:nvPr/>
            </p:nvSpPr>
            <p:spPr bwMode="auto">
              <a:xfrm>
                <a:off x="632382" y="1036194"/>
                <a:ext cx="381336" cy="36268"/>
              </a:xfrm>
              <a:custGeom>
                <a:avLst/>
                <a:gdLst>
                  <a:gd name="T0" fmla="*/ 734 w 736"/>
                  <a:gd name="T1" fmla="*/ 26 h 70"/>
                  <a:gd name="T2" fmla="*/ 732 w 736"/>
                  <a:gd name="T3" fmla="*/ 22 h 70"/>
                  <a:gd name="T4" fmla="*/ 730 w 736"/>
                  <a:gd name="T5" fmla="*/ 16 h 70"/>
                  <a:gd name="T6" fmla="*/ 728 w 736"/>
                  <a:gd name="T7" fmla="*/ 12 h 70"/>
                  <a:gd name="T8" fmla="*/ 724 w 736"/>
                  <a:gd name="T9" fmla="*/ 8 h 70"/>
                  <a:gd name="T10" fmla="*/ 720 w 736"/>
                  <a:gd name="T11" fmla="*/ 6 h 70"/>
                  <a:gd name="T12" fmla="*/ 716 w 736"/>
                  <a:gd name="T13" fmla="*/ 4 h 70"/>
                  <a:gd name="T14" fmla="*/ 712 w 736"/>
                  <a:gd name="T15" fmla="*/ 2 h 70"/>
                  <a:gd name="T16" fmla="*/ 706 w 736"/>
                  <a:gd name="T17" fmla="*/ 0 h 70"/>
                  <a:gd name="T18" fmla="*/ 700 w 736"/>
                  <a:gd name="T19" fmla="*/ 0 h 70"/>
                  <a:gd name="T20" fmla="*/ 32 w 736"/>
                  <a:gd name="T21" fmla="*/ 0 h 70"/>
                  <a:gd name="T22" fmla="*/ 26 w 736"/>
                  <a:gd name="T23" fmla="*/ 0 h 70"/>
                  <a:gd name="T24" fmla="*/ 22 w 736"/>
                  <a:gd name="T25" fmla="*/ 2 h 70"/>
                  <a:gd name="T26" fmla="*/ 16 w 736"/>
                  <a:gd name="T27" fmla="*/ 6 h 70"/>
                  <a:gd name="T28" fmla="*/ 12 w 736"/>
                  <a:gd name="T29" fmla="*/ 8 h 70"/>
                  <a:gd name="T30" fmla="*/ 8 w 736"/>
                  <a:gd name="T31" fmla="*/ 12 h 70"/>
                  <a:gd name="T32" fmla="*/ 6 w 736"/>
                  <a:gd name="T33" fmla="*/ 16 h 70"/>
                  <a:gd name="T34" fmla="*/ 4 w 736"/>
                  <a:gd name="T35" fmla="*/ 20 h 70"/>
                  <a:gd name="T36" fmla="*/ 2 w 736"/>
                  <a:gd name="T37" fmla="*/ 24 h 70"/>
                  <a:gd name="T38" fmla="*/ 0 w 736"/>
                  <a:gd name="T39" fmla="*/ 30 h 70"/>
                  <a:gd name="T40" fmla="*/ 0 w 736"/>
                  <a:gd name="T41" fmla="*/ 34 h 70"/>
                  <a:gd name="T42" fmla="*/ 0 w 736"/>
                  <a:gd name="T43" fmla="*/ 40 h 70"/>
                  <a:gd name="T44" fmla="*/ 2 w 736"/>
                  <a:gd name="T45" fmla="*/ 44 h 70"/>
                  <a:gd name="T46" fmla="*/ 4 w 736"/>
                  <a:gd name="T47" fmla="*/ 50 h 70"/>
                  <a:gd name="T48" fmla="*/ 6 w 736"/>
                  <a:gd name="T49" fmla="*/ 54 h 70"/>
                  <a:gd name="T50" fmla="*/ 8 w 736"/>
                  <a:gd name="T51" fmla="*/ 58 h 70"/>
                  <a:gd name="T52" fmla="*/ 12 w 736"/>
                  <a:gd name="T53" fmla="*/ 62 h 70"/>
                  <a:gd name="T54" fmla="*/ 16 w 736"/>
                  <a:gd name="T55" fmla="*/ 64 h 70"/>
                  <a:gd name="T56" fmla="*/ 22 w 736"/>
                  <a:gd name="T57" fmla="*/ 66 h 70"/>
                  <a:gd name="T58" fmla="*/ 26 w 736"/>
                  <a:gd name="T59" fmla="*/ 68 h 70"/>
                  <a:gd name="T60" fmla="*/ 32 w 736"/>
                  <a:gd name="T61" fmla="*/ 70 h 70"/>
                  <a:gd name="T62" fmla="*/ 700 w 736"/>
                  <a:gd name="T63" fmla="*/ 70 h 70"/>
                  <a:gd name="T64" fmla="*/ 706 w 736"/>
                  <a:gd name="T65" fmla="*/ 68 h 70"/>
                  <a:gd name="T66" fmla="*/ 712 w 736"/>
                  <a:gd name="T67" fmla="*/ 68 h 70"/>
                  <a:gd name="T68" fmla="*/ 716 w 736"/>
                  <a:gd name="T69" fmla="*/ 66 h 70"/>
                  <a:gd name="T70" fmla="*/ 720 w 736"/>
                  <a:gd name="T71" fmla="*/ 64 h 70"/>
                  <a:gd name="T72" fmla="*/ 724 w 736"/>
                  <a:gd name="T73" fmla="*/ 60 h 70"/>
                  <a:gd name="T74" fmla="*/ 728 w 736"/>
                  <a:gd name="T75" fmla="*/ 56 h 70"/>
                  <a:gd name="T76" fmla="*/ 730 w 736"/>
                  <a:gd name="T77" fmla="*/ 52 h 70"/>
                  <a:gd name="T78" fmla="*/ 732 w 736"/>
                  <a:gd name="T79" fmla="*/ 48 h 70"/>
                  <a:gd name="T80" fmla="*/ 734 w 736"/>
                  <a:gd name="T81" fmla="*/ 44 h 70"/>
                  <a:gd name="T82" fmla="*/ 736 w 736"/>
                  <a:gd name="T83" fmla="*/ 38 h 70"/>
                  <a:gd name="T84" fmla="*/ 736 w 736"/>
                  <a:gd name="T85"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6" h="70">
                    <a:moveTo>
                      <a:pt x="736" y="30"/>
                    </a:moveTo>
                    <a:lnTo>
                      <a:pt x="734" y="28"/>
                    </a:lnTo>
                    <a:lnTo>
                      <a:pt x="734" y="26"/>
                    </a:lnTo>
                    <a:lnTo>
                      <a:pt x="734" y="24"/>
                    </a:lnTo>
                    <a:lnTo>
                      <a:pt x="734" y="22"/>
                    </a:lnTo>
                    <a:lnTo>
                      <a:pt x="732" y="22"/>
                    </a:lnTo>
                    <a:lnTo>
                      <a:pt x="732" y="20"/>
                    </a:lnTo>
                    <a:lnTo>
                      <a:pt x="732" y="18"/>
                    </a:lnTo>
                    <a:lnTo>
                      <a:pt x="730" y="16"/>
                    </a:lnTo>
                    <a:lnTo>
                      <a:pt x="730" y="16"/>
                    </a:lnTo>
                    <a:lnTo>
                      <a:pt x="728" y="14"/>
                    </a:lnTo>
                    <a:lnTo>
                      <a:pt x="728" y="12"/>
                    </a:lnTo>
                    <a:lnTo>
                      <a:pt x="726" y="12"/>
                    </a:lnTo>
                    <a:lnTo>
                      <a:pt x="726" y="10"/>
                    </a:lnTo>
                    <a:lnTo>
                      <a:pt x="724" y="8"/>
                    </a:lnTo>
                    <a:lnTo>
                      <a:pt x="722" y="8"/>
                    </a:lnTo>
                    <a:lnTo>
                      <a:pt x="722" y="6"/>
                    </a:lnTo>
                    <a:lnTo>
                      <a:pt x="720" y="6"/>
                    </a:lnTo>
                    <a:lnTo>
                      <a:pt x="718" y="4"/>
                    </a:lnTo>
                    <a:lnTo>
                      <a:pt x="718" y="4"/>
                    </a:lnTo>
                    <a:lnTo>
                      <a:pt x="716" y="4"/>
                    </a:lnTo>
                    <a:lnTo>
                      <a:pt x="714" y="2"/>
                    </a:lnTo>
                    <a:lnTo>
                      <a:pt x="712" y="2"/>
                    </a:lnTo>
                    <a:lnTo>
                      <a:pt x="712" y="2"/>
                    </a:lnTo>
                    <a:lnTo>
                      <a:pt x="710" y="0"/>
                    </a:lnTo>
                    <a:lnTo>
                      <a:pt x="708" y="0"/>
                    </a:lnTo>
                    <a:lnTo>
                      <a:pt x="706" y="0"/>
                    </a:lnTo>
                    <a:lnTo>
                      <a:pt x="704" y="0"/>
                    </a:lnTo>
                    <a:lnTo>
                      <a:pt x="702" y="0"/>
                    </a:lnTo>
                    <a:lnTo>
                      <a:pt x="700" y="0"/>
                    </a:lnTo>
                    <a:lnTo>
                      <a:pt x="34" y="0"/>
                    </a:lnTo>
                    <a:lnTo>
                      <a:pt x="32" y="0"/>
                    </a:lnTo>
                    <a:lnTo>
                      <a:pt x="32" y="0"/>
                    </a:lnTo>
                    <a:lnTo>
                      <a:pt x="30" y="0"/>
                    </a:lnTo>
                    <a:lnTo>
                      <a:pt x="28" y="0"/>
                    </a:lnTo>
                    <a:lnTo>
                      <a:pt x="26" y="0"/>
                    </a:lnTo>
                    <a:lnTo>
                      <a:pt x="24" y="2"/>
                    </a:lnTo>
                    <a:lnTo>
                      <a:pt x="22" y="2"/>
                    </a:lnTo>
                    <a:lnTo>
                      <a:pt x="22" y="2"/>
                    </a:lnTo>
                    <a:lnTo>
                      <a:pt x="20" y="4"/>
                    </a:lnTo>
                    <a:lnTo>
                      <a:pt x="18" y="4"/>
                    </a:lnTo>
                    <a:lnTo>
                      <a:pt x="16" y="6"/>
                    </a:lnTo>
                    <a:lnTo>
                      <a:pt x="16" y="6"/>
                    </a:lnTo>
                    <a:lnTo>
                      <a:pt x="14" y="6"/>
                    </a:lnTo>
                    <a:lnTo>
                      <a:pt x="12" y="8"/>
                    </a:lnTo>
                    <a:lnTo>
                      <a:pt x="12" y="8"/>
                    </a:lnTo>
                    <a:lnTo>
                      <a:pt x="10" y="10"/>
                    </a:lnTo>
                    <a:lnTo>
                      <a:pt x="8" y="12"/>
                    </a:lnTo>
                    <a:lnTo>
                      <a:pt x="8" y="12"/>
                    </a:lnTo>
                    <a:lnTo>
                      <a:pt x="6" y="14"/>
                    </a:lnTo>
                    <a:lnTo>
                      <a:pt x="6" y="16"/>
                    </a:lnTo>
                    <a:lnTo>
                      <a:pt x="4" y="16"/>
                    </a:lnTo>
                    <a:lnTo>
                      <a:pt x="4" y="18"/>
                    </a:lnTo>
                    <a:lnTo>
                      <a:pt x="4" y="20"/>
                    </a:lnTo>
                    <a:lnTo>
                      <a:pt x="2" y="22"/>
                    </a:lnTo>
                    <a:lnTo>
                      <a:pt x="2" y="22"/>
                    </a:lnTo>
                    <a:lnTo>
                      <a:pt x="2" y="24"/>
                    </a:lnTo>
                    <a:lnTo>
                      <a:pt x="0" y="26"/>
                    </a:lnTo>
                    <a:lnTo>
                      <a:pt x="0" y="28"/>
                    </a:lnTo>
                    <a:lnTo>
                      <a:pt x="0" y="30"/>
                    </a:lnTo>
                    <a:lnTo>
                      <a:pt x="0" y="32"/>
                    </a:lnTo>
                    <a:lnTo>
                      <a:pt x="0" y="32"/>
                    </a:lnTo>
                    <a:lnTo>
                      <a:pt x="0" y="34"/>
                    </a:lnTo>
                    <a:lnTo>
                      <a:pt x="0" y="36"/>
                    </a:lnTo>
                    <a:lnTo>
                      <a:pt x="0" y="38"/>
                    </a:lnTo>
                    <a:lnTo>
                      <a:pt x="0" y="40"/>
                    </a:lnTo>
                    <a:lnTo>
                      <a:pt x="0" y="42"/>
                    </a:lnTo>
                    <a:lnTo>
                      <a:pt x="0" y="44"/>
                    </a:lnTo>
                    <a:lnTo>
                      <a:pt x="2" y="44"/>
                    </a:lnTo>
                    <a:lnTo>
                      <a:pt x="2" y="46"/>
                    </a:lnTo>
                    <a:lnTo>
                      <a:pt x="2" y="48"/>
                    </a:lnTo>
                    <a:lnTo>
                      <a:pt x="4" y="50"/>
                    </a:lnTo>
                    <a:lnTo>
                      <a:pt x="4" y="52"/>
                    </a:lnTo>
                    <a:lnTo>
                      <a:pt x="4" y="52"/>
                    </a:lnTo>
                    <a:lnTo>
                      <a:pt x="6" y="54"/>
                    </a:lnTo>
                    <a:lnTo>
                      <a:pt x="6" y="56"/>
                    </a:lnTo>
                    <a:lnTo>
                      <a:pt x="8" y="56"/>
                    </a:lnTo>
                    <a:lnTo>
                      <a:pt x="8" y="58"/>
                    </a:lnTo>
                    <a:lnTo>
                      <a:pt x="10" y="60"/>
                    </a:lnTo>
                    <a:lnTo>
                      <a:pt x="12" y="60"/>
                    </a:lnTo>
                    <a:lnTo>
                      <a:pt x="12" y="62"/>
                    </a:lnTo>
                    <a:lnTo>
                      <a:pt x="14" y="62"/>
                    </a:lnTo>
                    <a:lnTo>
                      <a:pt x="16" y="64"/>
                    </a:lnTo>
                    <a:lnTo>
                      <a:pt x="16" y="64"/>
                    </a:lnTo>
                    <a:lnTo>
                      <a:pt x="18" y="66"/>
                    </a:lnTo>
                    <a:lnTo>
                      <a:pt x="20" y="66"/>
                    </a:lnTo>
                    <a:lnTo>
                      <a:pt x="22" y="66"/>
                    </a:lnTo>
                    <a:lnTo>
                      <a:pt x="22" y="68"/>
                    </a:lnTo>
                    <a:lnTo>
                      <a:pt x="24" y="68"/>
                    </a:lnTo>
                    <a:lnTo>
                      <a:pt x="26" y="68"/>
                    </a:lnTo>
                    <a:lnTo>
                      <a:pt x="28" y="68"/>
                    </a:lnTo>
                    <a:lnTo>
                      <a:pt x="30" y="68"/>
                    </a:lnTo>
                    <a:lnTo>
                      <a:pt x="32" y="70"/>
                    </a:lnTo>
                    <a:lnTo>
                      <a:pt x="32" y="70"/>
                    </a:lnTo>
                    <a:lnTo>
                      <a:pt x="34" y="70"/>
                    </a:lnTo>
                    <a:lnTo>
                      <a:pt x="700" y="70"/>
                    </a:lnTo>
                    <a:lnTo>
                      <a:pt x="702" y="70"/>
                    </a:lnTo>
                    <a:lnTo>
                      <a:pt x="704" y="70"/>
                    </a:lnTo>
                    <a:lnTo>
                      <a:pt x="706" y="68"/>
                    </a:lnTo>
                    <a:lnTo>
                      <a:pt x="708" y="68"/>
                    </a:lnTo>
                    <a:lnTo>
                      <a:pt x="710" y="68"/>
                    </a:lnTo>
                    <a:lnTo>
                      <a:pt x="712" y="68"/>
                    </a:lnTo>
                    <a:lnTo>
                      <a:pt x="712" y="68"/>
                    </a:lnTo>
                    <a:lnTo>
                      <a:pt x="714" y="66"/>
                    </a:lnTo>
                    <a:lnTo>
                      <a:pt x="716" y="66"/>
                    </a:lnTo>
                    <a:lnTo>
                      <a:pt x="718" y="66"/>
                    </a:lnTo>
                    <a:lnTo>
                      <a:pt x="718" y="64"/>
                    </a:lnTo>
                    <a:lnTo>
                      <a:pt x="720" y="64"/>
                    </a:lnTo>
                    <a:lnTo>
                      <a:pt x="722" y="62"/>
                    </a:lnTo>
                    <a:lnTo>
                      <a:pt x="722" y="62"/>
                    </a:lnTo>
                    <a:lnTo>
                      <a:pt x="724" y="60"/>
                    </a:lnTo>
                    <a:lnTo>
                      <a:pt x="726" y="60"/>
                    </a:lnTo>
                    <a:lnTo>
                      <a:pt x="726" y="58"/>
                    </a:lnTo>
                    <a:lnTo>
                      <a:pt x="728" y="56"/>
                    </a:lnTo>
                    <a:lnTo>
                      <a:pt x="728" y="56"/>
                    </a:lnTo>
                    <a:lnTo>
                      <a:pt x="730" y="54"/>
                    </a:lnTo>
                    <a:lnTo>
                      <a:pt x="730" y="52"/>
                    </a:lnTo>
                    <a:lnTo>
                      <a:pt x="732" y="52"/>
                    </a:lnTo>
                    <a:lnTo>
                      <a:pt x="732" y="50"/>
                    </a:lnTo>
                    <a:lnTo>
                      <a:pt x="732" y="48"/>
                    </a:lnTo>
                    <a:lnTo>
                      <a:pt x="734" y="46"/>
                    </a:lnTo>
                    <a:lnTo>
                      <a:pt x="734" y="44"/>
                    </a:lnTo>
                    <a:lnTo>
                      <a:pt x="734" y="44"/>
                    </a:lnTo>
                    <a:lnTo>
                      <a:pt x="734" y="42"/>
                    </a:lnTo>
                    <a:lnTo>
                      <a:pt x="736" y="40"/>
                    </a:lnTo>
                    <a:lnTo>
                      <a:pt x="736" y="38"/>
                    </a:lnTo>
                    <a:lnTo>
                      <a:pt x="736" y="36"/>
                    </a:lnTo>
                    <a:lnTo>
                      <a:pt x="736" y="34"/>
                    </a:lnTo>
                    <a:lnTo>
                      <a:pt x="736" y="32"/>
                    </a:lnTo>
                    <a:lnTo>
                      <a:pt x="736" y="32"/>
                    </a:lnTo>
                    <a:lnTo>
                      <a:pt x="736" y="30"/>
                    </a:lnTo>
                    <a:close/>
                  </a:path>
                </a:pathLst>
              </a:custGeom>
              <a:solidFill>
                <a:schemeClr val="tx1">
                  <a:lumMod val="75000"/>
                  <a:lumOff val="25000"/>
                </a:schemeClr>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1351" dirty="0"/>
              </a:p>
            </p:txBody>
          </p:sp>
        </p:grpSp>
        <p:sp>
          <p:nvSpPr>
            <p:cNvPr id="33" name="Freeform 299">
              <a:extLst>
                <a:ext uri="{FF2B5EF4-FFF2-40B4-BE49-F238E27FC236}">
                  <a16:creationId xmlns:a16="http://schemas.microsoft.com/office/drawing/2014/main" id="{59168737-DA7E-4038-A9B3-09D9D01262A5}"/>
                </a:ext>
              </a:extLst>
            </p:cNvPr>
            <p:cNvSpPr>
              <a:spLocks/>
            </p:cNvSpPr>
            <p:nvPr/>
          </p:nvSpPr>
          <p:spPr bwMode="auto">
            <a:xfrm>
              <a:off x="6996946" y="4003871"/>
              <a:ext cx="843260" cy="36268"/>
            </a:xfrm>
            <a:custGeom>
              <a:avLst/>
              <a:gdLst>
                <a:gd name="T0" fmla="*/ 734 w 736"/>
                <a:gd name="T1" fmla="*/ 26 h 70"/>
                <a:gd name="T2" fmla="*/ 732 w 736"/>
                <a:gd name="T3" fmla="*/ 22 h 70"/>
                <a:gd name="T4" fmla="*/ 730 w 736"/>
                <a:gd name="T5" fmla="*/ 16 h 70"/>
                <a:gd name="T6" fmla="*/ 728 w 736"/>
                <a:gd name="T7" fmla="*/ 12 h 70"/>
                <a:gd name="T8" fmla="*/ 724 w 736"/>
                <a:gd name="T9" fmla="*/ 8 h 70"/>
                <a:gd name="T10" fmla="*/ 720 w 736"/>
                <a:gd name="T11" fmla="*/ 6 h 70"/>
                <a:gd name="T12" fmla="*/ 716 w 736"/>
                <a:gd name="T13" fmla="*/ 4 h 70"/>
                <a:gd name="T14" fmla="*/ 712 w 736"/>
                <a:gd name="T15" fmla="*/ 2 h 70"/>
                <a:gd name="T16" fmla="*/ 706 w 736"/>
                <a:gd name="T17" fmla="*/ 0 h 70"/>
                <a:gd name="T18" fmla="*/ 700 w 736"/>
                <a:gd name="T19" fmla="*/ 0 h 70"/>
                <a:gd name="T20" fmla="*/ 32 w 736"/>
                <a:gd name="T21" fmla="*/ 0 h 70"/>
                <a:gd name="T22" fmla="*/ 26 w 736"/>
                <a:gd name="T23" fmla="*/ 0 h 70"/>
                <a:gd name="T24" fmla="*/ 22 w 736"/>
                <a:gd name="T25" fmla="*/ 2 h 70"/>
                <a:gd name="T26" fmla="*/ 16 w 736"/>
                <a:gd name="T27" fmla="*/ 6 h 70"/>
                <a:gd name="T28" fmla="*/ 12 w 736"/>
                <a:gd name="T29" fmla="*/ 8 h 70"/>
                <a:gd name="T30" fmla="*/ 8 w 736"/>
                <a:gd name="T31" fmla="*/ 12 h 70"/>
                <a:gd name="T32" fmla="*/ 6 w 736"/>
                <a:gd name="T33" fmla="*/ 16 h 70"/>
                <a:gd name="T34" fmla="*/ 4 w 736"/>
                <a:gd name="T35" fmla="*/ 20 h 70"/>
                <a:gd name="T36" fmla="*/ 2 w 736"/>
                <a:gd name="T37" fmla="*/ 24 h 70"/>
                <a:gd name="T38" fmla="*/ 0 w 736"/>
                <a:gd name="T39" fmla="*/ 30 h 70"/>
                <a:gd name="T40" fmla="*/ 0 w 736"/>
                <a:gd name="T41" fmla="*/ 34 h 70"/>
                <a:gd name="T42" fmla="*/ 0 w 736"/>
                <a:gd name="T43" fmla="*/ 40 h 70"/>
                <a:gd name="T44" fmla="*/ 2 w 736"/>
                <a:gd name="T45" fmla="*/ 44 h 70"/>
                <a:gd name="T46" fmla="*/ 4 w 736"/>
                <a:gd name="T47" fmla="*/ 50 h 70"/>
                <a:gd name="T48" fmla="*/ 6 w 736"/>
                <a:gd name="T49" fmla="*/ 54 h 70"/>
                <a:gd name="T50" fmla="*/ 8 w 736"/>
                <a:gd name="T51" fmla="*/ 58 h 70"/>
                <a:gd name="T52" fmla="*/ 12 w 736"/>
                <a:gd name="T53" fmla="*/ 62 h 70"/>
                <a:gd name="T54" fmla="*/ 16 w 736"/>
                <a:gd name="T55" fmla="*/ 64 h 70"/>
                <a:gd name="T56" fmla="*/ 22 w 736"/>
                <a:gd name="T57" fmla="*/ 66 h 70"/>
                <a:gd name="T58" fmla="*/ 26 w 736"/>
                <a:gd name="T59" fmla="*/ 68 h 70"/>
                <a:gd name="T60" fmla="*/ 32 w 736"/>
                <a:gd name="T61" fmla="*/ 70 h 70"/>
                <a:gd name="T62" fmla="*/ 700 w 736"/>
                <a:gd name="T63" fmla="*/ 70 h 70"/>
                <a:gd name="T64" fmla="*/ 706 w 736"/>
                <a:gd name="T65" fmla="*/ 68 h 70"/>
                <a:gd name="T66" fmla="*/ 712 w 736"/>
                <a:gd name="T67" fmla="*/ 68 h 70"/>
                <a:gd name="T68" fmla="*/ 716 w 736"/>
                <a:gd name="T69" fmla="*/ 66 h 70"/>
                <a:gd name="T70" fmla="*/ 720 w 736"/>
                <a:gd name="T71" fmla="*/ 64 h 70"/>
                <a:gd name="T72" fmla="*/ 724 w 736"/>
                <a:gd name="T73" fmla="*/ 60 h 70"/>
                <a:gd name="T74" fmla="*/ 728 w 736"/>
                <a:gd name="T75" fmla="*/ 56 h 70"/>
                <a:gd name="T76" fmla="*/ 730 w 736"/>
                <a:gd name="T77" fmla="*/ 52 h 70"/>
                <a:gd name="T78" fmla="*/ 732 w 736"/>
                <a:gd name="T79" fmla="*/ 48 h 70"/>
                <a:gd name="T80" fmla="*/ 734 w 736"/>
                <a:gd name="T81" fmla="*/ 44 h 70"/>
                <a:gd name="T82" fmla="*/ 736 w 736"/>
                <a:gd name="T83" fmla="*/ 38 h 70"/>
                <a:gd name="T84" fmla="*/ 736 w 736"/>
                <a:gd name="T85"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6" h="70">
                  <a:moveTo>
                    <a:pt x="736" y="30"/>
                  </a:moveTo>
                  <a:lnTo>
                    <a:pt x="734" y="28"/>
                  </a:lnTo>
                  <a:lnTo>
                    <a:pt x="734" y="26"/>
                  </a:lnTo>
                  <a:lnTo>
                    <a:pt x="734" y="24"/>
                  </a:lnTo>
                  <a:lnTo>
                    <a:pt x="734" y="22"/>
                  </a:lnTo>
                  <a:lnTo>
                    <a:pt x="732" y="22"/>
                  </a:lnTo>
                  <a:lnTo>
                    <a:pt x="732" y="20"/>
                  </a:lnTo>
                  <a:lnTo>
                    <a:pt x="732" y="18"/>
                  </a:lnTo>
                  <a:lnTo>
                    <a:pt x="730" y="16"/>
                  </a:lnTo>
                  <a:lnTo>
                    <a:pt x="730" y="16"/>
                  </a:lnTo>
                  <a:lnTo>
                    <a:pt x="728" y="14"/>
                  </a:lnTo>
                  <a:lnTo>
                    <a:pt x="728" y="12"/>
                  </a:lnTo>
                  <a:lnTo>
                    <a:pt x="726" y="12"/>
                  </a:lnTo>
                  <a:lnTo>
                    <a:pt x="726" y="10"/>
                  </a:lnTo>
                  <a:lnTo>
                    <a:pt x="724" y="8"/>
                  </a:lnTo>
                  <a:lnTo>
                    <a:pt x="722" y="8"/>
                  </a:lnTo>
                  <a:lnTo>
                    <a:pt x="722" y="6"/>
                  </a:lnTo>
                  <a:lnTo>
                    <a:pt x="720" y="6"/>
                  </a:lnTo>
                  <a:lnTo>
                    <a:pt x="718" y="4"/>
                  </a:lnTo>
                  <a:lnTo>
                    <a:pt x="718" y="4"/>
                  </a:lnTo>
                  <a:lnTo>
                    <a:pt x="716" y="4"/>
                  </a:lnTo>
                  <a:lnTo>
                    <a:pt x="714" y="2"/>
                  </a:lnTo>
                  <a:lnTo>
                    <a:pt x="712" y="2"/>
                  </a:lnTo>
                  <a:lnTo>
                    <a:pt x="712" y="2"/>
                  </a:lnTo>
                  <a:lnTo>
                    <a:pt x="710" y="0"/>
                  </a:lnTo>
                  <a:lnTo>
                    <a:pt x="708" y="0"/>
                  </a:lnTo>
                  <a:lnTo>
                    <a:pt x="706" y="0"/>
                  </a:lnTo>
                  <a:lnTo>
                    <a:pt x="704" y="0"/>
                  </a:lnTo>
                  <a:lnTo>
                    <a:pt x="702" y="0"/>
                  </a:lnTo>
                  <a:lnTo>
                    <a:pt x="700" y="0"/>
                  </a:lnTo>
                  <a:lnTo>
                    <a:pt x="34" y="0"/>
                  </a:lnTo>
                  <a:lnTo>
                    <a:pt x="32" y="0"/>
                  </a:lnTo>
                  <a:lnTo>
                    <a:pt x="32" y="0"/>
                  </a:lnTo>
                  <a:lnTo>
                    <a:pt x="30" y="0"/>
                  </a:lnTo>
                  <a:lnTo>
                    <a:pt x="28" y="0"/>
                  </a:lnTo>
                  <a:lnTo>
                    <a:pt x="26" y="0"/>
                  </a:lnTo>
                  <a:lnTo>
                    <a:pt x="24" y="2"/>
                  </a:lnTo>
                  <a:lnTo>
                    <a:pt x="22" y="2"/>
                  </a:lnTo>
                  <a:lnTo>
                    <a:pt x="22" y="2"/>
                  </a:lnTo>
                  <a:lnTo>
                    <a:pt x="20" y="4"/>
                  </a:lnTo>
                  <a:lnTo>
                    <a:pt x="18" y="4"/>
                  </a:lnTo>
                  <a:lnTo>
                    <a:pt x="16" y="6"/>
                  </a:lnTo>
                  <a:lnTo>
                    <a:pt x="16" y="6"/>
                  </a:lnTo>
                  <a:lnTo>
                    <a:pt x="14" y="6"/>
                  </a:lnTo>
                  <a:lnTo>
                    <a:pt x="12" y="8"/>
                  </a:lnTo>
                  <a:lnTo>
                    <a:pt x="12" y="8"/>
                  </a:lnTo>
                  <a:lnTo>
                    <a:pt x="10" y="10"/>
                  </a:lnTo>
                  <a:lnTo>
                    <a:pt x="8" y="12"/>
                  </a:lnTo>
                  <a:lnTo>
                    <a:pt x="8" y="12"/>
                  </a:lnTo>
                  <a:lnTo>
                    <a:pt x="6" y="14"/>
                  </a:lnTo>
                  <a:lnTo>
                    <a:pt x="6" y="16"/>
                  </a:lnTo>
                  <a:lnTo>
                    <a:pt x="4" y="16"/>
                  </a:lnTo>
                  <a:lnTo>
                    <a:pt x="4" y="18"/>
                  </a:lnTo>
                  <a:lnTo>
                    <a:pt x="4" y="20"/>
                  </a:lnTo>
                  <a:lnTo>
                    <a:pt x="2" y="22"/>
                  </a:lnTo>
                  <a:lnTo>
                    <a:pt x="2" y="22"/>
                  </a:lnTo>
                  <a:lnTo>
                    <a:pt x="2" y="24"/>
                  </a:lnTo>
                  <a:lnTo>
                    <a:pt x="0" y="26"/>
                  </a:lnTo>
                  <a:lnTo>
                    <a:pt x="0" y="28"/>
                  </a:lnTo>
                  <a:lnTo>
                    <a:pt x="0" y="30"/>
                  </a:lnTo>
                  <a:lnTo>
                    <a:pt x="0" y="32"/>
                  </a:lnTo>
                  <a:lnTo>
                    <a:pt x="0" y="32"/>
                  </a:lnTo>
                  <a:lnTo>
                    <a:pt x="0" y="34"/>
                  </a:lnTo>
                  <a:lnTo>
                    <a:pt x="0" y="36"/>
                  </a:lnTo>
                  <a:lnTo>
                    <a:pt x="0" y="38"/>
                  </a:lnTo>
                  <a:lnTo>
                    <a:pt x="0" y="40"/>
                  </a:lnTo>
                  <a:lnTo>
                    <a:pt x="0" y="42"/>
                  </a:lnTo>
                  <a:lnTo>
                    <a:pt x="0" y="44"/>
                  </a:lnTo>
                  <a:lnTo>
                    <a:pt x="2" y="44"/>
                  </a:lnTo>
                  <a:lnTo>
                    <a:pt x="2" y="46"/>
                  </a:lnTo>
                  <a:lnTo>
                    <a:pt x="2" y="48"/>
                  </a:lnTo>
                  <a:lnTo>
                    <a:pt x="4" y="50"/>
                  </a:lnTo>
                  <a:lnTo>
                    <a:pt x="4" y="52"/>
                  </a:lnTo>
                  <a:lnTo>
                    <a:pt x="4" y="52"/>
                  </a:lnTo>
                  <a:lnTo>
                    <a:pt x="6" y="54"/>
                  </a:lnTo>
                  <a:lnTo>
                    <a:pt x="6" y="56"/>
                  </a:lnTo>
                  <a:lnTo>
                    <a:pt x="8" y="56"/>
                  </a:lnTo>
                  <a:lnTo>
                    <a:pt x="8" y="58"/>
                  </a:lnTo>
                  <a:lnTo>
                    <a:pt x="10" y="60"/>
                  </a:lnTo>
                  <a:lnTo>
                    <a:pt x="12" y="60"/>
                  </a:lnTo>
                  <a:lnTo>
                    <a:pt x="12" y="62"/>
                  </a:lnTo>
                  <a:lnTo>
                    <a:pt x="14" y="62"/>
                  </a:lnTo>
                  <a:lnTo>
                    <a:pt x="16" y="64"/>
                  </a:lnTo>
                  <a:lnTo>
                    <a:pt x="16" y="64"/>
                  </a:lnTo>
                  <a:lnTo>
                    <a:pt x="18" y="66"/>
                  </a:lnTo>
                  <a:lnTo>
                    <a:pt x="20" y="66"/>
                  </a:lnTo>
                  <a:lnTo>
                    <a:pt x="22" y="66"/>
                  </a:lnTo>
                  <a:lnTo>
                    <a:pt x="22" y="68"/>
                  </a:lnTo>
                  <a:lnTo>
                    <a:pt x="24" y="68"/>
                  </a:lnTo>
                  <a:lnTo>
                    <a:pt x="26" y="68"/>
                  </a:lnTo>
                  <a:lnTo>
                    <a:pt x="28" y="68"/>
                  </a:lnTo>
                  <a:lnTo>
                    <a:pt x="30" y="68"/>
                  </a:lnTo>
                  <a:lnTo>
                    <a:pt x="32" y="70"/>
                  </a:lnTo>
                  <a:lnTo>
                    <a:pt x="32" y="70"/>
                  </a:lnTo>
                  <a:lnTo>
                    <a:pt x="34" y="70"/>
                  </a:lnTo>
                  <a:lnTo>
                    <a:pt x="700" y="70"/>
                  </a:lnTo>
                  <a:lnTo>
                    <a:pt x="702" y="70"/>
                  </a:lnTo>
                  <a:lnTo>
                    <a:pt x="704" y="70"/>
                  </a:lnTo>
                  <a:lnTo>
                    <a:pt x="706" y="68"/>
                  </a:lnTo>
                  <a:lnTo>
                    <a:pt x="708" y="68"/>
                  </a:lnTo>
                  <a:lnTo>
                    <a:pt x="710" y="68"/>
                  </a:lnTo>
                  <a:lnTo>
                    <a:pt x="712" y="68"/>
                  </a:lnTo>
                  <a:lnTo>
                    <a:pt x="712" y="68"/>
                  </a:lnTo>
                  <a:lnTo>
                    <a:pt x="714" y="66"/>
                  </a:lnTo>
                  <a:lnTo>
                    <a:pt x="716" y="66"/>
                  </a:lnTo>
                  <a:lnTo>
                    <a:pt x="718" y="66"/>
                  </a:lnTo>
                  <a:lnTo>
                    <a:pt x="718" y="64"/>
                  </a:lnTo>
                  <a:lnTo>
                    <a:pt x="720" y="64"/>
                  </a:lnTo>
                  <a:lnTo>
                    <a:pt x="722" y="62"/>
                  </a:lnTo>
                  <a:lnTo>
                    <a:pt x="722" y="62"/>
                  </a:lnTo>
                  <a:lnTo>
                    <a:pt x="724" y="60"/>
                  </a:lnTo>
                  <a:lnTo>
                    <a:pt x="726" y="60"/>
                  </a:lnTo>
                  <a:lnTo>
                    <a:pt x="726" y="58"/>
                  </a:lnTo>
                  <a:lnTo>
                    <a:pt x="728" y="56"/>
                  </a:lnTo>
                  <a:lnTo>
                    <a:pt x="728" y="56"/>
                  </a:lnTo>
                  <a:lnTo>
                    <a:pt x="730" y="54"/>
                  </a:lnTo>
                  <a:lnTo>
                    <a:pt x="730" y="52"/>
                  </a:lnTo>
                  <a:lnTo>
                    <a:pt x="732" y="52"/>
                  </a:lnTo>
                  <a:lnTo>
                    <a:pt x="732" y="50"/>
                  </a:lnTo>
                  <a:lnTo>
                    <a:pt x="732" y="48"/>
                  </a:lnTo>
                  <a:lnTo>
                    <a:pt x="734" y="46"/>
                  </a:lnTo>
                  <a:lnTo>
                    <a:pt x="734" y="44"/>
                  </a:lnTo>
                  <a:lnTo>
                    <a:pt x="734" y="44"/>
                  </a:lnTo>
                  <a:lnTo>
                    <a:pt x="734" y="42"/>
                  </a:lnTo>
                  <a:lnTo>
                    <a:pt x="736" y="40"/>
                  </a:lnTo>
                  <a:lnTo>
                    <a:pt x="736" y="38"/>
                  </a:lnTo>
                  <a:lnTo>
                    <a:pt x="736" y="36"/>
                  </a:lnTo>
                  <a:lnTo>
                    <a:pt x="736" y="34"/>
                  </a:lnTo>
                  <a:lnTo>
                    <a:pt x="736" y="32"/>
                  </a:lnTo>
                  <a:lnTo>
                    <a:pt x="736" y="32"/>
                  </a:lnTo>
                  <a:lnTo>
                    <a:pt x="736" y="30"/>
                  </a:lnTo>
                  <a:close/>
                </a:path>
              </a:pathLst>
            </a:custGeom>
            <a:solidFill>
              <a:schemeClr val="tx1">
                <a:lumMod val="75000"/>
                <a:lumOff val="25000"/>
              </a:schemeClr>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1351" dirty="0"/>
            </a:p>
          </p:txBody>
        </p:sp>
      </p:grpSp>
      <p:grpSp>
        <p:nvGrpSpPr>
          <p:cNvPr id="8" name="Group 7">
            <a:extLst>
              <a:ext uri="{FF2B5EF4-FFF2-40B4-BE49-F238E27FC236}">
                <a16:creationId xmlns:a16="http://schemas.microsoft.com/office/drawing/2014/main" id="{D0D2F357-2183-48C5-A78A-094E28F452C2}"/>
              </a:ext>
            </a:extLst>
          </p:cNvPr>
          <p:cNvGrpSpPr/>
          <p:nvPr/>
        </p:nvGrpSpPr>
        <p:grpSpPr>
          <a:xfrm>
            <a:off x="377231" y="1214782"/>
            <a:ext cx="3488279" cy="4976137"/>
            <a:chOff x="377231" y="1214782"/>
            <a:chExt cx="3488279" cy="4976137"/>
          </a:xfrm>
        </p:grpSpPr>
        <p:pic>
          <p:nvPicPr>
            <p:cNvPr id="3" name="Picture 2">
              <a:extLst>
                <a:ext uri="{FF2B5EF4-FFF2-40B4-BE49-F238E27FC236}">
                  <a16:creationId xmlns:a16="http://schemas.microsoft.com/office/drawing/2014/main" id="{01E888A3-DDC9-4FA0-B11A-BEF3DDF46E6B}"/>
                </a:ext>
              </a:extLst>
            </p:cNvPr>
            <p:cNvPicPr>
              <a:picLocks noChangeAspect="1"/>
            </p:cNvPicPr>
            <p:nvPr/>
          </p:nvPicPr>
          <p:blipFill>
            <a:blip r:embed="rId5"/>
            <a:stretch>
              <a:fillRect/>
            </a:stretch>
          </p:blipFill>
          <p:spPr>
            <a:xfrm>
              <a:off x="377231" y="1214782"/>
              <a:ext cx="3488279" cy="4976137"/>
            </a:xfrm>
            <a:prstGeom prst="rect">
              <a:avLst/>
            </a:prstGeom>
            <a:ln>
              <a:solidFill>
                <a:srgbClr val="028852"/>
              </a:solidFill>
            </a:ln>
          </p:spPr>
        </p:pic>
        <p:sp>
          <p:nvSpPr>
            <p:cNvPr id="7" name="TextBox 6">
              <a:extLst>
                <a:ext uri="{FF2B5EF4-FFF2-40B4-BE49-F238E27FC236}">
                  <a16:creationId xmlns:a16="http://schemas.microsoft.com/office/drawing/2014/main" id="{AF2553D2-7A2C-4199-8203-5B2A3E780495}"/>
                </a:ext>
              </a:extLst>
            </p:cNvPr>
            <p:cNvSpPr txBox="1"/>
            <p:nvPr/>
          </p:nvSpPr>
          <p:spPr>
            <a:xfrm>
              <a:off x="1699708" y="3915784"/>
              <a:ext cx="806824" cy="369332"/>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361939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0" dirty="0">
                <a:solidFill>
                  <a:srgbClr val="283077"/>
                </a:solidFill>
                <a:latin typeface="Arial" panose="020B0604020202020204" pitchFamily="34" charset="0"/>
                <a:cs typeface="Arial" panose="020B0604020202020204" pitchFamily="34" charset="0"/>
              </a:rPr>
              <a:t>Project Screening &amp; Prioritization </a:t>
            </a:r>
            <a:endPar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24" name="Content Placeholder 2">
            <a:extLst>
              <a:ext uri="{FF2B5EF4-FFF2-40B4-BE49-F238E27FC236}">
                <a16:creationId xmlns:a16="http://schemas.microsoft.com/office/drawing/2014/main" id="{1ABB6F0C-7A15-4706-85E7-73A01A250AC7}"/>
              </a:ext>
            </a:extLst>
          </p:cNvPr>
          <p:cNvSpPr>
            <a:spLocks noGrp="1"/>
          </p:cNvSpPr>
          <p:nvPr>
            <p:ph idx="1"/>
          </p:nvPr>
        </p:nvSpPr>
        <p:spPr>
          <a:xfrm>
            <a:off x="182879" y="873451"/>
            <a:ext cx="11848699" cy="5831177"/>
          </a:xfrm>
        </p:spPr>
        <p:txBody>
          <a:bodyPr tIns="36000" bIns="36000">
            <a:noAutofit/>
          </a:bodyPr>
          <a:lstStyle/>
          <a:p>
            <a:r>
              <a:rPr lang="en-GB" sz="2000" dirty="0"/>
              <a:t>Nigeria’s capital investment requirements by far exceed available financial resources. The Government (FGN &amp; Subnational governments), are expected to spend a combined  N49.7tn between 2021-25, whereas; the total amount needed is in excess of </a:t>
            </a:r>
            <a:r>
              <a:rPr lang="en-GB" sz="2000" b="1" dirty="0"/>
              <a:t>N348tn</a:t>
            </a:r>
          </a:p>
          <a:p>
            <a:pPr marL="0" indent="0">
              <a:buNone/>
            </a:pPr>
            <a:endParaRPr lang="en-GB" sz="2000" dirty="0"/>
          </a:p>
          <a:p>
            <a:r>
              <a:rPr lang="en-GB" sz="2000" dirty="0"/>
              <a:t>It is therefore clear, that available funds need to be allocated to projects likely to deliver maximum benefits relative to their costs.</a:t>
            </a:r>
          </a:p>
          <a:p>
            <a:endParaRPr lang="en-GB" sz="2000" dirty="0"/>
          </a:p>
          <a:p>
            <a:r>
              <a:rPr lang="en-GB" sz="2000" dirty="0"/>
              <a:t>Projects that are potential candidates for PPP arrangements should also be developed with bankable business cases. Similarly, projects that can attract climate finance should also be carefully screened and where viable be put forward for climate finance.</a:t>
            </a:r>
          </a:p>
          <a:p>
            <a:endParaRPr lang="en-US" sz="2000" dirty="0"/>
          </a:p>
          <a:p>
            <a:r>
              <a:rPr lang="en-US" sz="2000" dirty="0"/>
              <a:t>Overall, the FGN needs to improve the link between spending and policy objectives over the medium term</a:t>
            </a:r>
          </a:p>
          <a:p>
            <a:r>
              <a:rPr lang="en-US" sz="2000" dirty="0"/>
              <a:t>To this end, following the approval of the NDP 2021-25, project selection and prioritization will be such that there is a direct link between FGN overarching objectives as well as its annual budgets,</a:t>
            </a:r>
          </a:p>
          <a:p>
            <a:r>
              <a:rPr lang="en-US" sz="2000" dirty="0"/>
              <a:t>While alternate financing arrangements will be explored to be able to achieve the targets of the plan</a:t>
            </a:r>
          </a:p>
          <a:p>
            <a:endParaRPr lang="en-GB" sz="2000" dirty="0"/>
          </a:p>
        </p:txBody>
      </p:sp>
    </p:spTree>
    <p:extLst>
      <p:ext uri="{BB962C8B-B14F-4D97-AF65-F5344CB8AC3E}">
        <p14:creationId xmlns:p14="http://schemas.microsoft.com/office/powerpoint/2010/main" val="39179584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0" dirty="0">
                <a:solidFill>
                  <a:srgbClr val="283077"/>
                </a:solidFill>
                <a:latin typeface="Arial" panose="020B0604020202020204" pitchFamily="34" charset="0"/>
                <a:cs typeface="Arial" panose="020B0604020202020204" pitchFamily="34" charset="0"/>
              </a:rPr>
              <a:t>Previous Prioritization Arrangements</a:t>
            </a:r>
            <a:endParaRPr kumimoji="0" lang="en-GB" sz="4000" b="0" i="0"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sp>
        <p:nvSpPr>
          <p:cNvPr id="6" name="Content Placeholder 5">
            <a:extLst>
              <a:ext uri="{FF2B5EF4-FFF2-40B4-BE49-F238E27FC236}">
                <a16:creationId xmlns:a16="http://schemas.microsoft.com/office/drawing/2014/main" id="{779D0560-4CDD-4018-A7EB-0DF0287CB061}"/>
              </a:ext>
            </a:extLst>
          </p:cNvPr>
          <p:cNvSpPr>
            <a:spLocks noGrp="1"/>
          </p:cNvSpPr>
          <p:nvPr>
            <p:ph idx="1"/>
          </p:nvPr>
        </p:nvSpPr>
        <p:spPr>
          <a:xfrm>
            <a:off x="218606" y="968786"/>
            <a:ext cx="11782893" cy="5236071"/>
          </a:xfrm>
        </p:spPr>
        <p:txBody>
          <a:bodyPr>
            <a:normAutofit fontScale="70000" lnSpcReduction="20000"/>
          </a:bodyPr>
          <a:lstStyle/>
          <a:p>
            <a:pPr marL="342900" lvl="1" indent="-342900">
              <a:spcBef>
                <a:spcPts val="1800"/>
              </a:spcBef>
              <a:spcAft>
                <a:spcPts val="0"/>
              </a:spcAft>
              <a:buFont typeface="Arial" pitchFamily="34" charset="0"/>
              <a:buChar char="•"/>
            </a:pPr>
            <a:r>
              <a:rPr lang="en-GB" sz="3000" dirty="0"/>
              <a:t>Over the last few years, FGN Projects selected should reflect FGN priorities </a:t>
            </a:r>
          </a:p>
          <a:p>
            <a:pPr marL="742950" lvl="2" indent="-342900">
              <a:spcBef>
                <a:spcPts val="0"/>
              </a:spcBef>
              <a:spcAft>
                <a:spcPts val="300"/>
              </a:spcAft>
              <a:buNone/>
            </a:pPr>
            <a:r>
              <a:rPr lang="en-GB" sz="2200" dirty="0"/>
              <a:t>- </a:t>
            </a:r>
            <a:r>
              <a:rPr lang="en-GB" sz="2600" dirty="0"/>
              <a:t>infrastructure, governance, social development, real economy, regional integration, environment etc as well as other execution priorities of the ERGP era</a:t>
            </a:r>
          </a:p>
          <a:p>
            <a:r>
              <a:rPr lang="en-GB" sz="2900" dirty="0"/>
              <a:t>Projects usually also reflect FGN sectoral and regional objectives</a:t>
            </a:r>
          </a:p>
          <a:p>
            <a:r>
              <a:rPr lang="en-GB" sz="2900" dirty="0"/>
              <a:t>Infrastructure finance institutions appreciate </a:t>
            </a:r>
            <a:r>
              <a:rPr lang="en-US" sz="2900" dirty="0"/>
              <a:t>evidence-based infrastructure decision-making </a:t>
            </a:r>
          </a:p>
          <a:p>
            <a:r>
              <a:rPr lang="en-US" sz="2900" dirty="0"/>
              <a:t>Prioritized project pipelines improve chances of bank financing</a:t>
            </a:r>
          </a:p>
          <a:p>
            <a:endParaRPr lang="en-US" sz="2600" dirty="0"/>
          </a:p>
          <a:p>
            <a:r>
              <a:rPr lang="en-US" sz="2600" dirty="0"/>
              <a:t>The FGN adopted the </a:t>
            </a:r>
            <a:r>
              <a:rPr lang="en-US" sz="2600" dirty="0" err="1"/>
              <a:t>Muti</a:t>
            </a:r>
            <a:r>
              <a:rPr lang="en-US" sz="2600" dirty="0"/>
              <a:t>-Criteria Analysis (MCA) approach to Project screening &amp; prioritization in the past.</a:t>
            </a:r>
          </a:p>
          <a:p>
            <a:endParaRPr lang="en-US" sz="2600" dirty="0"/>
          </a:p>
          <a:p>
            <a:r>
              <a:rPr lang="en-US" sz="2900" dirty="0"/>
              <a:t>MCA framework improves on previous capital project prioritization method</a:t>
            </a:r>
          </a:p>
          <a:p>
            <a:pPr lvl="1">
              <a:spcAft>
                <a:spcPts val="400"/>
              </a:spcAft>
            </a:pPr>
            <a:r>
              <a:rPr lang="en-US" sz="2600" dirty="0"/>
              <a:t>It links projects to national policy objectives (as contained in any given national development plan)</a:t>
            </a:r>
          </a:p>
          <a:p>
            <a:pPr lvl="1">
              <a:spcAft>
                <a:spcPts val="400"/>
              </a:spcAft>
            </a:pPr>
            <a:r>
              <a:rPr lang="en-US" sz="2600" dirty="0"/>
              <a:t>Allows use of wide range of criteria for achieving different aspects of policy objectives</a:t>
            </a:r>
          </a:p>
          <a:p>
            <a:pPr lvl="1">
              <a:spcAft>
                <a:spcPts val="400"/>
              </a:spcAft>
            </a:pPr>
            <a:r>
              <a:rPr lang="en-US" sz="2600" dirty="0"/>
              <a:t>Supplements usual economic and financial indicators with social and</a:t>
            </a:r>
            <a:r>
              <a:rPr lang="en-US" sz="2600" b="1" dirty="0"/>
              <a:t> environmental factors</a:t>
            </a:r>
          </a:p>
          <a:p>
            <a:pPr lvl="1">
              <a:spcAft>
                <a:spcPts val="400"/>
              </a:spcAft>
            </a:pPr>
            <a:r>
              <a:rPr lang="en-US" sz="2600" dirty="0"/>
              <a:t>Results can be displayed graphically</a:t>
            </a:r>
          </a:p>
          <a:p>
            <a:pPr lvl="1">
              <a:spcAft>
                <a:spcPts val="400"/>
              </a:spcAft>
            </a:pPr>
            <a:r>
              <a:rPr lang="en-US" sz="2600" dirty="0"/>
              <a:t>Helpful in balancing sectoral and geopolitical investment needs</a:t>
            </a:r>
          </a:p>
          <a:p>
            <a:pPr lvl="1">
              <a:spcAft>
                <a:spcPts val="400"/>
              </a:spcAft>
            </a:pPr>
            <a:r>
              <a:rPr lang="en-US" sz="2600" dirty="0"/>
              <a:t>Aids quick consensus and decision making</a:t>
            </a:r>
          </a:p>
          <a:p>
            <a:endParaRPr lang="en-GB" sz="2000" dirty="0"/>
          </a:p>
        </p:txBody>
      </p:sp>
    </p:spTree>
    <p:extLst>
      <p:ext uri="{BB962C8B-B14F-4D97-AF65-F5344CB8AC3E}">
        <p14:creationId xmlns:p14="http://schemas.microsoft.com/office/powerpoint/2010/main" val="285918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B35E7ED-A04B-406E-B527-BFBCBC0BBEB1}"/>
              </a:ext>
            </a:extLst>
          </p:cNvPr>
          <p:cNvSpPr txBox="1">
            <a:spLocks/>
          </p:cNvSpPr>
          <p:nvPr/>
        </p:nvSpPr>
        <p:spPr>
          <a:xfrm>
            <a:off x="314740" y="153372"/>
            <a:ext cx="10203643" cy="720079"/>
          </a:xfrm>
          <a:prstGeom prst="rect">
            <a:avLst/>
          </a:prstGeom>
        </p:spPr>
        <p:txBody>
          <a:bodyPr anchor="ctr" anchorCtr="0"/>
          <a:lstStyle>
            <a:lvl1pPr algn="l" defTabSz="914400" rtl="0" eaLnBrk="1" latinLnBrk="0" hangingPunct="1">
              <a:spcBef>
                <a:spcPct val="0"/>
              </a:spcBef>
              <a:buNone/>
              <a:defRPr sz="2800" b="1" kern="1200" cap="none" baseline="0">
                <a:solidFill>
                  <a:schemeClr val="tx2"/>
                </a:solidFill>
                <a:latin typeface="Tahoma" pitchFamily="34" charset="0"/>
                <a:ea typeface="+mj-ea"/>
                <a:cs typeface="Tahom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0" dirty="0">
                <a:solidFill>
                  <a:srgbClr val="283077"/>
                </a:solidFill>
                <a:latin typeface="Arial" panose="020B0604020202020204" pitchFamily="34" charset="0"/>
                <a:cs typeface="Arial" panose="020B0604020202020204" pitchFamily="34" charset="0"/>
              </a:rPr>
              <a:t>Prioritization Illustration – </a:t>
            </a:r>
            <a:r>
              <a:rPr lang="en-GB" sz="4000" b="0" i="1" dirty="0">
                <a:solidFill>
                  <a:srgbClr val="283077"/>
                </a:solidFill>
                <a:latin typeface="Arial" panose="020B0604020202020204" pitchFamily="34" charset="0"/>
                <a:cs typeface="Arial" panose="020B0604020202020204" pitchFamily="34" charset="0"/>
              </a:rPr>
              <a:t>Buying a Car</a:t>
            </a:r>
            <a:endParaRPr kumimoji="0" lang="en-GB" sz="4000" b="0" i="1" u="none" strike="noStrike" kern="1200" cap="none" spc="0" normalizeH="0" baseline="0" noProof="0" dirty="0">
              <a:ln>
                <a:noFill/>
              </a:ln>
              <a:solidFill>
                <a:srgbClr val="283077"/>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C345B8BF-F5CD-44CD-8DA8-31150B9B6CA3}"/>
              </a:ext>
            </a:extLst>
          </p:cNvPr>
          <p:cNvPicPr>
            <a:picLocks noChangeAspect="1"/>
          </p:cNvPicPr>
          <p:nvPr/>
        </p:nvPicPr>
        <p:blipFill>
          <a:blip r:embed="rId3"/>
          <a:stretch>
            <a:fillRect/>
          </a:stretch>
        </p:blipFill>
        <p:spPr>
          <a:xfrm>
            <a:off x="8905112" y="1564189"/>
            <a:ext cx="977900" cy="19709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BF5C6F5-01DC-4042-AE59-65304392F4F0}"/>
              </a:ext>
            </a:extLst>
          </p:cNvPr>
          <p:cNvPicPr>
            <a:picLocks noChangeAspect="1"/>
          </p:cNvPicPr>
          <p:nvPr/>
        </p:nvPicPr>
        <p:blipFill>
          <a:blip r:embed="rId4"/>
          <a:stretch>
            <a:fillRect/>
          </a:stretch>
        </p:blipFill>
        <p:spPr>
          <a:xfrm>
            <a:off x="1653823" y="4030762"/>
            <a:ext cx="4743450" cy="246528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D92D84E-4EEA-44FB-BB24-9B13B0D73EDC}"/>
              </a:ext>
            </a:extLst>
          </p:cNvPr>
          <p:cNvPicPr>
            <a:picLocks noChangeAspect="1"/>
          </p:cNvPicPr>
          <p:nvPr/>
        </p:nvPicPr>
        <p:blipFill>
          <a:blip r:embed="rId5"/>
          <a:stretch>
            <a:fillRect/>
          </a:stretch>
        </p:blipFill>
        <p:spPr>
          <a:xfrm>
            <a:off x="8840025" y="4461587"/>
            <a:ext cx="977900" cy="197096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B9C2B2D-3B87-44FE-93B6-16FBA9B8965C}"/>
              </a:ext>
            </a:extLst>
          </p:cNvPr>
          <p:cNvPicPr>
            <a:picLocks noChangeAspect="1"/>
          </p:cNvPicPr>
          <p:nvPr/>
        </p:nvPicPr>
        <p:blipFill>
          <a:blip r:embed="rId6"/>
          <a:stretch>
            <a:fillRect/>
          </a:stretch>
        </p:blipFill>
        <p:spPr>
          <a:xfrm>
            <a:off x="1653823" y="1285339"/>
            <a:ext cx="4743450" cy="2249813"/>
          </a:xfrm>
          <a:prstGeom prst="rect">
            <a:avLst/>
          </a:prstGeom>
          <a:effectLst>
            <a:outerShdw blurRad="50800" dist="38100" dir="2700000" algn="tl" rotWithShape="0">
              <a:prstClr val="black">
                <a:alpha val="40000"/>
              </a:prstClr>
            </a:outerShdw>
          </a:effectLst>
        </p:spPr>
      </p:pic>
      <p:sp>
        <p:nvSpPr>
          <p:cNvPr id="11" name="Left Arrow 11">
            <a:extLst>
              <a:ext uri="{FF2B5EF4-FFF2-40B4-BE49-F238E27FC236}">
                <a16:creationId xmlns:a16="http://schemas.microsoft.com/office/drawing/2014/main" id="{A5489390-B3C2-4DD2-BCB8-6C8B4D717EFA}"/>
              </a:ext>
            </a:extLst>
          </p:cNvPr>
          <p:cNvSpPr/>
          <p:nvPr/>
        </p:nvSpPr>
        <p:spPr>
          <a:xfrm flipH="1">
            <a:off x="7017858" y="2196573"/>
            <a:ext cx="1266669" cy="887591"/>
          </a:xfrm>
          <a:prstGeom prst="leftArrow">
            <a:avLst/>
          </a:prstGeom>
          <a:gradFill flip="none" rotWithShape="1">
            <a:gsLst>
              <a:gs pos="0">
                <a:schemeClr val="tx2">
                  <a:lumMod val="75000"/>
                </a:schemeClr>
              </a:gs>
              <a:gs pos="100000">
                <a:schemeClr val="tx2">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Left Arrow 12">
            <a:extLst>
              <a:ext uri="{FF2B5EF4-FFF2-40B4-BE49-F238E27FC236}">
                <a16:creationId xmlns:a16="http://schemas.microsoft.com/office/drawing/2014/main" id="{2E403C94-6DA2-47B9-88F5-A475175DD1A4}"/>
              </a:ext>
            </a:extLst>
          </p:cNvPr>
          <p:cNvSpPr/>
          <p:nvPr/>
        </p:nvSpPr>
        <p:spPr>
          <a:xfrm flipH="1">
            <a:off x="7017857" y="5206473"/>
            <a:ext cx="1266669" cy="887591"/>
          </a:xfrm>
          <a:prstGeom prst="leftArrow">
            <a:avLst/>
          </a:prstGeom>
          <a:gradFill flip="none" rotWithShape="1">
            <a:gsLst>
              <a:gs pos="0">
                <a:schemeClr val="tx2">
                  <a:lumMod val="75000"/>
                </a:schemeClr>
              </a:gs>
              <a:gs pos="100000">
                <a:schemeClr val="tx2">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3F1D52D-B4C9-4CB0-BBB7-A11BC81F352B}"/>
              </a:ext>
            </a:extLst>
          </p:cNvPr>
          <p:cNvSpPr txBox="1"/>
          <p:nvPr/>
        </p:nvSpPr>
        <p:spPr>
          <a:xfrm>
            <a:off x="1590941" y="3605132"/>
            <a:ext cx="8124907" cy="338554"/>
          </a:xfrm>
          <a:prstGeom prst="rect">
            <a:avLst/>
          </a:prstGeom>
          <a:noFill/>
        </p:spPr>
        <p:txBody>
          <a:bodyPr wrap="square" rtlCol="0">
            <a:spAutoFit/>
          </a:bodyPr>
          <a:lstStyle/>
          <a:p>
            <a:r>
              <a:rPr lang="en-US" sz="1600" i="1" dirty="0">
                <a:solidFill>
                  <a:srgbClr val="000000"/>
                </a:solidFill>
              </a:rPr>
              <a:t>Weighting of raw scores allows specified priorities to be reflected: </a:t>
            </a:r>
          </a:p>
        </p:txBody>
      </p:sp>
    </p:spTree>
    <p:extLst>
      <p:ext uri="{BB962C8B-B14F-4D97-AF65-F5344CB8AC3E}">
        <p14:creationId xmlns:p14="http://schemas.microsoft.com/office/powerpoint/2010/main" val="12551250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NIAF Presentation Template 20200622" id="{CF6DE630-3172-42D4-8D78-6735994A831A}" vid="{63382DDD-A443-4A1B-BCF3-DCE40D4F1D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05565383A8EE489B6F8B6F95FC73BE" ma:contentTypeVersion="10" ma:contentTypeDescription="Create a new document." ma:contentTypeScope="" ma:versionID="fa0d80ea9de247fec243306eb4282c9c">
  <xsd:schema xmlns:xsd="http://www.w3.org/2001/XMLSchema" xmlns:xs="http://www.w3.org/2001/XMLSchema" xmlns:p="http://schemas.microsoft.com/office/2006/metadata/properties" xmlns:ns2="3af22f84-9a08-40db-8fd0-0ce353ce8a7d" xmlns:ns3="c8f58148-f798-44d8-beb5-501bc3bebde3" targetNamespace="http://schemas.microsoft.com/office/2006/metadata/properties" ma:root="true" ma:fieldsID="d881d2faf0f3798a76c1f29836d7a882" ns2:_="" ns3:_="">
    <xsd:import namespace="3af22f84-9a08-40db-8fd0-0ce353ce8a7d"/>
    <xsd:import namespace="c8f58148-f798-44d8-beb5-501bc3bebd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22f84-9a08-40db-8fd0-0ce353ce8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58148-f798-44d8-beb5-501bc3bebd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BCE3EB-E80C-4B92-9E0E-EAB569291EE1}"/>
</file>

<file path=customXml/itemProps2.xml><?xml version="1.0" encoding="utf-8"?>
<ds:datastoreItem xmlns:ds="http://schemas.openxmlformats.org/officeDocument/2006/customXml" ds:itemID="{DEF2B736-C99B-4D21-813C-49DF59D40522}">
  <ds:schemaRefs>
    <ds:schemaRef ds:uri="http://schemas.microsoft.com/sharepoint/v3/contenttype/forms"/>
  </ds:schemaRefs>
</ds:datastoreItem>
</file>

<file path=customXml/itemProps3.xml><?xml version="1.0" encoding="utf-8"?>
<ds:datastoreItem xmlns:ds="http://schemas.openxmlformats.org/officeDocument/2006/customXml" ds:itemID="{1B1E7750-9DCA-4928-8534-E1C85568C481}">
  <ds:schemaRefs>
    <ds:schemaRef ds:uri="http://schemas.microsoft.com/office/infopath/2007/PartnerControls"/>
    <ds:schemaRef ds:uri="http://purl.org/dc/elements/1.1/"/>
    <ds:schemaRef ds:uri="http://schemas.microsoft.com/office/2006/metadata/properties"/>
    <ds:schemaRef ds:uri="http://purl.org/dc/terms/"/>
    <ds:schemaRef ds:uri="69424887-1d00-4a30-8a6f-532377d90d29"/>
    <ds:schemaRef ds:uri="http://schemas.openxmlformats.org/package/2006/metadata/core-properties"/>
    <ds:schemaRef ds:uri="http://schemas.microsoft.com/office/2006/documentManagement/types"/>
    <ds:schemaRef ds:uri="26c07bcf-dcf2-41a2-b740-1d51977b525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28055</TotalTime>
  <Words>2393</Words>
  <Application>Microsoft Macintosh PowerPoint</Application>
  <PresentationFormat>Widescreen</PresentationFormat>
  <Paragraphs>338</Paragraphs>
  <Slides>25</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Alegreya</vt:lpstr>
      <vt:lpstr>Arial</vt:lpstr>
      <vt:lpstr>Calibri</vt:lpstr>
      <vt:lpstr>Calibri Light</vt:lpstr>
      <vt:lpstr>Cambria</vt:lpstr>
      <vt:lpstr>Century Gothic</vt:lpstr>
      <vt:lpstr>Helvetica</vt:lpstr>
      <vt:lpstr>Poppins</vt:lpstr>
      <vt:lpstr>Tahoma</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Okoh</dc:creator>
  <cp:lastModifiedBy>Dayo Alao</cp:lastModifiedBy>
  <cp:revision>2038</cp:revision>
  <dcterms:created xsi:type="dcterms:W3CDTF">2020-08-15T11:11:08Z</dcterms:created>
  <dcterms:modified xsi:type="dcterms:W3CDTF">2021-12-09T09:52:04Z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0x0101006505565383A8EE489B6F8B6F95FC73BE</vt:lpwstr>
  </property>
</Properties>
</file>