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4"/>
    <p:sldMasterId id="2147483739" r:id="rId5"/>
    <p:sldMasterId id="2147483732" r:id="rId6"/>
  </p:sldMasterIdLst>
  <p:notesMasterIdLst>
    <p:notesMasterId r:id="rId25"/>
  </p:notesMasterIdLst>
  <p:handoutMasterIdLst>
    <p:handoutMasterId r:id="rId26"/>
  </p:handoutMasterIdLst>
  <p:sldIdLst>
    <p:sldId id="391" r:id="rId7"/>
    <p:sldId id="3428" r:id="rId8"/>
    <p:sldId id="441" r:id="rId9"/>
    <p:sldId id="3426" r:id="rId10"/>
    <p:sldId id="1240" r:id="rId11"/>
    <p:sldId id="374" r:id="rId12"/>
    <p:sldId id="375" r:id="rId13"/>
    <p:sldId id="258" r:id="rId14"/>
    <p:sldId id="284" r:id="rId15"/>
    <p:sldId id="3430" r:id="rId16"/>
    <p:sldId id="3431" r:id="rId17"/>
    <p:sldId id="1243" r:id="rId18"/>
    <p:sldId id="442" r:id="rId19"/>
    <p:sldId id="444" r:id="rId20"/>
    <p:sldId id="420" r:id="rId21"/>
    <p:sldId id="443" r:id="rId22"/>
    <p:sldId id="437" r:id="rId23"/>
    <p:sldId id="3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55C34"/>
    <a:srgbClr val="98C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DD0899-7AA2-470F-B546-AA0F80DCAADA}" v="20" dt="2021-12-07T15:10:33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7" autoAdjust="0"/>
    <p:restoredTop sz="92737" autoAdjust="0"/>
  </p:normalViewPr>
  <p:slideViewPr>
    <p:cSldViewPr snapToGrid="0" snapToObjects="1" showGuides="1">
      <p:cViewPr varScale="1">
        <p:scale>
          <a:sx n="64" d="100"/>
          <a:sy n="64" d="100"/>
        </p:scale>
        <p:origin x="11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08" d="100"/>
          <a:sy n="108" d="100"/>
        </p:scale>
        <p:origin x="440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Nkiiri" userId="3d875d40-44c2-4d00-9d18-a05764c4f84c" providerId="ADAL" clId="{DADD0899-7AA2-470F-B546-AA0F80DCAADA}"/>
    <pc:docChg chg="undo redo custSel addSld delSld modSld sldOrd">
      <pc:chgData name="Victor Nkiiri" userId="3d875d40-44c2-4d00-9d18-a05764c4f84c" providerId="ADAL" clId="{DADD0899-7AA2-470F-B546-AA0F80DCAADA}" dt="2021-12-07T15:16:22.158" v="3354" actId="20577"/>
      <pc:docMkLst>
        <pc:docMk/>
      </pc:docMkLst>
      <pc:sldChg chg="addSp delSp modSp mod">
        <pc:chgData name="Victor Nkiiri" userId="3d875d40-44c2-4d00-9d18-a05764c4f84c" providerId="ADAL" clId="{DADD0899-7AA2-470F-B546-AA0F80DCAADA}" dt="2021-12-07T14:33:59.679" v="2595" actId="20577"/>
        <pc:sldMkLst>
          <pc:docMk/>
          <pc:sldMk cId="4076907568" sldId="258"/>
        </pc:sldMkLst>
        <pc:spChg chg="mod">
          <ac:chgData name="Victor Nkiiri" userId="3d875d40-44c2-4d00-9d18-a05764c4f84c" providerId="ADAL" clId="{DADD0899-7AA2-470F-B546-AA0F80DCAADA}" dt="2021-12-07T14:09:19.073" v="1495" actId="20577"/>
          <ac:spMkLst>
            <pc:docMk/>
            <pc:sldMk cId="4076907568" sldId="258"/>
            <ac:spMk id="2" creationId="{2729F878-5319-244A-B609-73042DA6D50D}"/>
          </ac:spMkLst>
        </pc:spChg>
        <pc:spChg chg="add del mod">
          <ac:chgData name="Victor Nkiiri" userId="3d875d40-44c2-4d00-9d18-a05764c4f84c" providerId="ADAL" clId="{DADD0899-7AA2-470F-B546-AA0F80DCAADA}" dt="2021-12-07T13:05:44.694" v="118" actId="478"/>
          <ac:spMkLst>
            <pc:docMk/>
            <pc:sldMk cId="4076907568" sldId="258"/>
            <ac:spMk id="5" creationId="{4D7D0838-902B-465F-9BD3-0DC3DF3522D5}"/>
          </ac:spMkLst>
        </pc:spChg>
        <pc:spChg chg="mod">
          <ac:chgData name="Victor Nkiiri" userId="3d875d40-44c2-4d00-9d18-a05764c4f84c" providerId="ADAL" clId="{DADD0899-7AA2-470F-B546-AA0F80DCAADA}" dt="2021-12-07T13:19:32.745" v="325" actId="20577"/>
          <ac:spMkLst>
            <pc:docMk/>
            <pc:sldMk cId="4076907568" sldId="258"/>
            <ac:spMk id="6" creationId="{D3CF3010-C6E3-CD40-9263-81A1A21B3FB5}"/>
          </ac:spMkLst>
        </pc:spChg>
        <pc:spChg chg="mod">
          <ac:chgData name="Victor Nkiiri" userId="3d875d40-44c2-4d00-9d18-a05764c4f84c" providerId="ADAL" clId="{DADD0899-7AA2-470F-B546-AA0F80DCAADA}" dt="2021-12-07T14:16:38.168" v="1843" actId="255"/>
          <ac:spMkLst>
            <pc:docMk/>
            <pc:sldMk cId="4076907568" sldId="258"/>
            <ac:spMk id="7" creationId="{CE39AE06-D09A-F34D-BF69-253050342083}"/>
          </ac:spMkLst>
        </pc:spChg>
        <pc:spChg chg="mod">
          <ac:chgData name="Victor Nkiiri" userId="3d875d40-44c2-4d00-9d18-a05764c4f84c" providerId="ADAL" clId="{DADD0899-7AA2-470F-B546-AA0F80DCAADA}" dt="2021-12-07T14:16:48.180" v="1845" actId="255"/>
          <ac:spMkLst>
            <pc:docMk/>
            <pc:sldMk cId="4076907568" sldId="258"/>
            <ac:spMk id="8" creationId="{00FF91E6-3136-1E41-8D6A-E6661D9F3FC3}"/>
          </ac:spMkLst>
        </pc:spChg>
        <pc:spChg chg="mod">
          <ac:chgData name="Victor Nkiiri" userId="3d875d40-44c2-4d00-9d18-a05764c4f84c" providerId="ADAL" clId="{DADD0899-7AA2-470F-B546-AA0F80DCAADA}" dt="2021-12-07T14:16:57.276" v="1847" actId="255"/>
          <ac:spMkLst>
            <pc:docMk/>
            <pc:sldMk cId="4076907568" sldId="258"/>
            <ac:spMk id="9" creationId="{8C3F10B2-24BF-BE4A-9DDE-B3CA2E36C7EF}"/>
          </ac:spMkLst>
        </pc:spChg>
        <pc:spChg chg="add del">
          <ac:chgData name="Victor Nkiiri" userId="3d875d40-44c2-4d00-9d18-a05764c4f84c" providerId="ADAL" clId="{DADD0899-7AA2-470F-B546-AA0F80DCAADA}" dt="2021-12-07T13:05:44.506" v="117" actId="478"/>
          <ac:spMkLst>
            <pc:docMk/>
            <pc:sldMk cId="4076907568" sldId="258"/>
            <ac:spMk id="15" creationId="{C56D9E46-5829-A04B-AF68-F560D3BBDF1C}"/>
          </ac:spMkLst>
        </pc:spChg>
        <pc:spChg chg="mod">
          <ac:chgData name="Victor Nkiiri" userId="3d875d40-44c2-4d00-9d18-a05764c4f84c" providerId="ADAL" clId="{DADD0899-7AA2-470F-B546-AA0F80DCAADA}" dt="2021-12-07T14:33:59.679" v="2595" actId="20577"/>
          <ac:spMkLst>
            <pc:docMk/>
            <pc:sldMk cId="4076907568" sldId="258"/>
            <ac:spMk id="23" creationId="{41A2D9AF-3D48-BA47-8CBA-8578F7A3D948}"/>
          </ac:spMkLst>
        </pc:spChg>
      </pc:sldChg>
      <pc:sldChg chg="addSp delSp modSp mod">
        <pc:chgData name="Victor Nkiiri" userId="3d875d40-44c2-4d00-9d18-a05764c4f84c" providerId="ADAL" clId="{DADD0899-7AA2-470F-B546-AA0F80DCAADA}" dt="2021-12-07T13:41:03.327" v="999" actId="20577"/>
        <pc:sldMkLst>
          <pc:docMk/>
          <pc:sldMk cId="1573313155" sldId="284"/>
        </pc:sldMkLst>
        <pc:spChg chg="add del mod">
          <ac:chgData name="Victor Nkiiri" userId="3d875d40-44c2-4d00-9d18-a05764c4f84c" providerId="ADAL" clId="{DADD0899-7AA2-470F-B546-AA0F80DCAADA}" dt="2021-12-07T13:25:11.328" v="441" actId="478"/>
          <ac:spMkLst>
            <pc:docMk/>
            <pc:sldMk cId="1573313155" sldId="284"/>
            <ac:spMk id="3" creationId="{8B23F5C7-AB83-4878-9394-CE5F859A404C}"/>
          </ac:spMkLst>
        </pc:spChg>
        <pc:spChg chg="mod">
          <ac:chgData name="Victor Nkiiri" userId="3d875d40-44c2-4d00-9d18-a05764c4f84c" providerId="ADAL" clId="{DADD0899-7AA2-470F-B546-AA0F80DCAADA}" dt="2021-12-07T13:41:03.327" v="999" actId="20577"/>
          <ac:spMkLst>
            <pc:docMk/>
            <pc:sldMk cId="1573313155" sldId="284"/>
            <ac:spMk id="7" creationId="{C28292B8-7788-D744-A04F-5EB38A6FC32D}"/>
          </ac:spMkLst>
        </pc:spChg>
        <pc:spChg chg="add del mod">
          <ac:chgData name="Victor Nkiiri" userId="3d875d40-44c2-4d00-9d18-a05764c4f84c" providerId="ADAL" clId="{DADD0899-7AA2-470F-B546-AA0F80DCAADA}" dt="2021-12-07T13:26:24.120" v="469" actId="478"/>
          <ac:spMkLst>
            <pc:docMk/>
            <pc:sldMk cId="1573313155" sldId="284"/>
            <ac:spMk id="9" creationId="{A6331B8A-23F2-46D2-9DD6-204C68E60EF4}"/>
          </ac:spMkLst>
        </pc:spChg>
        <pc:spChg chg="del mod">
          <ac:chgData name="Victor Nkiiri" userId="3d875d40-44c2-4d00-9d18-a05764c4f84c" providerId="ADAL" clId="{DADD0899-7AA2-470F-B546-AA0F80DCAADA}" dt="2021-12-07T13:26:17.485" v="468" actId="478"/>
          <ac:spMkLst>
            <pc:docMk/>
            <pc:sldMk cId="1573313155" sldId="284"/>
            <ac:spMk id="10" creationId="{DD0D7816-38AF-0F41-8098-349F85C20C01}"/>
          </ac:spMkLst>
        </pc:spChg>
        <pc:spChg chg="mod">
          <ac:chgData name="Victor Nkiiri" userId="3d875d40-44c2-4d00-9d18-a05764c4f84c" providerId="ADAL" clId="{DADD0899-7AA2-470F-B546-AA0F80DCAADA}" dt="2021-12-07T13:25:56.722" v="465" actId="113"/>
          <ac:spMkLst>
            <pc:docMk/>
            <pc:sldMk cId="1573313155" sldId="284"/>
            <ac:spMk id="27" creationId="{9E4F7C1B-DF95-B04E-AD43-38F298D89DEA}"/>
          </ac:spMkLst>
        </pc:spChg>
        <pc:picChg chg="del">
          <ac:chgData name="Victor Nkiiri" userId="3d875d40-44c2-4d00-9d18-a05764c4f84c" providerId="ADAL" clId="{DADD0899-7AA2-470F-B546-AA0F80DCAADA}" dt="2021-12-07T13:24:38.561" v="431" actId="478"/>
          <ac:picMkLst>
            <pc:docMk/>
            <pc:sldMk cId="1573313155" sldId="284"/>
            <ac:picMk id="8" creationId="{04117407-B5DB-654D-AAAB-58415C47D879}"/>
          </ac:picMkLst>
        </pc:picChg>
        <pc:picChg chg="add mod">
          <ac:chgData name="Victor Nkiiri" userId="3d875d40-44c2-4d00-9d18-a05764c4f84c" providerId="ADAL" clId="{DADD0899-7AA2-470F-B546-AA0F80DCAADA}" dt="2021-12-07T13:26:08.791" v="466" actId="14100"/>
          <ac:picMkLst>
            <pc:docMk/>
            <pc:sldMk cId="1573313155" sldId="284"/>
            <ac:picMk id="11" creationId="{382E0270-F0D5-4FC8-8C43-B7824A9E94E2}"/>
          </ac:picMkLst>
        </pc:picChg>
      </pc:sldChg>
      <pc:sldChg chg="mod ord modShow">
        <pc:chgData name="Victor Nkiiri" userId="3d875d40-44c2-4d00-9d18-a05764c4f84c" providerId="ADAL" clId="{DADD0899-7AA2-470F-B546-AA0F80DCAADA}" dt="2021-12-07T13:57:36.370" v="1220" actId="729"/>
        <pc:sldMkLst>
          <pc:docMk/>
          <pc:sldMk cId="0" sldId="374"/>
        </pc:sldMkLst>
      </pc:sldChg>
      <pc:sldChg chg="addSp delSp modSp mod">
        <pc:chgData name="Victor Nkiiri" userId="3d875d40-44c2-4d00-9d18-a05764c4f84c" providerId="ADAL" clId="{DADD0899-7AA2-470F-B546-AA0F80DCAADA}" dt="2021-12-07T13:56:40.813" v="1216" actId="478"/>
        <pc:sldMkLst>
          <pc:docMk/>
          <pc:sldMk cId="860389635" sldId="375"/>
        </pc:sldMkLst>
        <pc:spChg chg="del">
          <ac:chgData name="Victor Nkiiri" userId="3d875d40-44c2-4d00-9d18-a05764c4f84c" providerId="ADAL" clId="{DADD0899-7AA2-470F-B546-AA0F80DCAADA}" dt="2021-12-07T13:56:37.065" v="1215" actId="478"/>
          <ac:spMkLst>
            <pc:docMk/>
            <pc:sldMk cId="860389635" sldId="375"/>
            <ac:spMk id="5" creationId="{D3AFE541-DCB8-F743-81EB-41ABE48EB15E}"/>
          </ac:spMkLst>
        </pc:spChg>
        <pc:spChg chg="add del mod">
          <ac:chgData name="Victor Nkiiri" userId="3d875d40-44c2-4d00-9d18-a05764c4f84c" providerId="ADAL" clId="{DADD0899-7AA2-470F-B546-AA0F80DCAADA}" dt="2021-12-07T13:56:40.813" v="1216" actId="478"/>
          <ac:spMkLst>
            <pc:docMk/>
            <pc:sldMk cId="860389635" sldId="375"/>
            <ac:spMk id="56" creationId="{28114372-810D-4600-86AF-0E3074D3E753}"/>
          </ac:spMkLst>
        </pc:spChg>
      </pc:sldChg>
      <pc:sldChg chg="modSp mod">
        <pc:chgData name="Victor Nkiiri" userId="3d875d40-44c2-4d00-9d18-a05764c4f84c" providerId="ADAL" clId="{DADD0899-7AA2-470F-B546-AA0F80DCAADA}" dt="2021-12-07T15:16:22.158" v="3354" actId="20577"/>
        <pc:sldMkLst>
          <pc:docMk/>
          <pc:sldMk cId="2083536922" sldId="386"/>
        </pc:sldMkLst>
        <pc:spChg chg="mod">
          <ac:chgData name="Victor Nkiiri" userId="3d875d40-44c2-4d00-9d18-a05764c4f84c" providerId="ADAL" clId="{DADD0899-7AA2-470F-B546-AA0F80DCAADA}" dt="2021-12-07T15:16:22.158" v="3354" actId="20577"/>
          <ac:spMkLst>
            <pc:docMk/>
            <pc:sldMk cId="2083536922" sldId="386"/>
            <ac:spMk id="4" creationId="{889353FC-C848-458B-A8F6-D0E71A753175}"/>
          </ac:spMkLst>
        </pc:spChg>
      </pc:sldChg>
      <pc:sldChg chg="modSp mod">
        <pc:chgData name="Victor Nkiiri" userId="3d875d40-44c2-4d00-9d18-a05764c4f84c" providerId="ADAL" clId="{DADD0899-7AA2-470F-B546-AA0F80DCAADA}" dt="2021-12-07T12:49:34.867" v="61" actId="1076"/>
        <pc:sldMkLst>
          <pc:docMk/>
          <pc:sldMk cId="3543512111" sldId="391"/>
        </pc:sldMkLst>
        <pc:spChg chg="mod">
          <ac:chgData name="Victor Nkiiri" userId="3d875d40-44c2-4d00-9d18-a05764c4f84c" providerId="ADAL" clId="{DADD0899-7AA2-470F-B546-AA0F80DCAADA}" dt="2021-12-07T12:49:34.867" v="61" actId="1076"/>
          <ac:spMkLst>
            <pc:docMk/>
            <pc:sldMk cId="3543512111" sldId="391"/>
            <ac:spMk id="5" creationId="{28F7B05A-AEFE-744E-9E79-F14E9C55F3EB}"/>
          </ac:spMkLst>
        </pc:spChg>
        <pc:spChg chg="mod">
          <ac:chgData name="Victor Nkiiri" userId="3d875d40-44c2-4d00-9d18-a05764c4f84c" providerId="ADAL" clId="{DADD0899-7AA2-470F-B546-AA0F80DCAADA}" dt="2021-12-07T12:49:29.460" v="59" actId="1076"/>
          <ac:spMkLst>
            <pc:docMk/>
            <pc:sldMk cId="3543512111" sldId="391"/>
            <ac:spMk id="6" creationId="{97D4CC00-5E99-6A47-A291-5790E904A688}"/>
          </ac:spMkLst>
        </pc:spChg>
        <pc:spChg chg="mod">
          <ac:chgData name="Victor Nkiiri" userId="3d875d40-44c2-4d00-9d18-a05764c4f84c" providerId="ADAL" clId="{DADD0899-7AA2-470F-B546-AA0F80DCAADA}" dt="2021-12-07T12:49:00.639" v="54" actId="20577"/>
          <ac:spMkLst>
            <pc:docMk/>
            <pc:sldMk cId="3543512111" sldId="391"/>
            <ac:spMk id="7" creationId="{72A06427-24C4-A141-AB5A-C5E49E886105}"/>
          </ac:spMkLst>
        </pc:spChg>
        <pc:spChg chg="mod">
          <ac:chgData name="Victor Nkiiri" userId="3d875d40-44c2-4d00-9d18-a05764c4f84c" providerId="ADAL" clId="{DADD0899-7AA2-470F-B546-AA0F80DCAADA}" dt="2021-12-07T12:47:57.633" v="11" actId="20577"/>
          <ac:spMkLst>
            <pc:docMk/>
            <pc:sldMk cId="3543512111" sldId="391"/>
            <ac:spMk id="8" creationId="{F4002C2A-1F53-494D-BD53-356E62E5BAD7}"/>
          </ac:spMkLst>
        </pc:spChg>
      </pc:sldChg>
      <pc:sldChg chg="addSp delSp modSp mod">
        <pc:chgData name="Victor Nkiiri" userId="3d875d40-44c2-4d00-9d18-a05764c4f84c" providerId="ADAL" clId="{DADD0899-7AA2-470F-B546-AA0F80DCAADA}" dt="2021-12-07T15:15:04.952" v="3343" actId="14100"/>
        <pc:sldMkLst>
          <pc:docMk/>
          <pc:sldMk cId="2109427539" sldId="420"/>
        </pc:sldMkLst>
        <pc:spChg chg="del">
          <ac:chgData name="Victor Nkiiri" userId="3d875d40-44c2-4d00-9d18-a05764c4f84c" providerId="ADAL" clId="{DADD0899-7AA2-470F-B546-AA0F80DCAADA}" dt="2021-12-07T14:43:34.244" v="2635" actId="478"/>
          <ac:spMkLst>
            <pc:docMk/>
            <pc:sldMk cId="2109427539" sldId="420"/>
            <ac:spMk id="12" creationId="{35F4837C-1278-4E9D-BBDB-675BF9EE7583}"/>
          </ac:spMkLst>
        </pc:spChg>
        <pc:graphicFrameChg chg="add del">
          <ac:chgData name="Victor Nkiiri" userId="3d875d40-44c2-4d00-9d18-a05764c4f84c" providerId="ADAL" clId="{DADD0899-7AA2-470F-B546-AA0F80DCAADA}" dt="2021-12-07T14:43:07.792" v="2630" actId="478"/>
          <ac:graphicFrameMkLst>
            <pc:docMk/>
            <pc:sldMk cId="2109427539" sldId="420"/>
            <ac:graphicFrameMk id="13" creationId="{3D0808D5-E313-41DA-A787-81E8946E4C6D}"/>
          </ac:graphicFrameMkLst>
        </pc:graphicFrameChg>
        <pc:picChg chg="add mod">
          <ac:chgData name="Victor Nkiiri" userId="3d875d40-44c2-4d00-9d18-a05764c4f84c" providerId="ADAL" clId="{DADD0899-7AA2-470F-B546-AA0F80DCAADA}" dt="2021-12-07T15:15:04.952" v="3343" actId="14100"/>
          <ac:picMkLst>
            <pc:docMk/>
            <pc:sldMk cId="2109427539" sldId="420"/>
            <ac:picMk id="3" creationId="{99097267-754C-4279-AAC1-5E6E5DD0AFC4}"/>
          </ac:picMkLst>
        </pc:picChg>
      </pc:sldChg>
      <pc:sldChg chg="del">
        <pc:chgData name="Victor Nkiiri" userId="3d875d40-44c2-4d00-9d18-a05764c4f84c" providerId="ADAL" clId="{DADD0899-7AA2-470F-B546-AA0F80DCAADA}" dt="2021-12-07T14:36:30.636" v="2624" actId="47"/>
        <pc:sldMkLst>
          <pc:docMk/>
          <pc:sldMk cId="2538940365" sldId="421"/>
        </pc:sldMkLst>
      </pc:sldChg>
      <pc:sldChg chg="del">
        <pc:chgData name="Victor Nkiiri" userId="3d875d40-44c2-4d00-9d18-a05764c4f84c" providerId="ADAL" clId="{DADD0899-7AA2-470F-B546-AA0F80DCAADA}" dt="2021-12-07T14:47:11.133" v="2637" actId="47"/>
        <pc:sldMkLst>
          <pc:docMk/>
          <pc:sldMk cId="245724474" sldId="422"/>
        </pc:sldMkLst>
      </pc:sldChg>
      <pc:sldChg chg="del">
        <pc:chgData name="Victor Nkiiri" userId="3d875d40-44c2-4d00-9d18-a05764c4f84c" providerId="ADAL" clId="{DADD0899-7AA2-470F-B546-AA0F80DCAADA}" dt="2021-12-07T15:15:28.779" v="3344" actId="47"/>
        <pc:sldMkLst>
          <pc:docMk/>
          <pc:sldMk cId="3718692850" sldId="433"/>
        </pc:sldMkLst>
      </pc:sldChg>
      <pc:sldChg chg="modSp mod">
        <pc:chgData name="Victor Nkiiri" userId="3d875d40-44c2-4d00-9d18-a05764c4f84c" providerId="ADAL" clId="{DADD0899-7AA2-470F-B546-AA0F80DCAADA}" dt="2021-12-07T15:15:39.432" v="3346" actId="20577"/>
        <pc:sldMkLst>
          <pc:docMk/>
          <pc:sldMk cId="2739439901" sldId="437"/>
        </pc:sldMkLst>
        <pc:spChg chg="mod">
          <ac:chgData name="Victor Nkiiri" userId="3d875d40-44c2-4d00-9d18-a05764c4f84c" providerId="ADAL" clId="{DADD0899-7AA2-470F-B546-AA0F80DCAADA}" dt="2021-12-07T15:15:39.432" v="3346" actId="20577"/>
          <ac:spMkLst>
            <pc:docMk/>
            <pc:sldMk cId="2739439901" sldId="437"/>
            <ac:spMk id="4" creationId="{7C151809-51B4-48CB-9F9D-46304D876D7E}"/>
          </ac:spMkLst>
        </pc:spChg>
        <pc:spChg chg="mod">
          <ac:chgData name="Victor Nkiiri" userId="3d875d40-44c2-4d00-9d18-a05764c4f84c" providerId="ADAL" clId="{DADD0899-7AA2-470F-B546-AA0F80DCAADA}" dt="2021-12-07T14:59:46.582" v="2776" actId="108"/>
          <ac:spMkLst>
            <pc:docMk/>
            <pc:sldMk cId="2739439901" sldId="437"/>
            <ac:spMk id="8" creationId="{467E3C45-8E0A-4889-9690-17AE2A43ECF4}"/>
          </ac:spMkLst>
        </pc:spChg>
      </pc:sldChg>
      <pc:sldChg chg="modSp del mod ord">
        <pc:chgData name="Victor Nkiiri" userId="3d875d40-44c2-4d00-9d18-a05764c4f84c" providerId="ADAL" clId="{DADD0899-7AA2-470F-B546-AA0F80DCAADA}" dt="2021-12-07T14:32:01.510" v="2585" actId="47"/>
        <pc:sldMkLst>
          <pc:docMk/>
          <pc:sldMk cId="4233204894" sldId="440"/>
        </pc:sldMkLst>
        <pc:spChg chg="mod">
          <ac:chgData name="Victor Nkiiri" userId="3d875d40-44c2-4d00-9d18-a05764c4f84c" providerId="ADAL" clId="{DADD0899-7AA2-470F-B546-AA0F80DCAADA}" dt="2021-12-07T13:02:01.192" v="86" actId="1076"/>
          <ac:spMkLst>
            <pc:docMk/>
            <pc:sldMk cId="4233204894" sldId="440"/>
            <ac:spMk id="23" creationId="{CDC00D41-0E83-45E7-8965-E5C8DF87899A}"/>
          </ac:spMkLst>
        </pc:spChg>
      </pc:sldChg>
      <pc:sldChg chg="modSp mod ord">
        <pc:chgData name="Victor Nkiiri" userId="3d875d40-44c2-4d00-9d18-a05764c4f84c" providerId="ADAL" clId="{DADD0899-7AA2-470F-B546-AA0F80DCAADA}" dt="2021-12-07T14:33:42.695" v="2591" actId="20577"/>
        <pc:sldMkLst>
          <pc:docMk/>
          <pc:sldMk cId="3627598926" sldId="441"/>
        </pc:sldMkLst>
        <pc:spChg chg="mod">
          <ac:chgData name="Victor Nkiiri" userId="3d875d40-44c2-4d00-9d18-a05764c4f84c" providerId="ADAL" clId="{DADD0899-7AA2-470F-B546-AA0F80DCAADA}" dt="2021-12-07T14:33:42.695" v="2591" actId="20577"/>
          <ac:spMkLst>
            <pc:docMk/>
            <pc:sldMk cId="3627598926" sldId="441"/>
            <ac:spMk id="4" creationId="{333FBD0F-0635-4890-B7C2-CD6EED6E335A}"/>
          </ac:spMkLst>
        </pc:spChg>
      </pc:sldChg>
      <pc:sldChg chg="modSp mod ord">
        <pc:chgData name="Victor Nkiiri" userId="3d875d40-44c2-4d00-9d18-a05764c4f84c" providerId="ADAL" clId="{DADD0899-7AA2-470F-B546-AA0F80DCAADA}" dt="2021-12-07T15:15:58.824" v="3352" actId="20577"/>
        <pc:sldMkLst>
          <pc:docMk/>
          <pc:sldMk cId="2502245706" sldId="442"/>
        </pc:sldMkLst>
        <pc:spChg chg="mod">
          <ac:chgData name="Victor Nkiiri" userId="3d875d40-44c2-4d00-9d18-a05764c4f84c" providerId="ADAL" clId="{DADD0899-7AA2-470F-B546-AA0F80DCAADA}" dt="2021-12-07T15:15:58.824" v="3352" actId="20577"/>
          <ac:spMkLst>
            <pc:docMk/>
            <pc:sldMk cId="2502245706" sldId="442"/>
            <ac:spMk id="4" creationId="{15E31361-76E9-44A4-9984-4BC2BA355D13}"/>
          </ac:spMkLst>
        </pc:spChg>
      </pc:sldChg>
      <pc:sldChg chg="modSp mod">
        <pc:chgData name="Victor Nkiiri" userId="3d875d40-44c2-4d00-9d18-a05764c4f84c" providerId="ADAL" clId="{DADD0899-7AA2-470F-B546-AA0F80DCAADA}" dt="2021-12-07T15:15:45.767" v="3348" actId="20577"/>
        <pc:sldMkLst>
          <pc:docMk/>
          <pc:sldMk cId="3686977897" sldId="443"/>
        </pc:sldMkLst>
        <pc:spChg chg="mod">
          <ac:chgData name="Victor Nkiiri" userId="3d875d40-44c2-4d00-9d18-a05764c4f84c" providerId="ADAL" clId="{DADD0899-7AA2-470F-B546-AA0F80DCAADA}" dt="2021-12-07T15:15:45.767" v="3348" actId="20577"/>
          <ac:spMkLst>
            <pc:docMk/>
            <pc:sldMk cId="3686977897" sldId="443"/>
            <ac:spMk id="4" creationId="{C1AD135B-A4C8-43DA-9204-83E3B89FA5E3}"/>
          </ac:spMkLst>
        </pc:spChg>
      </pc:sldChg>
      <pc:sldChg chg="modSp mod ord">
        <pc:chgData name="Victor Nkiiri" userId="3d875d40-44c2-4d00-9d18-a05764c4f84c" providerId="ADAL" clId="{DADD0899-7AA2-470F-B546-AA0F80DCAADA}" dt="2021-12-07T15:15:53.249" v="3350" actId="20577"/>
        <pc:sldMkLst>
          <pc:docMk/>
          <pc:sldMk cId="2820435966" sldId="444"/>
        </pc:sldMkLst>
        <pc:spChg chg="mod">
          <ac:chgData name="Victor Nkiiri" userId="3d875d40-44c2-4d00-9d18-a05764c4f84c" providerId="ADAL" clId="{DADD0899-7AA2-470F-B546-AA0F80DCAADA}" dt="2021-12-07T15:15:53.249" v="3350" actId="20577"/>
          <ac:spMkLst>
            <pc:docMk/>
            <pc:sldMk cId="2820435966" sldId="444"/>
            <ac:spMk id="4" creationId="{EF0309B2-904A-44EB-B1FE-4F2682577BB3}"/>
          </ac:spMkLst>
        </pc:spChg>
      </pc:sldChg>
      <pc:sldChg chg="del">
        <pc:chgData name="Victor Nkiiri" userId="3d875d40-44c2-4d00-9d18-a05764c4f84c" providerId="ADAL" clId="{DADD0899-7AA2-470F-B546-AA0F80DCAADA}" dt="2021-12-07T14:37:01.298" v="2627" actId="47"/>
        <pc:sldMkLst>
          <pc:docMk/>
          <pc:sldMk cId="3396543996" sldId="445"/>
        </pc:sldMkLst>
      </pc:sldChg>
      <pc:sldChg chg="modSp mod ord">
        <pc:chgData name="Victor Nkiiri" userId="3d875d40-44c2-4d00-9d18-a05764c4f84c" providerId="ADAL" clId="{DADD0899-7AA2-470F-B546-AA0F80DCAADA}" dt="2021-12-07T14:34:22.528" v="2621" actId="6549"/>
        <pc:sldMkLst>
          <pc:docMk/>
          <pc:sldMk cId="2276761044" sldId="1243"/>
        </pc:sldMkLst>
        <pc:spChg chg="mod">
          <ac:chgData name="Victor Nkiiri" userId="3d875d40-44c2-4d00-9d18-a05764c4f84c" providerId="ADAL" clId="{DADD0899-7AA2-470F-B546-AA0F80DCAADA}" dt="2021-12-07T14:34:22.528" v="2621" actId="6549"/>
          <ac:spMkLst>
            <pc:docMk/>
            <pc:sldMk cId="2276761044" sldId="1243"/>
            <ac:spMk id="4" creationId="{2DEE7352-3E50-C549-8F77-C2E99031ACA9}"/>
          </ac:spMkLst>
        </pc:spChg>
      </pc:sldChg>
      <pc:sldChg chg="addSp delSp modSp mod">
        <pc:chgData name="Victor Nkiiri" userId="3d875d40-44c2-4d00-9d18-a05764c4f84c" providerId="ADAL" clId="{DADD0899-7AA2-470F-B546-AA0F80DCAADA}" dt="2021-12-07T12:53:53.400" v="75" actId="478"/>
        <pc:sldMkLst>
          <pc:docMk/>
          <pc:sldMk cId="4147277717" sldId="3426"/>
        </pc:sldMkLst>
        <pc:spChg chg="add del mod">
          <ac:chgData name="Victor Nkiiri" userId="3d875d40-44c2-4d00-9d18-a05764c4f84c" providerId="ADAL" clId="{DADD0899-7AA2-470F-B546-AA0F80DCAADA}" dt="2021-12-07T12:53:53.400" v="75" actId="478"/>
          <ac:spMkLst>
            <pc:docMk/>
            <pc:sldMk cId="4147277717" sldId="3426"/>
            <ac:spMk id="6" creationId="{68EF0475-672F-44A7-A0C0-2A8025EF013F}"/>
          </ac:spMkLst>
        </pc:spChg>
        <pc:spChg chg="del">
          <ac:chgData name="Victor Nkiiri" userId="3d875d40-44c2-4d00-9d18-a05764c4f84c" providerId="ADAL" clId="{DADD0899-7AA2-470F-B546-AA0F80DCAADA}" dt="2021-12-07T12:53:50.469" v="74" actId="478"/>
          <ac:spMkLst>
            <pc:docMk/>
            <pc:sldMk cId="4147277717" sldId="3426"/>
            <ac:spMk id="15" creationId="{24B6A7AF-96C7-46D3-A5E6-8B0052FDA66E}"/>
          </ac:spMkLst>
        </pc:spChg>
      </pc:sldChg>
      <pc:sldChg chg="delSp modSp mod">
        <pc:chgData name="Victor Nkiiri" userId="3d875d40-44c2-4d00-9d18-a05764c4f84c" providerId="ADAL" clId="{DADD0899-7AA2-470F-B546-AA0F80DCAADA}" dt="2021-12-07T13:04:58.471" v="89" actId="113"/>
        <pc:sldMkLst>
          <pc:docMk/>
          <pc:sldMk cId="3315043630" sldId="3428"/>
        </pc:sldMkLst>
        <pc:spChg chg="mod">
          <ac:chgData name="Victor Nkiiri" userId="3d875d40-44c2-4d00-9d18-a05764c4f84c" providerId="ADAL" clId="{DADD0899-7AA2-470F-B546-AA0F80DCAADA}" dt="2021-12-07T13:04:58.471" v="89" actId="113"/>
          <ac:spMkLst>
            <pc:docMk/>
            <pc:sldMk cId="3315043630" sldId="3428"/>
            <ac:spMk id="2" creationId="{940773C8-730E-9646-B50E-F0F622693BE4}"/>
          </ac:spMkLst>
        </pc:spChg>
        <pc:spChg chg="mod">
          <ac:chgData name="Victor Nkiiri" userId="3d875d40-44c2-4d00-9d18-a05764c4f84c" providerId="ADAL" clId="{DADD0899-7AA2-470F-B546-AA0F80DCAADA}" dt="2021-12-07T12:53:16.553" v="73" actId="20577"/>
          <ac:spMkLst>
            <pc:docMk/>
            <pc:sldMk cId="3315043630" sldId="3428"/>
            <ac:spMk id="3" creationId="{2AEECB9A-41D1-374B-A2F7-55EBE5FF1DE1}"/>
          </ac:spMkLst>
        </pc:spChg>
        <pc:spChg chg="del">
          <ac:chgData name="Victor Nkiiri" userId="3d875d40-44c2-4d00-9d18-a05764c4f84c" providerId="ADAL" clId="{DADD0899-7AA2-470F-B546-AA0F80DCAADA}" dt="2021-12-07T12:52:14.062" v="62" actId="478"/>
          <ac:spMkLst>
            <pc:docMk/>
            <pc:sldMk cId="3315043630" sldId="3428"/>
            <ac:spMk id="13" creationId="{87CFE800-7D68-4539-9C2E-244BD174C0C4}"/>
          </ac:spMkLst>
        </pc:spChg>
      </pc:sldChg>
      <pc:sldChg chg="addSp modSp add del mod">
        <pc:chgData name="Victor Nkiiri" userId="3d875d40-44c2-4d00-9d18-a05764c4f84c" providerId="ADAL" clId="{DADD0899-7AA2-470F-B546-AA0F80DCAADA}" dt="2021-12-07T14:31:56.956" v="2584" actId="47"/>
        <pc:sldMkLst>
          <pc:docMk/>
          <pc:sldMk cId="1408922415" sldId="3429"/>
        </pc:sldMkLst>
        <pc:picChg chg="add mod">
          <ac:chgData name="Victor Nkiiri" userId="3d875d40-44c2-4d00-9d18-a05764c4f84c" providerId="ADAL" clId="{DADD0899-7AA2-470F-B546-AA0F80DCAADA}" dt="2021-12-07T13:24:01.170" v="430" actId="1076"/>
          <ac:picMkLst>
            <pc:docMk/>
            <pc:sldMk cId="1408922415" sldId="3429"/>
            <ac:picMk id="5" creationId="{A6841311-593A-421E-B025-18FB52A8B536}"/>
          </ac:picMkLst>
        </pc:picChg>
      </pc:sldChg>
      <pc:sldChg chg="add del">
        <pc:chgData name="Victor Nkiiri" userId="3d875d40-44c2-4d00-9d18-a05764c4f84c" providerId="ADAL" clId="{DADD0899-7AA2-470F-B546-AA0F80DCAADA}" dt="2021-12-07T12:55:36.151" v="81" actId="47"/>
        <pc:sldMkLst>
          <pc:docMk/>
          <pc:sldMk cId="2337830925" sldId="3429"/>
        </pc:sldMkLst>
      </pc:sldChg>
      <pc:sldChg chg="addSp new del">
        <pc:chgData name="Victor Nkiiri" userId="3d875d40-44c2-4d00-9d18-a05764c4f84c" providerId="ADAL" clId="{DADD0899-7AA2-470F-B546-AA0F80DCAADA}" dt="2021-12-07T12:55:37.283" v="82" actId="47"/>
        <pc:sldMkLst>
          <pc:docMk/>
          <pc:sldMk cId="143498183" sldId="3430"/>
        </pc:sldMkLst>
        <pc:picChg chg="add">
          <ac:chgData name="Victor Nkiiri" userId="3d875d40-44c2-4d00-9d18-a05764c4f84c" providerId="ADAL" clId="{DADD0899-7AA2-470F-B546-AA0F80DCAADA}" dt="2021-12-07T12:55:25.479" v="80"/>
          <ac:picMkLst>
            <pc:docMk/>
            <pc:sldMk cId="143498183" sldId="3430"/>
            <ac:picMk id="10" creationId="{60B244BD-B4C7-4394-8A49-F3094F1D5C37}"/>
          </ac:picMkLst>
        </pc:picChg>
      </pc:sldChg>
      <pc:sldChg chg="addSp delSp modSp add mod">
        <pc:chgData name="Victor Nkiiri" userId="3d875d40-44c2-4d00-9d18-a05764c4f84c" providerId="ADAL" clId="{DADD0899-7AA2-470F-B546-AA0F80DCAADA}" dt="2021-12-07T15:08:33.310" v="3106" actId="6549"/>
        <pc:sldMkLst>
          <pc:docMk/>
          <pc:sldMk cId="1186822277" sldId="3430"/>
        </pc:sldMkLst>
        <pc:spChg chg="add del mod">
          <ac:chgData name="Victor Nkiiri" userId="3d875d40-44c2-4d00-9d18-a05764c4f84c" providerId="ADAL" clId="{DADD0899-7AA2-470F-B546-AA0F80DCAADA}" dt="2021-12-07T15:00:07.469" v="2778" actId="478"/>
          <ac:spMkLst>
            <pc:docMk/>
            <pc:sldMk cId="1186822277" sldId="3430"/>
            <ac:spMk id="3" creationId="{6E32601E-6CCC-4EE6-B399-CD3D37B3EF06}"/>
          </ac:spMkLst>
        </pc:spChg>
        <pc:spChg chg="mod">
          <ac:chgData name="Victor Nkiiri" userId="3d875d40-44c2-4d00-9d18-a05764c4f84c" providerId="ADAL" clId="{DADD0899-7AA2-470F-B546-AA0F80DCAADA}" dt="2021-12-07T15:08:33.310" v="3106" actId="6549"/>
          <ac:spMkLst>
            <pc:docMk/>
            <pc:sldMk cId="1186822277" sldId="3430"/>
            <ac:spMk id="7" creationId="{C28292B8-7788-D744-A04F-5EB38A6FC32D}"/>
          </ac:spMkLst>
        </pc:spChg>
        <pc:spChg chg="mod">
          <ac:chgData name="Victor Nkiiri" userId="3d875d40-44c2-4d00-9d18-a05764c4f84c" providerId="ADAL" clId="{DADD0899-7AA2-470F-B546-AA0F80DCAADA}" dt="2021-12-07T14:17:06.468" v="1848" actId="313"/>
          <ac:spMkLst>
            <pc:docMk/>
            <pc:sldMk cId="1186822277" sldId="3430"/>
            <ac:spMk id="27" creationId="{9E4F7C1B-DF95-B04E-AD43-38F298D89DEA}"/>
          </ac:spMkLst>
        </pc:spChg>
        <pc:picChg chg="add del mod">
          <ac:chgData name="Victor Nkiiri" userId="3d875d40-44c2-4d00-9d18-a05764c4f84c" providerId="ADAL" clId="{DADD0899-7AA2-470F-B546-AA0F80DCAADA}" dt="2021-12-07T15:00:02.043" v="2777" actId="478"/>
          <ac:picMkLst>
            <pc:docMk/>
            <pc:sldMk cId="1186822277" sldId="3430"/>
            <ac:picMk id="8" creationId="{992B7875-0125-4ACE-B598-04AEE1AFEEE0}"/>
          </ac:picMkLst>
        </pc:picChg>
        <pc:picChg chg="add mod">
          <ac:chgData name="Victor Nkiiri" userId="3d875d40-44c2-4d00-9d18-a05764c4f84c" providerId="ADAL" clId="{DADD0899-7AA2-470F-B546-AA0F80DCAADA}" dt="2021-12-07T15:03:39.614" v="2785" actId="1076"/>
          <ac:picMkLst>
            <pc:docMk/>
            <pc:sldMk cId="1186822277" sldId="3430"/>
            <ac:picMk id="9" creationId="{C04D55FA-C9AE-4757-B851-16473E7A179B}"/>
          </ac:picMkLst>
        </pc:picChg>
        <pc:picChg chg="del">
          <ac:chgData name="Victor Nkiiri" userId="3d875d40-44c2-4d00-9d18-a05764c4f84c" providerId="ADAL" clId="{DADD0899-7AA2-470F-B546-AA0F80DCAADA}" dt="2021-12-07T15:00:10.020" v="2779" actId="478"/>
          <ac:picMkLst>
            <pc:docMk/>
            <pc:sldMk cId="1186822277" sldId="3430"/>
            <ac:picMk id="11" creationId="{382E0270-F0D5-4FC8-8C43-B7824A9E94E2}"/>
          </ac:picMkLst>
        </pc:picChg>
      </pc:sldChg>
      <pc:sldChg chg="add del">
        <pc:chgData name="Victor Nkiiri" userId="3d875d40-44c2-4d00-9d18-a05764c4f84c" providerId="ADAL" clId="{DADD0899-7AA2-470F-B546-AA0F80DCAADA}" dt="2021-12-07T12:55:20.252" v="79"/>
        <pc:sldMkLst>
          <pc:docMk/>
          <pc:sldMk cId="912900305" sldId="3431"/>
        </pc:sldMkLst>
      </pc:sldChg>
      <pc:sldChg chg="addSp delSp modSp add mod">
        <pc:chgData name="Victor Nkiiri" userId="3d875d40-44c2-4d00-9d18-a05764c4f84c" providerId="ADAL" clId="{DADD0899-7AA2-470F-B546-AA0F80DCAADA}" dt="2021-12-07T15:13:44.062" v="3341" actId="20577"/>
        <pc:sldMkLst>
          <pc:docMk/>
          <pc:sldMk cId="1767271998" sldId="3431"/>
        </pc:sldMkLst>
        <pc:spChg chg="add del mod">
          <ac:chgData name="Victor Nkiiri" userId="3d875d40-44c2-4d00-9d18-a05764c4f84c" providerId="ADAL" clId="{DADD0899-7AA2-470F-B546-AA0F80DCAADA}" dt="2021-12-07T15:12:18.160" v="3292" actId="478"/>
          <ac:spMkLst>
            <pc:docMk/>
            <pc:sldMk cId="1767271998" sldId="3431"/>
            <ac:spMk id="3" creationId="{F3E9C508-B6D0-4DCA-AF6D-76F913035C82}"/>
          </ac:spMkLst>
        </pc:spChg>
        <pc:spChg chg="mod">
          <ac:chgData name="Victor Nkiiri" userId="3d875d40-44c2-4d00-9d18-a05764c4f84c" providerId="ADAL" clId="{DADD0899-7AA2-470F-B546-AA0F80DCAADA}" dt="2021-12-07T15:13:44.062" v="3341" actId="20577"/>
          <ac:spMkLst>
            <pc:docMk/>
            <pc:sldMk cId="1767271998" sldId="3431"/>
            <ac:spMk id="7" creationId="{C28292B8-7788-D744-A04F-5EB38A6FC32D}"/>
          </ac:spMkLst>
        </pc:spChg>
        <pc:spChg chg="mod">
          <ac:chgData name="Victor Nkiiri" userId="3d875d40-44c2-4d00-9d18-a05764c4f84c" providerId="ADAL" clId="{DADD0899-7AA2-470F-B546-AA0F80DCAADA}" dt="2021-12-07T14:17:37.185" v="1855" actId="20577"/>
          <ac:spMkLst>
            <pc:docMk/>
            <pc:sldMk cId="1767271998" sldId="3431"/>
            <ac:spMk id="27" creationId="{9E4F7C1B-DF95-B04E-AD43-38F298D89DEA}"/>
          </ac:spMkLst>
        </pc:spChg>
        <pc:picChg chg="add del mod">
          <ac:chgData name="Victor Nkiiri" userId="3d875d40-44c2-4d00-9d18-a05764c4f84c" providerId="ADAL" clId="{DADD0899-7AA2-470F-B546-AA0F80DCAADA}" dt="2021-12-07T15:12:16.155" v="3291" actId="478"/>
          <ac:picMkLst>
            <pc:docMk/>
            <pc:sldMk cId="1767271998" sldId="3431"/>
            <ac:picMk id="8" creationId="{B56DF6A7-4CAD-45E0-A057-29C770B1B39F}"/>
          </ac:picMkLst>
        </pc:picChg>
        <pc:picChg chg="add mod">
          <ac:chgData name="Victor Nkiiri" userId="3d875d40-44c2-4d00-9d18-a05764c4f84c" providerId="ADAL" clId="{DADD0899-7AA2-470F-B546-AA0F80DCAADA}" dt="2021-12-07T15:13:08.181" v="3299" actId="14100"/>
          <ac:picMkLst>
            <pc:docMk/>
            <pc:sldMk cId="1767271998" sldId="3431"/>
            <ac:picMk id="9" creationId="{2C274A0A-9C08-422F-BB61-1E6D4EB92ACD}"/>
          </ac:picMkLst>
        </pc:picChg>
        <pc:picChg chg="del">
          <ac:chgData name="Victor Nkiiri" userId="3d875d40-44c2-4d00-9d18-a05764c4f84c" providerId="ADAL" clId="{DADD0899-7AA2-470F-B546-AA0F80DCAADA}" dt="2021-12-07T15:12:19.588" v="3293" actId="478"/>
          <ac:picMkLst>
            <pc:docMk/>
            <pc:sldMk cId="1767271998" sldId="3431"/>
            <ac:picMk id="11" creationId="{382E0270-F0D5-4FC8-8C43-B7824A9E94E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AFBAAA-8C46-3045-B664-F2253EA431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1F325-8F79-F941-8AD2-4211E96E9A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68862-0926-AF4C-934B-AC81688B6F46}" type="datetimeFigureOut">
              <a:rPr lang="en-US" smtClean="0"/>
              <a:t>12/7/2021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DD66C-76B0-7241-B75F-7F74CCF910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E442B-2318-3B4F-A8B5-0BD8B4801D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C083A-253A-394C-9D99-7DBF4A4549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5574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5509E-097C-7548-BBF3-09D5EA3343F0}" type="datetimeFigureOut">
              <a:rPr lang="en-US" smtClean="0"/>
              <a:t>12/7/2021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EF222-C657-584B-8DED-DD9B6F347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9085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fdb.org/en/news-and-events/article/bank-group-doubles-portfolio-to-usd-15-6-billion-in-4-years-6896?page=38" TargetMode="External"/><Relationship Id="rId3" Type="http://schemas.openxmlformats.org/officeDocument/2006/relationships/hyperlink" Target="https://sdgcafrica.org/wp-content/uploads/2017/03/sdg-financing-for-africa_key-propositions-and-areas-of-engagement-.pdf" TargetMode="External"/><Relationship Id="rId7" Type="http://schemas.openxmlformats.org/officeDocument/2006/relationships/hyperlink" Target="https://www.files.ethz.ch/isn/164236/SitRep2013_6May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aulsoninstitute.org/wp-content/uploads/2020/10/FINANCING-NATURE_Full-Report_Final-with-endorsements_101420.pdf" TargetMode="External"/><Relationship Id="rId5" Type="http://schemas.openxmlformats.org/officeDocument/2006/relationships/hyperlink" Target="https://www.afdb.org/fileadmin/uploads/afdb/Documents/Project-and-Operations/Cost%20of%20Adaptation%20in%20Africa.pdf" TargetMode="External"/><Relationship Id="rId4" Type="http://schemas.openxmlformats.org/officeDocument/2006/relationships/hyperlink" Target="https://irena.org/newsroom/articles/2020/Mar/The-Investment-Case-for-Energy-Transition-in-Africa#:~:text=IRENA%20estimates%20that%20Africa%20requires,as%20improved%20healthcare%20and%20education" TargetMode="External"/><Relationship Id="rId9" Type="http://schemas.openxmlformats.org/officeDocument/2006/relationships/hyperlink" Target="https://wedocs.unep.org/bitstream/handle/20.500.11822/30619/AMCEN_17_7.pdf?sequence=1&amp;isAllowed=y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Title of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580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GB" sz="1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https://sdgcafrica.org/wp-content/uploads/2017/03/sdg-financing-for-africa_key-propositions-and-areas-of-engagement-.pdf</a:t>
            </a:r>
            <a:r>
              <a:rPr lang="en-GB" sz="1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GB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https://irena.org/newsroom/articles/2020/Mar/The-Investment-Case-for-Energy-Transition-in-Africa#:~:text=IRENA%20estimates%20that%20Africa%20requires,as%20improved%20healthcare%20and%20education</a:t>
            </a:r>
            <a:r>
              <a:rPr lang="en-GB" sz="1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12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i="1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https://www.afdb.org/fileadmin/uploads/afdb/Documents/Project-and-Operations/Cost%20of%20Adaptation%20in%20Africa.pdf</a:t>
            </a:r>
            <a:r>
              <a:rPr lang="en-GB" sz="1200" i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en-GB" sz="1200" i="1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https://www.paulsoninstitute.org/wp-content/uploads/2020/10/FINANCING-NATURE_Full-Report_Final-with-endorsements_101420.pdf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2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https://www.files.ethz.ch/isn/164236/SitRep2013_6May.pdf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https://www.afdb.org/en/news-and-events/article/bank-group-doubles-portfolio-to-usd-15-6-billion-in-4-years-6896?page=38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https://wedocs.unep.org/bitstream/handle/20.500.11822/30619/AMCEN_17_7.pdf?sequence=1&amp;isAllowed=y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EA05A-D9FD-DA4F-993F-451E298EDF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81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8BF93E1-848D-46C1-A3B4-494B610020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34199C15-A23F-4336-BAA0-B07845B07B2E}" type="slidenum">
              <a:rPr lang="en-GB" altLang="en-KE" sz="1200"/>
              <a:pPr/>
              <a:t>6</a:t>
            </a:fld>
            <a:endParaRPr lang="en-GB" altLang="en-KE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62DF087B-C550-4FDB-BD68-6952B9E949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8C7A8B84-04A7-428A-B012-DCB7841547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16463"/>
            <a:ext cx="5426075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K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. Title with image (opt 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EB66810-E9D3-3D4E-A74C-9D1C631FF40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1497" y="3183255"/>
            <a:ext cx="6529642" cy="231457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000" b="1" i="0">
                <a:solidFill>
                  <a:schemeClr val="bg1"/>
                </a:solidFill>
                <a:latin typeface="Museo Sans 7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17160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00 Month Year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742D3-3CFE-B54A-B1CB-F8649CD2D4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0798" y="5870447"/>
            <a:ext cx="5321046" cy="28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Museo Sans 700" panose="02000000000000000000" pitchFamily="2" charset="77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3553660-1946-CE48-9F01-BD9D3EBF60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0798" y="6210680"/>
            <a:ext cx="5321046" cy="28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 dirty="0"/>
              <a:t>Author position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0268FB1-F7BC-9A4A-8206-A806CE8945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620713"/>
            <a:ext cx="2786697" cy="1436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Museo Sans 700" panose="02000000000000000000" pitchFamily="2" charset="77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 dirty="0"/>
              <a:t>Sub-title / location etc.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0DDBB6-3F5C-8C49-9C43-A1663AEFE7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8701" y="390089"/>
            <a:ext cx="1615563" cy="48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6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5. Text + image (opt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6F9B131-5CE9-304A-A7C7-B6E43270E8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83313" y="0"/>
            <a:ext cx="6008687" cy="685800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5444363" cy="8288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/>
              <a:t>Footer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Running Header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1749" y="1847850"/>
            <a:ext cx="3518126" cy="38290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544988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DB60A1-262C-9644-901E-9B462BC6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003825"/>
            <a:ext cx="3541712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 line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6F9590A-1DF2-1047-9E12-33FD15402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6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5. Text + image (opt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6F9B131-5CE9-304A-A7C7-B6E43270E8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83313" y="1628775"/>
            <a:ext cx="6008687" cy="5229224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/>
              <a:t>Footer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Running Header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1749" y="1847850"/>
            <a:ext cx="3518126" cy="38290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544988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DB60A1-262C-9644-901E-9B462BC6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003825"/>
            <a:ext cx="3541712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 line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053915-4671-894A-8D70-EDA6A46418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626" y="309565"/>
            <a:ext cx="1615563" cy="4838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F3C263-CC96-CA40-BA91-F44E15BBEE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6108" y="191748"/>
            <a:ext cx="679812" cy="7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82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5. Text + multiple images (opt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6F9B131-5CE9-304A-A7C7-B6E43270E8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24579" y="1639661"/>
            <a:ext cx="1620000" cy="1980000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/>
              <a:t>Footer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Running Header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1749" y="1847850"/>
            <a:ext cx="3518126" cy="38290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352901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DB60A1-262C-9644-901E-9B462BC6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003825"/>
            <a:ext cx="3541712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 line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BC799602-CBF7-904D-8547-B46A599ED05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24579" y="3717032"/>
            <a:ext cx="1620000" cy="1980000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FE2A276C-2216-BF45-9152-E2ED854A165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0016" y="1639661"/>
            <a:ext cx="1620000" cy="1980000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743B61CB-0350-F14E-BFFF-1DD8F5F72FE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40016" y="3717032"/>
            <a:ext cx="1620000" cy="1980000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99D752B1-8552-3B40-AA0A-F4C3720EF5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099168" y="1639661"/>
            <a:ext cx="1620000" cy="1980000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6C6922C2-1CA8-9344-AC17-CDDF06651DC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99168" y="3717032"/>
            <a:ext cx="1620000" cy="1980000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579F64D6-B1C7-0A4C-B979-50EABE941C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9645" y="1639661"/>
            <a:ext cx="1620000" cy="1980000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0D8A30A1-029E-584E-9EDD-18B51D63B7A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959645" y="3717032"/>
            <a:ext cx="1620000" cy="1980000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79C83ED-FCDA-034F-B69F-DB542E57D7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626" y="309565"/>
            <a:ext cx="1615563" cy="4838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5E1AD8C-37C5-724D-B7AD-8F9D519ED7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6108" y="191748"/>
            <a:ext cx="679812" cy="7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91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5. Text + multiple images (opt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6F9B131-5CE9-304A-A7C7-B6E43270E8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51650" y="1639662"/>
            <a:ext cx="3199528" cy="3910534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/>
              <a:t>Footer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Running Header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1749" y="1847850"/>
            <a:ext cx="3518126" cy="38290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352901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DB60A1-262C-9644-901E-9B462BC6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003825"/>
            <a:ext cx="3541712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 line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CB6D578F-6D24-BC4E-AEFF-CA9556DF375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56240" y="1639662"/>
            <a:ext cx="3199528" cy="3910534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22EAF3-3E85-CB46-8BC1-CA57EBD40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626" y="309565"/>
            <a:ext cx="1615563" cy="4838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E115FF-FC75-5043-806C-D4DA95B9E3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6108" y="191748"/>
            <a:ext cx="679812" cy="7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88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6. 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D259C42-25FF-F34E-AB9F-86C7CCACF0F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61496" y="1628776"/>
            <a:ext cx="11080800" cy="4590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Map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/>
              <a:t>Footer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Running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DB60A1-262C-9644-901E-9B462BC6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003825"/>
            <a:ext cx="3541712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 line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752D45F-C52A-4345-95DD-B55B8582E58A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3" y="5877832"/>
            <a:ext cx="3541712" cy="0"/>
          </a:xfrm>
          <a:prstGeom prst="line">
            <a:avLst/>
          </a:prstGeom>
          <a:ln w="7620">
            <a:solidFill>
              <a:schemeClr val="accent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6BA647-A19A-8B40-B966-AD1AA8BC9F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7180" y="4638118"/>
            <a:ext cx="2723965" cy="8825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FC0C07-5745-D146-865B-4A3274EFE0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626" y="309565"/>
            <a:ext cx="1615563" cy="4838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9F137-1D8A-174A-A585-1F0CA53EAC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6108" y="191748"/>
            <a:ext cx="679812" cy="7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37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6. Africa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/>
              <a:t>Footer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Running Header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1852654"/>
            <a:ext cx="3529012" cy="309113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352901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45462F-3C41-5B41-B975-E424E1EAB6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56262" y="5694982"/>
            <a:ext cx="2847901" cy="22735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2"/>
                </a:solidFill>
                <a:latin typeface="Museo Sans 300" panose="02000000000000000000" pitchFamily="2" charset="77"/>
              </a:defRPr>
            </a:lvl1pPr>
            <a:lvl2pPr marL="457200" indent="0">
              <a:lnSpc>
                <a:spcPts val="1600"/>
              </a:lnSpc>
              <a:buNone/>
              <a:defRPr sz="1200" b="1" i="0">
                <a:solidFill>
                  <a:schemeClr val="tx2"/>
                </a:solidFill>
                <a:latin typeface="Museo Sans 700" panose="02000000000000000000" pitchFamily="2" charset="77"/>
              </a:defRPr>
            </a:lvl2pPr>
            <a:lvl3pPr marL="914400" indent="0">
              <a:lnSpc>
                <a:spcPts val="1600"/>
              </a:lnSpc>
              <a:buNone/>
              <a:defRPr sz="1200" b="1" i="0">
                <a:solidFill>
                  <a:schemeClr val="tx2"/>
                </a:solidFill>
                <a:latin typeface="Museo Sans 700" panose="02000000000000000000" pitchFamily="2" charset="77"/>
              </a:defRPr>
            </a:lvl3pPr>
            <a:lvl4pPr marL="1371600" indent="0">
              <a:lnSpc>
                <a:spcPts val="1600"/>
              </a:lnSpc>
              <a:buNone/>
              <a:defRPr sz="1200" b="1" i="0">
                <a:solidFill>
                  <a:schemeClr val="tx2"/>
                </a:solidFill>
                <a:latin typeface="Museo Sans 700" panose="02000000000000000000" pitchFamily="2" charset="77"/>
              </a:defRPr>
            </a:lvl4pPr>
            <a:lvl5pPr marL="1828800" indent="0">
              <a:lnSpc>
                <a:spcPts val="1600"/>
              </a:lnSpc>
              <a:buNone/>
              <a:defRPr sz="1200" b="1" i="0">
                <a:solidFill>
                  <a:schemeClr val="tx2"/>
                </a:solidFill>
                <a:latin typeface="Museo Sans 7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27CECF-399B-254A-9C01-D6FF7F94D2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4209" y="1628774"/>
            <a:ext cx="3514466" cy="3949245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D156BF89-0EF9-3C49-B945-67F20F69D4E0}"/>
              </a:ext>
            </a:extLst>
          </p:cNvPr>
          <p:cNvSpPr txBox="1">
            <a:spLocks/>
          </p:cNvSpPr>
          <p:nvPr userDrawn="1"/>
        </p:nvSpPr>
        <p:spPr>
          <a:xfrm>
            <a:off x="4556126" y="3670556"/>
            <a:ext cx="3541712" cy="135837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kern="1200" baseline="0">
                <a:solidFill>
                  <a:schemeClr val="tx1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ABAE24A-1AA7-6C4A-A3A3-92952EB6EA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0863" y="5199063"/>
            <a:ext cx="3529012" cy="10207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457200" indent="0">
              <a:lnSpc>
                <a:spcPts val="2400"/>
              </a:lnSpc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2pPr>
            <a:lvl3pPr marL="914400" indent="0">
              <a:lnSpc>
                <a:spcPts val="2400"/>
              </a:lnSpc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3pPr>
            <a:lvl4pPr marL="1371600" indent="0">
              <a:lnSpc>
                <a:spcPts val="2400"/>
              </a:lnSpc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4pPr>
            <a:lvl5pPr marL="1828800" indent="0">
              <a:lnSpc>
                <a:spcPts val="2400"/>
              </a:lnSpc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63EEF03-A2C7-0447-828F-3EF3F633D8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60950" y="5986463"/>
            <a:ext cx="2843213" cy="23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buNone/>
              <a:defRPr sz="1200" b="0" i="0">
                <a:solidFill>
                  <a:schemeClr val="tx2"/>
                </a:solidFill>
                <a:latin typeface="Museo Sans 300" panose="02000000000000000000" pitchFamily="2" charset="77"/>
              </a:defRPr>
            </a:lvl1pPr>
            <a:lvl2pPr marL="457200" indent="0">
              <a:lnSpc>
                <a:spcPts val="1600"/>
              </a:lnSpc>
              <a:buNone/>
              <a:defRPr sz="1200" b="0" i="0">
                <a:solidFill>
                  <a:schemeClr val="tx2"/>
                </a:solidFill>
                <a:latin typeface="Museo Sans 300" panose="02000000000000000000" pitchFamily="2" charset="77"/>
              </a:defRPr>
            </a:lvl2pPr>
            <a:lvl3pPr marL="914400" indent="0">
              <a:lnSpc>
                <a:spcPts val="1600"/>
              </a:lnSpc>
              <a:buNone/>
              <a:defRPr sz="1200" b="0" i="0">
                <a:solidFill>
                  <a:schemeClr val="tx2"/>
                </a:solidFill>
                <a:latin typeface="Museo Sans 300" panose="02000000000000000000" pitchFamily="2" charset="77"/>
              </a:defRPr>
            </a:lvl3pPr>
            <a:lvl4pPr marL="1371600" indent="0">
              <a:lnSpc>
                <a:spcPts val="1600"/>
              </a:lnSpc>
              <a:buNone/>
              <a:defRPr sz="1200" b="0" i="0">
                <a:solidFill>
                  <a:schemeClr val="tx2"/>
                </a:solidFill>
                <a:latin typeface="Museo Sans 300" panose="02000000000000000000" pitchFamily="2" charset="77"/>
              </a:defRPr>
            </a:lvl4pPr>
            <a:lvl5pPr marL="1828800" indent="0">
              <a:lnSpc>
                <a:spcPts val="1600"/>
              </a:lnSpc>
              <a:buNone/>
              <a:defRPr sz="1200" b="0" i="0">
                <a:solidFill>
                  <a:schemeClr val="tx2"/>
                </a:solidFill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5A4B90D-EDD2-CA4D-B629-D8366DEB73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43476" y="4200526"/>
            <a:ext cx="1595548" cy="4352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1" i="0">
                <a:solidFill>
                  <a:schemeClr val="tx2"/>
                </a:solidFill>
                <a:latin typeface="Museo Sans 700" panose="02000000000000000000" pitchFamily="2" charset="77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Museo Sans 300" panose="02000000000000000000" pitchFamily="2" charset="77"/>
              </a:defRPr>
            </a:lvl2pPr>
            <a:lvl3pPr marL="914400" indent="0">
              <a:lnSpc>
                <a:spcPts val="1600"/>
              </a:lnSpc>
              <a:buNone/>
              <a:defRPr sz="1200" b="0" i="0">
                <a:latin typeface="Museo Sans 300" panose="02000000000000000000" pitchFamily="2" charset="77"/>
              </a:defRPr>
            </a:lvl3pPr>
            <a:lvl4pPr marL="1371600" indent="0">
              <a:lnSpc>
                <a:spcPts val="1600"/>
              </a:lnSpc>
              <a:buNone/>
              <a:defRPr sz="1200" b="0" i="0">
                <a:latin typeface="Museo Sans 300" panose="02000000000000000000" pitchFamily="2" charset="77"/>
              </a:defRPr>
            </a:lvl4pPr>
            <a:lvl5pPr marL="1828800" indent="0">
              <a:lnSpc>
                <a:spcPts val="1600"/>
              </a:lnSpc>
              <a:buNone/>
              <a:defRPr sz="1200"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E2B400C-EB05-4044-B7BE-9DB8A16524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626" y="309565"/>
            <a:ext cx="1615563" cy="4838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FE4D13-BCE6-6341-B2C8-874F66FFD5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6108" y="191748"/>
            <a:ext cx="679812" cy="7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7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6.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/>
              <a:t>Footer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Running Header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59038" y="1852654"/>
            <a:ext cx="3541712" cy="436717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1109027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171648-C2DF-FF4F-B2D7-3BF4A2E93C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1497" y="1854521"/>
            <a:ext cx="1705454" cy="43653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8B7D3F48-3B70-E742-854A-7FC503D9DD2B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183313" y="2240344"/>
            <a:ext cx="5457825" cy="39794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D72059-F590-6A41-AE1A-DC13C30C09D0}"/>
              </a:ext>
            </a:extLst>
          </p:cNvPr>
          <p:cNvCxnSpPr>
            <a:cxnSpLocks/>
          </p:cNvCxnSpPr>
          <p:nvPr userDrawn="1"/>
        </p:nvCxnSpPr>
        <p:spPr>
          <a:xfrm>
            <a:off x="6183313" y="2128715"/>
            <a:ext cx="353536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45462F-3C41-5B41-B975-E424E1EAB6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83313" y="1856629"/>
            <a:ext cx="3535362" cy="1550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buNone/>
              <a:defRPr sz="1200" b="1" i="0">
                <a:solidFill>
                  <a:schemeClr val="tx2"/>
                </a:solidFill>
                <a:latin typeface="Museo Sans 700" panose="02000000000000000000" pitchFamily="2" charset="77"/>
              </a:defRPr>
            </a:lvl1pPr>
            <a:lvl2pPr marL="457200" indent="0">
              <a:lnSpc>
                <a:spcPts val="1600"/>
              </a:lnSpc>
              <a:buNone/>
              <a:defRPr sz="1200" b="1" i="0">
                <a:solidFill>
                  <a:schemeClr val="tx2"/>
                </a:solidFill>
                <a:latin typeface="Museo Sans 700" panose="02000000000000000000" pitchFamily="2" charset="77"/>
              </a:defRPr>
            </a:lvl2pPr>
            <a:lvl3pPr marL="914400" indent="0">
              <a:lnSpc>
                <a:spcPts val="1600"/>
              </a:lnSpc>
              <a:buNone/>
              <a:defRPr sz="1200" b="1" i="0">
                <a:solidFill>
                  <a:schemeClr val="tx2"/>
                </a:solidFill>
                <a:latin typeface="Museo Sans 700" panose="02000000000000000000" pitchFamily="2" charset="77"/>
              </a:defRPr>
            </a:lvl3pPr>
            <a:lvl4pPr marL="1371600" indent="0">
              <a:lnSpc>
                <a:spcPts val="1600"/>
              </a:lnSpc>
              <a:buNone/>
              <a:defRPr sz="1200" b="1" i="0">
                <a:solidFill>
                  <a:schemeClr val="tx2"/>
                </a:solidFill>
                <a:latin typeface="Museo Sans 700" panose="02000000000000000000" pitchFamily="2" charset="77"/>
              </a:defRPr>
            </a:lvl4pPr>
            <a:lvl5pPr marL="1828800" indent="0">
              <a:lnSpc>
                <a:spcPts val="1600"/>
              </a:lnSpc>
              <a:buNone/>
              <a:defRPr sz="1200" b="1" i="0">
                <a:solidFill>
                  <a:schemeClr val="tx2"/>
                </a:solidFill>
                <a:latin typeface="Museo Sans 7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BE36A84-1E98-494D-8B99-CD121F69E0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626" y="309565"/>
            <a:ext cx="1615563" cy="4838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32E0EE-691A-6249-80A5-2487FB47EA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6108" y="191748"/>
            <a:ext cx="679812" cy="7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88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6. Non-FS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/>
              <a:t>Footer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Running Header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4945" y="1853293"/>
            <a:ext cx="3529012" cy="135774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352901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D156BF89-0EF9-3C49-B945-67F20F69D4E0}"/>
              </a:ext>
            </a:extLst>
          </p:cNvPr>
          <p:cNvSpPr txBox="1">
            <a:spLocks/>
          </p:cNvSpPr>
          <p:nvPr userDrawn="1"/>
        </p:nvSpPr>
        <p:spPr>
          <a:xfrm>
            <a:off x="4556126" y="3670556"/>
            <a:ext cx="3541712" cy="135837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kern="1200" baseline="0">
                <a:solidFill>
                  <a:schemeClr val="tx1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C8D95A0-6E66-A348-9D1D-98BCD45A36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59263" y="1852386"/>
            <a:ext cx="7381875" cy="3743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55BA403-7B50-4B46-9CC1-EAD32A8A09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9262" y="1628775"/>
            <a:ext cx="2822400" cy="360000"/>
          </a:xfrm>
          <a:prstGeom prst="rect">
            <a:avLst/>
          </a:prstGeom>
          <a:solidFill>
            <a:schemeClr val="accent5"/>
          </a:solidFill>
        </p:spPr>
        <p:txBody>
          <a:bodyPr lIns="108000" tIns="0" rIns="0" bIns="0" anchor="ctr"/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200" b="0" i="0">
                <a:latin typeface="Museo Sans 300" panose="02000000000000000000" pitchFamily="2" charset="77"/>
              </a:defRPr>
            </a:lvl2pPr>
            <a:lvl3pPr marL="914400" indent="0">
              <a:buNone/>
              <a:defRPr sz="1200" b="0" i="0">
                <a:latin typeface="Museo Sans 300" panose="02000000000000000000" pitchFamily="2" charset="77"/>
              </a:defRPr>
            </a:lvl3pPr>
            <a:lvl4pPr marL="1371600" indent="0">
              <a:buNone/>
              <a:defRPr sz="1200" b="0" i="0">
                <a:latin typeface="Museo Sans 300" panose="02000000000000000000" pitchFamily="2" charset="77"/>
              </a:defRPr>
            </a:lvl4pPr>
            <a:lvl5pPr marL="1828800" indent="0">
              <a:buNone/>
              <a:defRPr sz="1200"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B8BDC9-0531-7E46-85F3-8B7935264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626" y="309565"/>
            <a:ext cx="1615563" cy="4838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712CE7-BDEF-724B-997A-295D5A5EC6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6108" y="191748"/>
            <a:ext cx="679812" cy="7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45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7.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08B4D3-71AE-6640-800B-4B2D93D8241E}"/>
              </a:ext>
            </a:extLst>
          </p:cNvPr>
          <p:cNvSpPr/>
          <p:nvPr userDrawn="1"/>
        </p:nvSpPr>
        <p:spPr>
          <a:xfrm>
            <a:off x="0" y="1628775"/>
            <a:ext cx="12192000" cy="52292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/>
              <a:t>Footer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Running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D156BF89-0EF9-3C49-B945-67F20F69D4E0}"/>
              </a:ext>
            </a:extLst>
          </p:cNvPr>
          <p:cNvSpPr txBox="1">
            <a:spLocks/>
          </p:cNvSpPr>
          <p:nvPr userDrawn="1"/>
        </p:nvSpPr>
        <p:spPr>
          <a:xfrm>
            <a:off x="4556126" y="3670556"/>
            <a:ext cx="3541712" cy="135837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kern="1200" baseline="0">
                <a:solidFill>
                  <a:schemeClr val="tx1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0FDAB7-3C1E-E646-A0A9-86F75751D5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626" y="309565"/>
            <a:ext cx="1615563" cy="4838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80EF00-7E5C-2746-BA77-4B2BBBDA27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6108" y="191748"/>
            <a:ext cx="679812" cy="7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87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08.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6574663" cy="81335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Running Header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1109027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69A258-29EC-8D46-B4B3-1EFF752E9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/>
              <a:t>Footer / Author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44FDD9-5D9D-514C-8BCE-403CA037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E39D98-8291-CE46-92E5-321198F0EF8D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E8B6E-FCC0-9C4C-9A13-898E47F78E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2292" y="1840230"/>
            <a:ext cx="4314507" cy="416052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200"/>
              </a:lnSpc>
              <a:spcBef>
                <a:spcPts val="0"/>
              </a:spcBef>
              <a:buFont typeface="System Font Regular"/>
              <a:buChar char="–"/>
              <a:defRPr sz="1800" b="0" i="0">
                <a:latin typeface="Museo Sans 500" panose="02000000000000000000" pitchFamily="2" charset="77"/>
              </a:defRPr>
            </a:lvl1pPr>
            <a:lvl2pPr marL="230400" indent="0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System Font Regular"/>
              <a:buNone/>
              <a:defRPr sz="1800" b="0" i="0">
                <a:latin typeface="Museo Sans 100" panose="02000000000000000000" pitchFamily="2" charset="77"/>
              </a:defRPr>
            </a:lvl2pPr>
            <a:lvl3pPr marL="1143000" indent="-228600">
              <a:buFont typeface="System Font Regular"/>
              <a:buChar char="–"/>
              <a:defRPr sz="1600"/>
            </a:lvl3pPr>
            <a:lvl4pPr marL="1600200" indent="-228600">
              <a:buFont typeface="System Font Regular"/>
              <a:buChar char="–"/>
              <a:defRPr sz="1600"/>
            </a:lvl4pPr>
            <a:lvl5pPr marL="2057400" indent="-228600">
              <a:buFont typeface="System Font Regular"/>
              <a:buChar char="–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EBBFDDE-AE59-604E-A666-4B3B97B756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7775" y="1840230"/>
            <a:ext cx="4333875" cy="416052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200"/>
              </a:lnSpc>
              <a:spcBef>
                <a:spcPts val="0"/>
              </a:spcBef>
              <a:buFont typeface="System Font Regular"/>
              <a:buChar char="–"/>
              <a:defRPr sz="1800" b="0" i="0">
                <a:latin typeface="Museo Sans 500" panose="02000000000000000000" pitchFamily="2" charset="77"/>
              </a:defRPr>
            </a:lvl1pPr>
            <a:lvl2pPr marL="230400" indent="0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System Font Regular"/>
              <a:buNone/>
              <a:defRPr sz="1800" b="0" i="0">
                <a:latin typeface="Museo Sans 100" panose="02000000000000000000" pitchFamily="2" charset="77"/>
              </a:defRPr>
            </a:lvl2pPr>
            <a:lvl3pPr marL="1143000" indent="-228600">
              <a:buFont typeface="System Font Regular"/>
              <a:buChar char="–"/>
              <a:defRPr sz="1600"/>
            </a:lvl3pPr>
            <a:lvl4pPr marL="1600200" indent="-228600">
              <a:buFont typeface="System Font Regular"/>
              <a:buChar char="–"/>
              <a:defRPr sz="1600"/>
            </a:lvl4pPr>
            <a:lvl5pPr marL="2057400" indent="-228600">
              <a:buFont typeface="System Font Regular"/>
              <a:buChar char="–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C463E0-5BFA-994B-B9C8-59F98E00CC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626" y="309565"/>
            <a:ext cx="1615563" cy="4838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E7E4A7-BD98-1E47-A864-5C8A681AB7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6108" y="191748"/>
            <a:ext cx="679812" cy="7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7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. Title with image (opt 2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EB66810-E9D3-3D4E-A74C-9D1C631FF40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2" y="620713"/>
            <a:ext cx="6544881" cy="169271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000" b="1" i="0">
                <a:solidFill>
                  <a:schemeClr val="bg1"/>
                </a:solidFill>
                <a:latin typeface="Museo Sans 7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17160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00 Month Year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742D3-3CFE-B54A-B1CB-F8649CD2D4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2560319"/>
            <a:ext cx="5321046" cy="28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Museo Sans 700" panose="02000000000000000000" pitchFamily="2" charset="77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3553660-1946-CE48-9F01-BD9D3EBF60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2900552"/>
            <a:ext cx="5321046" cy="28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 dirty="0"/>
              <a:t>Author position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0268FB1-F7BC-9A4A-8206-A806CE8945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51976" y="5733288"/>
            <a:ext cx="2689162" cy="4865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Museo Sans 700" panose="02000000000000000000" pitchFamily="2" charset="77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 dirty="0"/>
              <a:t>Sub-title / location etc.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0DDBB6-3F5C-8C49-9C43-A1663AEFE7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0033" y="396478"/>
            <a:ext cx="1615563" cy="4838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97C872-E7B6-894E-B8C3-27D0717EF2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3040" y="268652"/>
            <a:ext cx="666246" cy="70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99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09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6574663" cy="8288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/>
              <a:t>Footer / Author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Running Header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2" y="1847849"/>
            <a:ext cx="4325937" cy="437197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1109027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175A7B-0922-324F-99CA-5699A9EB30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7775" y="1863726"/>
            <a:ext cx="5734272" cy="198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00"/>
              </a:lnSpc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bg2"/>
                </a:solidFill>
                <a:latin typeface="Museo Sans 700" panose="02000000000000000000" pitchFamily="2" charset="77"/>
              </a:defRPr>
            </a:lvl2pPr>
            <a:lvl3pPr marL="914400" indent="0">
              <a:lnSpc>
                <a:spcPts val="2600"/>
              </a:lnSpc>
              <a:buFont typeface="Arial" panose="020B0604020202020204" pitchFamily="34" charset="0"/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3pPr>
          </a:lstStyle>
          <a:p>
            <a:pPr lvl="0"/>
            <a:r>
              <a:rPr lang="en-US" dirty="0"/>
              <a:t>Edit Master text styles: Pull quote</a:t>
            </a:r>
          </a:p>
          <a:p>
            <a:pPr lvl="1"/>
            <a:r>
              <a:rPr lang="en-US" dirty="0"/>
              <a:t>Second level: Quote credit</a:t>
            </a:r>
          </a:p>
          <a:p>
            <a:pPr lvl="2"/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3352750-038C-6F43-A13E-341591C96B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57774" y="4032504"/>
            <a:ext cx="4333875" cy="21873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buNone/>
              <a:defRPr sz="1600" b="1" i="0">
                <a:latin typeface="Museo Sans 700" panose="02000000000000000000" pitchFamily="2" charset="77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/>
            </a:lvl2pPr>
            <a:lvl3pPr marL="284400" indent="-28575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DB60A1-262C-9644-901E-9B462BC6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72625" y="6003825"/>
            <a:ext cx="2068513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 line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0A476F-2FDA-4048-8F02-68C1EA79E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626" y="309565"/>
            <a:ext cx="1615563" cy="4838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C3B746-B35D-D04F-8642-962F806CF5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6108" y="191748"/>
            <a:ext cx="679812" cy="7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21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. 3 bo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8266938" cy="8288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/>
              <a:t>Footer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/>
              <a:t>Running Header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EF1B20-3616-1441-ACB2-3FD549166A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175A7B-0922-324F-99CA-5699A9EB30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496" y="1873021"/>
            <a:ext cx="2627792" cy="4356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00"/>
              </a:lnSpc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bg2"/>
                </a:solidFill>
                <a:latin typeface="Museo Sans 700" panose="02000000000000000000" pitchFamily="2" charset="77"/>
              </a:defRPr>
            </a:lvl2pPr>
            <a:lvl3pPr marL="914400" indent="0">
              <a:lnSpc>
                <a:spcPts val="2600"/>
              </a:lnSpc>
              <a:buFont typeface="Arial" panose="020B0604020202020204" pitchFamily="34" charset="0"/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3pPr>
          </a:lstStyle>
          <a:p>
            <a:pPr lvl="0"/>
            <a:r>
              <a:rPr lang="en-US"/>
              <a:t>Edit Master text styles: Pull quote</a:t>
            </a:r>
          </a:p>
          <a:p>
            <a:pPr lvl="1"/>
            <a:r>
              <a:rPr lang="en-US"/>
              <a:t>Second level: Quote credit</a:t>
            </a:r>
          </a:p>
          <a:p>
            <a:pPr lvl="2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3352750-038C-6F43-A13E-341591C96B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70263" y="1645192"/>
            <a:ext cx="2636837" cy="3813048"/>
          </a:xfrm>
          <a:prstGeom prst="rect">
            <a:avLst/>
          </a:prstGeom>
          <a:ln w="19050">
            <a:solidFill>
              <a:schemeClr val="bg2"/>
            </a:solidFill>
          </a:ln>
        </p:spPr>
        <p:txBody>
          <a:bodyPr lIns="108000" tIns="648000" rIns="108000" bIns="10800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="1" i="0">
                <a:latin typeface="Museo Sans 700" panose="02000000000000000000" pitchFamily="2" charset="77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/>
            </a:lvl2pPr>
            <a:lvl3pPr marL="284400" indent="-285750">
              <a:lnSpc>
                <a:spcPts val="2000"/>
              </a:lnSpc>
              <a:spcBef>
                <a:spcPts val="0"/>
              </a:spcBef>
              <a:buFont typeface="System Font Regular"/>
              <a:buChar char="–"/>
              <a:defRPr sz="16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72A9E0D-42C5-0541-8249-6E11976576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4900" y="1639792"/>
            <a:ext cx="2638425" cy="3812400"/>
          </a:xfrm>
          <a:prstGeom prst="rect">
            <a:avLst/>
          </a:prstGeom>
          <a:ln w="19050">
            <a:solidFill>
              <a:schemeClr val="bg2"/>
            </a:solidFill>
          </a:ln>
        </p:spPr>
        <p:txBody>
          <a:bodyPr lIns="108000" tIns="648000" rIns="108000" bIns="10800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="1" i="0">
                <a:latin typeface="Museo Sans 700" panose="02000000000000000000" pitchFamily="2" charset="77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="0" i="0">
                <a:latin typeface="Museo Sans 300" panose="02000000000000000000" pitchFamily="2" charset="77"/>
              </a:defRPr>
            </a:lvl2pPr>
            <a:lvl3pPr marL="284400" indent="-28575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defRPr sz="1600" b="0" i="0">
                <a:latin typeface="Museo Sans 300" panose="02000000000000000000" pitchFamily="2" charset="77"/>
              </a:defRPr>
            </a:lvl3pPr>
            <a:lvl4pPr marL="1371600" indent="0">
              <a:buNone/>
              <a:defRPr sz="1600" b="0" i="0">
                <a:latin typeface="Museo Sans 300" panose="02000000000000000000" pitchFamily="2" charset="77"/>
              </a:defRPr>
            </a:lvl4pPr>
            <a:lvl5pPr marL="1828800" indent="0">
              <a:buNone/>
              <a:defRPr sz="1600"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618D090-3E98-884B-B4F2-F989C61F51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04300" y="1629064"/>
            <a:ext cx="2636838" cy="3833812"/>
          </a:xfrm>
          <a:prstGeom prst="rect">
            <a:avLst/>
          </a:prstGeom>
          <a:ln w="19050">
            <a:solidFill>
              <a:schemeClr val="bg2"/>
            </a:solidFill>
          </a:ln>
        </p:spPr>
        <p:txBody>
          <a:bodyPr lIns="108000" tIns="648000" rIns="108000" bIns="10800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="1" i="0">
                <a:latin typeface="Museo Sans 700" panose="02000000000000000000" pitchFamily="2" charset="77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="0" i="0">
                <a:latin typeface="Museo Sans 300" panose="02000000000000000000" pitchFamily="2" charset="77"/>
              </a:defRPr>
            </a:lvl2pPr>
            <a:lvl3pPr marL="284400" indent="-285750">
              <a:lnSpc>
                <a:spcPts val="2000"/>
              </a:lnSpc>
              <a:spcBef>
                <a:spcPts val="0"/>
              </a:spcBef>
              <a:buFont typeface="System Font Regular"/>
              <a:buChar char="–"/>
              <a:defRPr sz="1600" b="0" i="0">
                <a:latin typeface="Museo Sans 300" panose="02000000000000000000" pitchFamily="2" charset="77"/>
              </a:defRPr>
            </a:lvl3pPr>
            <a:lvl4pPr marL="1371600" indent="0">
              <a:lnSpc>
                <a:spcPts val="2000"/>
              </a:lnSpc>
              <a:buNone/>
              <a:defRPr sz="1600" b="0" i="0">
                <a:latin typeface="Museo Sans 300" panose="02000000000000000000" pitchFamily="2" charset="77"/>
              </a:defRPr>
            </a:lvl4pPr>
            <a:lvl5pPr marL="1828800" indent="0">
              <a:lnSpc>
                <a:spcPts val="2000"/>
              </a:lnSpc>
              <a:buNone/>
              <a:defRPr sz="1600"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82FACED5-7338-F94E-BEE2-A1420125BC8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75892" y="1155075"/>
            <a:ext cx="947399" cy="9473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33" name="Picture Placeholder 30">
            <a:extLst>
              <a:ext uri="{FF2B5EF4-FFF2-40B4-BE49-F238E27FC236}">
                <a16:creationId xmlns:a16="http://schemas.microsoft.com/office/drawing/2014/main" id="{EE44299C-1953-5A4F-8831-FCC09A9D40E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56040" y="1155075"/>
            <a:ext cx="947399" cy="9473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34" name="Picture Placeholder 30">
            <a:extLst>
              <a:ext uri="{FF2B5EF4-FFF2-40B4-BE49-F238E27FC236}">
                <a16:creationId xmlns:a16="http://schemas.microsoft.com/office/drawing/2014/main" id="{D0670678-63B0-8B45-9ED6-ED3D265C8E5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47728" y="1155075"/>
            <a:ext cx="947399" cy="9473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430E777-1627-744F-8598-A741A74F32FD}"/>
              </a:ext>
            </a:extLst>
          </p:cNvPr>
          <p:cNvCxnSpPr/>
          <p:nvPr userDrawn="1"/>
        </p:nvCxnSpPr>
        <p:spPr>
          <a:xfrm>
            <a:off x="550863" y="1628775"/>
            <a:ext cx="2638425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063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300038"/>
            <a:ext cx="103632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28700"/>
            <a:ext cx="10363200" cy="50673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6586E42-0821-4F9D-B203-9199B3F42A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569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B80050-C96F-446C-ACFB-2BA35142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0668-C2A9-4D7F-ABD0-7B5A762E341A}" type="datetimeFigureOut">
              <a:rPr lang="en-KE" smtClean="0"/>
              <a:t>07/12/2021</a:t>
            </a:fld>
            <a:endParaRPr lang="en-K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778AFC-8AC1-4F34-A3AF-21A95CBD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F40B3-DF48-4F41-8343-623F215E6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54BD-766D-4322-B981-A953824EBCD5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900518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8.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6574663" cy="81335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Running Header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1109027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69A258-29EC-8D46-B4B3-1EFF752E9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/>
              <a:t>Footer / Author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44FDD9-5D9D-514C-8BCE-403CA037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E39D98-8291-CE46-92E5-321198F0EF8D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E8B6E-FCC0-9C4C-9A13-898E47F78E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2292" y="1840230"/>
            <a:ext cx="4314507" cy="416052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200"/>
              </a:lnSpc>
              <a:spcBef>
                <a:spcPts val="0"/>
              </a:spcBef>
              <a:buFont typeface="System Font Regular"/>
              <a:buChar char="–"/>
              <a:defRPr sz="1800" b="0" i="0">
                <a:latin typeface="Museo Sans 500" panose="02000000000000000000" pitchFamily="2" charset="77"/>
              </a:defRPr>
            </a:lvl1pPr>
            <a:lvl2pPr marL="230400" indent="0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System Font Regular"/>
              <a:buNone/>
              <a:defRPr sz="1800" b="0" i="0">
                <a:latin typeface="Museo Sans 100" panose="02000000000000000000" pitchFamily="2" charset="77"/>
              </a:defRPr>
            </a:lvl2pPr>
            <a:lvl3pPr marL="1143000" indent="-228600">
              <a:buFont typeface="System Font Regular"/>
              <a:buChar char="–"/>
              <a:defRPr sz="1600"/>
            </a:lvl3pPr>
            <a:lvl4pPr marL="1600200" indent="-228600">
              <a:buFont typeface="System Font Regular"/>
              <a:buChar char="–"/>
              <a:defRPr sz="1600"/>
            </a:lvl4pPr>
            <a:lvl5pPr marL="2057400" indent="-228600">
              <a:buFont typeface="System Font Regular"/>
              <a:buChar char="–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EBBFDDE-AE59-604E-A666-4B3B97B756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7775" y="1840230"/>
            <a:ext cx="4333875" cy="416052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200"/>
              </a:lnSpc>
              <a:spcBef>
                <a:spcPts val="0"/>
              </a:spcBef>
              <a:buFont typeface="System Font Regular"/>
              <a:buChar char="–"/>
              <a:defRPr sz="1800" b="0" i="0">
                <a:latin typeface="Museo Sans 500" panose="02000000000000000000" pitchFamily="2" charset="77"/>
              </a:defRPr>
            </a:lvl1pPr>
            <a:lvl2pPr marL="230400" indent="0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System Font Regular"/>
              <a:buNone/>
              <a:defRPr sz="1800" b="0" i="0">
                <a:latin typeface="Museo Sans 100" panose="02000000000000000000" pitchFamily="2" charset="77"/>
              </a:defRPr>
            </a:lvl2pPr>
            <a:lvl3pPr marL="1143000" indent="-228600">
              <a:buFont typeface="System Font Regular"/>
              <a:buChar char="–"/>
              <a:defRPr sz="1600"/>
            </a:lvl3pPr>
            <a:lvl4pPr marL="1600200" indent="-228600">
              <a:buFont typeface="System Font Regular"/>
              <a:buChar char="–"/>
              <a:defRPr sz="1600"/>
            </a:lvl4pPr>
            <a:lvl5pPr marL="2057400" indent="-228600">
              <a:buFont typeface="System Font Regular"/>
              <a:buChar char="–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8ABBE9-A2C0-724A-A3D3-37BEC74863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626" y="309565"/>
            <a:ext cx="1615563" cy="4838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FBD3AF-989C-B541-BF8A-863B531DF5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6108" y="191748"/>
            <a:ext cx="679812" cy="7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8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8. Agenda (+thumbnail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6574663" cy="81335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Running Header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1109027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69A258-29EC-8D46-B4B3-1EFF752E9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/>
              <a:t>Footer / Author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44FDD9-5D9D-514C-8BCE-403CA037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E39D98-8291-CE46-92E5-321198F0EF8D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E8B6E-FCC0-9C4C-9A13-898E47F78E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16543" y="1840230"/>
            <a:ext cx="4314507" cy="416052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200"/>
              </a:lnSpc>
              <a:spcBef>
                <a:spcPts val="0"/>
              </a:spcBef>
              <a:buFont typeface="System Font Regular"/>
              <a:buChar char="–"/>
              <a:defRPr sz="1800" b="0" i="0">
                <a:latin typeface="Museo Sans 500" panose="02000000000000000000" pitchFamily="2" charset="77"/>
              </a:defRPr>
            </a:lvl1pPr>
            <a:lvl2pPr marL="230400" indent="0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System Font Regular"/>
              <a:buNone/>
              <a:defRPr sz="1800" b="0" i="0">
                <a:latin typeface="Museo Sans 100" panose="02000000000000000000" pitchFamily="2" charset="77"/>
              </a:defRPr>
            </a:lvl2pPr>
            <a:lvl3pPr marL="1143000" indent="-228600">
              <a:buFont typeface="System Font Regular"/>
              <a:buChar char="–"/>
              <a:defRPr sz="1600"/>
            </a:lvl3pPr>
            <a:lvl4pPr marL="1600200" indent="-228600">
              <a:buFont typeface="System Font Regular"/>
              <a:buChar char="–"/>
              <a:defRPr sz="1600"/>
            </a:lvl4pPr>
            <a:lvl5pPr marL="2057400" indent="-228600">
              <a:buFont typeface="System Font Regular"/>
              <a:buChar char="–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EBBFDDE-AE59-604E-A666-4B3B97B756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12026" y="1840230"/>
            <a:ext cx="4333875" cy="416052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200"/>
              </a:lnSpc>
              <a:spcBef>
                <a:spcPts val="0"/>
              </a:spcBef>
              <a:buFont typeface="System Font Regular"/>
              <a:buChar char="–"/>
              <a:defRPr sz="1800" b="0" i="0">
                <a:latin typeface="Museo Sans 500" panose="02000000000000000000" pitchFamily="2" charset="77"/>
              </a:defRPr>
            </a:lvl1pPr>
            <a:lvl2pPr marL="230400" indent="0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System Font Regular"/>
              <a:buNone/>
              <a:defRPr sz="1800" b="0" i="0">
                <a:latin typeface="Museo Sans 100" panose="02000000000000000000" pitchFamily="2" charset="77"/>
              </a:defRPr>
            </a:lvl2pPr>
            <a:lvl3pPr marL="1143000" indent="-228600">
              <a:buFont typeface="System Font Regular"/>
              <a:buChar char="–"/>
              <a:defRPr sz="1600"/>
            </a:lvl3pPr>
            <a:lvl4pPr marL="1600200" indent="-228600">
              <a:buFont typeface="System Font Regular"/>
              <a:buChar char="–"/>
              <a:defRPr sz="1600"/>
            </a:lvl4pPr>
            <a:lvl5pPr marL="2057400" indent="-228600">
              <a:buFont typeface="System Font Regular"/>
              <a:buChar char="–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9B573EF-E8EE-2849-85B9-C92B57D563D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0863" y="1839913"/>
            <a:ext cx="2071687" cy="254000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09AA8C-E64E-334C-A0A9-988EFC320A1E}"/>
              </a:ext>
            </a:extLst>
          </p:cNvPr>
          <p:cNvCxnSpPr>
            <a:cxnSpLocks/>
          </p:cNvCxnSpPr>
          <p:nvPr userDrawn="1"/>
        </p:nvCxnSpPr>
        <p:spPr>
          <a:xfrm>
            <a:off x="550863" y="4493245"/>
            <a:ext cx="2071687" cy="0"/>
          </a:xfrm>
          <a:prstGeom prst="line">
            <a:avLst/>
          </a:prstGeom>
          <a:ln w="7620">
            <a:solidFill>
              <a:schemeClr val="accent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2ED221C-D842-8246-A354-BB7EF6D9B4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3" y="4598988"/>
            <a:ext cx="2071687" cy="3079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lnSpc>
                <a:spcPts val="1600"/>
              </a:lnSpc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2pPr>
            <a:lvl3pPr marL="914400" indent="0">
              <a:lnSpc>
                <a:spcPts val="1600"/>
              </a:lnSpc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3pPr>
            <a:lvl4pPr marL="1371600" indent="0">
              <a:lnSpc>
                <a:spcPts val="1600"/>
              </a:lnSpc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4pPr>
            <a:lvl5pPr marL="1828800" indent="0">
              <a:lnSpc>
                <a:spcPts val="1600"/>
              </a:lnSpc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5BFF3D-CEE6-4A4A-95C4-7E0C181B12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626" y="309565"/>
            <a:ext cx="1615563" cy="4838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FBD528-0E0A-204E-A51D-50440E64B6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6108" y="191748"/>
            <a:ext cx="679812" cy="7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27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9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6574663" cy="8288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/>
              <a:t>Footer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Running Header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2" y="1847849"/>
            <a:ext cx="4325937" cy="437197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1109027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175A7B-0922-324F-99CA-5699A9EB30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7775" y="1863726"/>
            <a:ext cx="5734272" cy="198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00"/>
              </a:lnSpc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bg2"/>
                </a:solidFill>
                <a:latin typeface="Museo Sans 700" panose="02000000000000000000" pitchFamily="2" charset="77"/>
              </a:defRPr>
            </a:lvl2pPr>
            <a:lvl3pPr marL="914400" indent="0">
              <a:lnSpc>
                <a:spcPts val="2600"/>
              </a:lnSpc>
              <a:buFont typeface="Arial" panose="020B0604020202020204" pitchFamily="34" charset="0"/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3pPr>
          </a:lstStyle>
          <a:p>
            <a:pPr lvl="0"/>
            <a:r>
              <a:rPr lang="en-US" dirty="0"/>
              <a:t>Edit Master text styles: Pull quote</a:t>
            </a:r>
          </a:p>
          <a:p>
            <a:pPr lvl="1"/>
            <a:r>
              <a:rPr lang="en-US" dirty="0"/>
              <a:t>Second level: Quote credit</a:t>
            </a:r>
          </a:p>
          <a:p>
            <a:pPr lvl="2"/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3352750-038C-6F43-A13E-341591C96B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57774" y="4032504"/>
            <a:ext cx="4333875" cy="21873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buNone/>
              <a:defRPr sz="1600" b="1" i="0">
                <a:latin typeface="Museo Sans 700" panose="02000000000000000000" pitchFamily="2" charset="77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/>
            </a:lvl2pPr>
            <a:lvl3pPr marL="284400" indent="-28575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DB60A1-262C-9644-901E-9B462BC6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72625" y="6003825"/>
            <a:ext cx="2068513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 line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0A476F-2FDA-4048-8F02-68C1EA79E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626" y="309565"/>
            <a:ext cx="1615563" cy="4838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C3B746-B35D-D04F-8642-962F806CF5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6108" y="191748"/>
            <a:ext cx="679812" cy="7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45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9. Text (+ tabl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6574663" cy="8288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/>
              <a:t>Footer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Running Header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4325937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175A7B-0922-324F-99CA-5699A9EB30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496" y="1863725"/>
            <a:ext cx="2071687" cy="4356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00"/>
              </a:lnSpc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bg2"/>
                </a:solidFill>
                <a:latin typeface="Museo Sans 700" panose="02000000000000000000" pitchFamily="2" charset="77"/>
              </a:defRPr>
            </a:lvl2pPr>
            <a:lvl3pPr marL="914400" indent="0">
              <a:lnSpc>
                <a:spcPts val="2600"/>
              </a:lnSpc>
              <a:buFont typeface="Arial" panose="020B0604020202020204" pitchFamily="34" charset="0"/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3pPr>
          </a:lstStyle>
          <a:p>
            <a:pPr lvl="0"/>
            <a:r>
              <a:rPr lang="en-US" dirty="0"/>
              <a:t>Edit Master text styles: Pull quote</a:t>
            </a:r>
          </a:p>
          <a:p>
            <a:pPr lvl="1"/>
            <a:r>
              <a:rPr lang="en-US" dirty="0"/>
              <a:t>Second level: Quote credit</a:t>
            </a:r>
          </a:p>
          <a:p>
            <a:pPr lvl="2"/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3352750-038C-6F43-A13E-341591C96B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03525" y="1856232"/>
            <a:ext cx="2073275" cy="38130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buNone/>
              <a:defRPr sz="1600" b="1" i="0">
                <a:latin typeface="Museo Sans 700" panose="02000000000000000000" pitchFamily="2" charset="77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/>
            </a:lvl2pPr>
            <a:lvl3pPr marL="284400" indent="-285750">
              <a:lnSpc>
                <a:spcPts val="2000"/>
              </a:lnSpc>
              <a:spcBef>
                <a:spcPts val="0"/>
              </a:spcBef>
              <a:buFont typeface="System Font Regular"/>
              <a:buChar char="–"/>
              <a:defRPr sz="16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DB60A1-262C-9644-901E-9B462BC6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57774" y="6003825"/>
            <a:ext cx="4333876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 line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96F55C0-F687-544D-830F-49F78825FE70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5057775" y="1628775"/>
            <a:ext cx="6583363" cy="3848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80BD46-1881-B847-8B86-C28BE94FC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626" y="309565"/>
            <a:ext cx="1615563" cy="4838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7A689A-4FA5-BC49-A8AB-3DDD83F606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6108" y="191748"/>
            <a:ext cx="679812" cy="7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34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. 3 bo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8266938" cy="8288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/>
              <a:t>Footer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Running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175A7B-0922-324F-99CA-5699A9EB30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496" y="1873021"/>
            <a:ext cx="2627792" cy="4356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00"/>
              </a:lnSpc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bg2"/>
                </a:solidFill>
                <a:latin typeface="Museo Sans 700" panose="02000000000000000000" pitchFamily="2" charset="77"/>
              </a:defRPr>
            </a:lvl2pPr>
            <a:lvl3pPr marL="914400" indent="0">
              <a:lnSpc>
                <a:spcPts val="2600"/>
              </a:lnSpc>
              <a:buFont typeface="Arial" panose="020B0604020202020204" pitchFamily="34" charset="0"/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3pPr>
          </a:lstStyle>
          <a:p>
            <a:pPr lvl="0"/>
            <a:r>
              <a:rPr lang="en-US" dirty="0"/>
              <a:t>Edit Master text styles: Pull quote</a:t>
            </a:r>
          </a:p>
          <a:p>
            <a:pPr lvl="1"/>
            <a:r>
              <a:rPr lang="en-US" dirty="0"/>
              <a:t>Second level: Quote credit</a:t>
            </a:r>
          </a:p>
          <a:p>
            <a:pPr lvl="2"/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3352750-038C-6F43-A13E-341591C96B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70263" y="1645192"/>
            <a:ext cx="2636837" cy="3813048"/>
          </a:xfrm>
          <a:prstGeom prst="rect">
            <a:avLst/>
          </a:prstGeom>
          <a:ln w="19050">
            <a:solidFill>
              <a:schemeClr val="bg2"/>
            </a:solidFill>
          </a:ln>
        </p:spPr>
        <p:txBody>
          <a:bodyPr lIns="108000" tIns="648000" rIns="108000" bIns="10800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="1" i="0">
                <a:latin typeface="Museo Sans 700" panose="02000000000000000000" pitchFamily="2" charset="77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/>
            </a:lvl2pPr>
            <a:lvl3pPr marL="284400" indent="-285750">
              <a:lnSpc>
                <a:spcPts val="2000"/>
              </a:lnSpc>
              <a:spcBef>
                <a:spcPts val="0"/>
              </a:spcBef>
              <a:buFont typeface="System Font Regular"/>
              <a:buChar char="–"/>
              <a:defRPr sz="16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72A9E0D-42C5-0541-8249-6E11976576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4900" y="1639792"/>
            <a:ext cx="2638425" cy="3812400"/>
          </a:xfrm>
          <a:prstGeom prst="rect">
            <a:avLst/>
          </a:prstGeom>
          <a:ln w="19050">
            <a:solidFill>
              <a:schemeClr val="bg2"/>
            </a:solidFill>
          </a:ln>
        </p:spPr>
        <p:txBody>
          <a:bodyPr lIns="108000" tIns="648000" rIns="108000" bIns="10800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="1" i="0">
                <a:latin typeface="Museo Sans 700" panose="02000000000000000000" pitchFamily="2" charset="77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="0" i="0">
                <a:latin typeface="Museo Sans 300" panose="02000000000000000000" pitchFamily="2" charset="77"/>
              </a:defRPr>
            </a:lvl2pPr>
            <a:lvl3pPr marL="284400" indent="-28575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defRPr sz="1600" b="0" i="0">
                <a:latin typeface="Museo Sans 300" panose="02000000000000000000" pitchFamily="2" charset="77"/>
              </a:defRPr>
            </a:lvl3pPr>
            <a:lvl4pPr marL="1371600" indent="0">
              <a:buNone/>
              <a:defRPr sz="1600" b="0" i="0">
                <a:latin typeface="Museo Sans 300" panose="02000000000000000000" pitchFamily="2" charset="77"/>
              </a:defRPr>
            </a:lvl4pPr>
            <a:lvl5pPr marL="1828800" indent="0">
              <a:buNone/>
              <a:defRPr sz="1600"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618D090-3E98-884B-B4F2-F989C61F51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04300" y="1629064"/>
            <a:ext cx="2636838" cy="3833812"/>
          </a:xfrm>
          <a:prstGeom prst="rect">
            <a:avLst/>
          </a:prstGeom>
          <a:ln w="19050">
            <a:solidFill>
              <a:schemeClr val="bg2"/>
            </a:solidFill>
          </a:ln>
        </p:spPr>
        <p:txBody>
          <a:bodyPr lIns="108000" tIns="648000" rIns="108000" bIns="10800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="1" i="0">
                <a:latin typeface="Museo Sans 700" panose="02000000000000000000" pitchFamily="2" charset="77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="0" i="0">
                <a:latin typeface="Museo Sans 300" panose="02000000000000000000" pitchFamily="2" charset="77"/>
              </a:defRPr>
            </a:lvl2pPr>
            <a:lvl3pPr marL="284400" indent="-285750">
              <a:lnSpc>
                <a:spcPts val="2000"/>
              </a:lnSpc>
              <a:spcBef>
                <a:spcPts val="0"/>
              </a:spcBef>
              <a:buFont typeface="System Font Regular"/>
              <a:buChar char="–"/>
              <a:defRPr sz="1600" b="0" i="0">
                <a:latin typeface="Museo Sans 300" panose="02000000000000000000" pitchFamily="2" charset="77"/>
              </a:defRPr>
            </a:lvl3pPr>
            <a:lvl4pPr marL="1371600" indent="0">
              <a:lnSpc>
                <a:spcPts val="2000"/>
              </a:lnSpc>
              <a:buNone/>
              <a:defRPr sz="1600" b="0" i="0">
                <a:latin typeface="Museo Sans 300" panose="02000000000000000000" pitchFamily="2" charset="77"/>
              </a:defRPr>
            </a:lvl4pPr>
            <a:lvl5pPr marL="1828800" indent="0">
              <a:lnSpc>
                <a:spcPts val="2000"/>
              </a:lnSpc>
              <a:buNone/>
              <a:defRPr sz="1600"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82FACED5-7338-F94E-BEE2-A1420125BC8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75892" y="1155075"/>
            <a:ext cx="947399" cy="9473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3" name="Picture Placeholder 30">
            <a:extLst>
              <a:ext uri="{FF2B5EF4-FFF2-40B4-BE49-F238E27FC236}">
                <a16:creationId xmlns:a16="http://schemas.microsoft.com/office/drawing/2014/main" id="{EE44299C-1953-5A4F-8831-FCC09A9D40E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56040" y="1155075"/>
            <a:ext cx="947399" cy="9473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4" name="Picture Placeholder 30">
            <a:extLst>
              <a:ext uri="{FF2B5EF4-FFF2-40B4-BE49-F238E27FC236}">
                <a16:creationId xmlns:a16="http://schemas.microsoft.com/office/drawing/2014/main" id="{D0670678-63B0-8B45-9ED6-ED3D265C8E5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47728" y="1155075"/>
            <a:ext cx="947399" cy="9473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430E777-1627-744F-8598-A741A74F32FD}"/>
              </a:ext>
            </a:extLst>
          </p:cNvPr>
          <p:cNvCxnSpPr/>
          <p:nvPr userDrawn="1"/>
        </p:nvCxnSpPr>
        <p:spPr>
          <a:xfrm>
            <a:off x="550863" y="1628775"/>
            <a:ext cx="2638425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E69D4C6-A234-5A4C-9050-1947B96A70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626" y="309565"/>
            <a:ext cx="1615563" cy="4838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941C38-1299-0E42-B42C-0000B3B78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6108" y="191748"/>
            <a:ext cx="679812" cy="7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77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. Multipl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CB0C56-D4E5-054E-B339-BBD3E7A23865}"/>
              </a:ext>
            </a:extLst>
          </p:cNvPr>
          <p:cNvSpPr/>
          <p:nvPr userDrawn="1"/>
        </p:nvSpPr>
        <p:spPr>
          <a:xfrm>
            <a:off x="0" y="1628775"/>
            <a:ext cx="12192000" cy="52292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175A7B-0922-324F-99CA-5699A9EB30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6996" y="1819276"/>
            <a:ext cx="2627792" cy="4356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00"/>
              </a:lnSpc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bg2"/>
                </a:solidFill>
                <a:latin typeface="Museo Sans 700" panose="02000000000000000000" pitchFamily="2" charset="77"/>
              </a:defRPr>
            </a:lvl2pPr>
            <a:lvl3pPr marL="914400" indent="0">
              <a:lnSpc>
                <a:spcPts val="2600"/>
              </a:lnSpc>
              <a:buFont typeface="Arial" panose="020B0604020202020204" pitchFamily="34" charset="0"/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3pPr>
          </a:lstStyle>
          <a:p>
            <a:pPr lvl="0"/>
            <a:r>
              <a:rPr lang="en-US" dirty="0"/>
              <a:t>Edit Master text styles: Pull quote</a:t>
            </a:r>
          </a:p>
          <a:p>
            <a:pPr lvl="1"/>
            <a:r>
              <a:rPr lang="en-US" dirty="0"/>
              <a:t>Second level: Quote credit</a:t>
            </a:r>
          </a:p>
          <a:p>
            <a:pPr lvl="2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6D2BE6-D9FA-6E47-A418-0DB6FBE514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1818712"/>
            <a:ext cx="2638425" cy="360000"/>
          </a:xfrm>
          <a:prstGeom prst="rect">
            <a:avLst/>
          </a:prstGeom>
          <a:solidFill>
            <a:schemeClr val="bg1"/>
          </a:solidFill>
        </p:spPr>
        <p:txBody>
          <a:bodyPr rIns="90000"/>
          <a:lstStyle>
            <a:lvl1pPr marL="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1pPr>
            <a:lvl2pPr marL="4572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2pPr>
            <a:lvl3pPr marL="9144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3pPr>
            <a:lvl4pPr marL="13716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4pPr>
            <a:lvl5pPr marL="18288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F094584-06EB-754B-BBDA-4C92468FD4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0263" y="1818712"/>
            <a:ext cx="2636837" cy="360000"/>
          </a:xfrm>
          <a:prstGeom prst="rect">
            <a:avLst/>
          </a:prstGeom>
          <a:solidFill>
            <a:schemeClr val="bg1"/>
          </a:solidFill>
        </p:spPr>
        <p:txBody>
          <a:bodyPr rIns="90000"/>
          <a:lstStyle>
            <a:lvl1pPr marL="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1pPr>
            <a:lvl2pPr marL="4572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2pPr>
            <a:lvl3pPr marL="9144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3pPr>
            <a:lvl4pPr marL="13716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4pPr>
            <a:lvl5pPr marL="18288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4DDFFA-4BC3-5441-BF09-268143E605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4900" y="1818712"/>
            <a:ext cx="2638425" cy="360000"/>
          </a:xfrm>
          <a:prstGeom prst="rect">
            <a:avLst/>
          </a:prstGeom>
          <a:solidFill>
            <a:schemeClr val="bg1"/>
          </a:solidFill>
        </p:spPr>
        <p:txBody>
          <a:bodyPr rIns="90000"/>
          <a:lstStyle>
            <a:lvl1pPr marL="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1pPr>
            <a:lvl2pPr marL="4572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2pPr>
            <a:lvl3pPr marL="9144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3pPr>
            <a:lvl4pPr marL="13716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4pPr>
            <a:lvl5pPr marL="18288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C562EAD-2AE0-1A47-8268-D4E657EAE8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3997363"/>
            <a:ext cx="2638425" cy="360000"/>
          </a:xfrm>
          <a:prstGeom prst="rect">
            <a:avLst/>
          </a:prstGeom>
          <a:solidFill>
            <a:schemeClr val="bg1"/>
          </a:solidFill>
        </p:spPr>
        <p:txBody>
          <a:bodyPr rIns="90000"/>
          <a:lstStyle>
            <a:lvl1pPr marL="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1pPr>
            <a:lvl2pPr marL="4572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2pPr>
            <a:lvl3pPr marL="9144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3pPr>
            <a:lvl4pPr marL="13716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4pPr>
            <a:lvl5pPr marL="18288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D59CD41-A708-264B-857D-5C4EEADBED0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70263" y="3997363"/>
            <a:ext cx="2636837" cy="360000"/>
          </a:xfrm>
          <a:prstGeom prst="rect">
            <a:avLst/>
          </a:prstGeom>
          <a:solidFill>
            <a:schemeClr val="bg1"/>
          </a:solidFill>
        </p:spPr>
        <p:txBody>
          <a:bodyPr rIns="90000"/>
          <a:lstStyle>
            <a:lvl1pPr marL="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1pPr>
            <a:lvl2pPr marL="4572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2pPr>
            <a:lvl3pPr marL="9144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3pPr>
            <a:lvl4pPr marL="13716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4pPr>
            <a:lvl5pPr marL="18288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4634A72-F09B-0B40-B08B-4FAA793A7E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84900" y="3997363"/>
            <a:ext cx="2638425" cy="360000"/>
          </a:xfrm>
          <a:prstGeom prst="rect">
            <a:avLst/>
          </a:prstGeom>
          <a:solidFill>
            <a:schemeClr val="bg1"/>
          </a:solidFill>
        </p:spPr>
        <p:txBody>
          <a:bodyPr rIns="90000"/>
          <a:lstStyle>
            <a:lvl1pPr marL="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1pPr>
            <a:lvl2pPr marL="4572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2pPr>
            <a:lvl3pPr marL="9144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3pPr>
            <a:lvl4pPr marL="13716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4pPr>
            <a:lvl5pPr marL="18288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C50747C-CE6C-1E4C-A019-080CF255DB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0863" y="2182147"/>
            <a:ext cx="2638425" cy="162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000"/>
              </a:spcAft>
              <a:buNone/>
              <a:defRPr sz="1400" b="0" i="0">
                <a:latin typeface="Museo Sans 300" panose="02000000000000000000" pitchFamily="2" charset="77"/>
              </a:defRPr>
            </a:lvl1pPr>
            <a:lvl2pPr marL="284400" indent="-2857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defRPr sz="1400" b="0" i="0">
                <a:latin typeface="Museo Sans 300" panose="02000000000000000000" pitchFamily="2" charset="77"/>
              </a:defRPr>
            </a:lvl2pPr>
            <a:lvl3pPr marL="9144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3pPr>
            <a:lvl4pPr marL="13716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4pPr>
            <a:lvl5pPr marL="18288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CA33AB2E-B548-2348-95F2-961652ECC79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70263" y="2182147"/>
            <a:ext cx="2636837" cy="162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ts val="1800"/>
              </a:lnSpc>
              <a:spcAft>
                <a:spcPts val="1000"/>
              </a:spcAft>
              <a:buNone/>
              <a:defRPr sz="1400" b="0" i="0">
                <a:latin typeface="Museo Sans 300" panose="02000000000000000000" pitchFamily="2" charset="77"/>
              </a:defRPr>
            </a:lvl1pPr>
            <a:lvl2pPr marL="284400" indent="-2857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defRPr sz="1400" b="0" i="0">
                <a:latin typeface="Museo Sans 300" panose="02000000000000000000" pitchFamily="2" charset="77"/>
              </a:defRPr>
            </a:lvl2pPr>
            <a:lvl3pPr marL="9144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3pPr>
            <a:lvl4pPr marL="13716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4pPr>
            <a:lvl5pPr marL="18288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7C9910-49BD-1E4E-88B6-8863FA6E396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84900" y="2182147"/>
            <a:ext cx="2638425" cy="162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ts val="1800"/>
              </a:lnSpc>
              <a:spcAft>
                <a:spcPts val="1000"/>
              </a:spcAft>
              <a:buNone/>
              <a:defRPr sz="1400" b="0" i="0">
                <a:latin typeface="Museo Sans 300" panose="02000000000000000000" pitchFamily="2" charset="77"/>
              </a:defRPr>
            </a:lvl1pPr>
            <a:lvl2pPr marL="284400" indent="-2857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defRPr sz="1400" b="0" i="0">
                <a:latin typeface="Museo Sans 300" panose="02000000000000000000" pitchFamily="2" charset="77"/>
              </a:defRPr>
            </a:lvl2pPr>
            <a:lvl3pPr marL="9144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3pPr>
            <a:lvl4pPr marL="13716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4pPr>
            <a:lvl5pPr marL="18288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AEFFFF03-868F-924E-85D0-BA6CC927A3B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50863" y="4361541"/>
            <a:ext cx="2638425" cy="162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ts val="1800"/>
              </a:lnSpc>
              <a:spcAft>
                <a:spcPts val="1000"/>
              </a:spcAft>
              <a:buNone/>
              <a:defRPr sz="1400" b="0" i="0">
                <a:latin typeface="Museo Sans 300" panose="02000000000000000000" pitchFamily="2" charset="77"/>
              </a:defRPr>
            </a:lvl1pPr>
            <a:lvl2pPr marL="284400" indent="-2857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defRPr sz="1400" b="0" i="0">
                <a:latin typeface="Museo Sans 300" panose="02000000000000000000" pitchFamily="2" charset="77"/>
              </a:defRPr>
            </a:lvl2pPr>
            <a:lvl3pPr marL="9144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3pPr>
            <a:lvl4pPr marL="13716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4pPr>
            <a:lvl5pPr marL="18288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E34CD5AF-61CE-E24F-9F2E-72F7DF4B75C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70263" y="4361541"/>
            <a:ext cx="2636837" cy="162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ts val="1800"/>
              </a:lnSpc>
              <a:spcAft>
                <a:spcPts val="1000"/>
              </a:spcAft>
              <a:buNone/>
              <a:defRPr sz="1400" b="0" i="0">
                <a:latin typeface="Museo Sans 300" panose="02000000000000000000" pitchFamily="2" charset="77"/>
              </a:defRPr>
            </a:lvl1pPr>
            <a:lvl2pPr marL="284400" indent="-2857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defRPr sz="1400" b="0" i="0">
                <a:latin typeface="Museo Sans 300" panose="02000000000000000000" pitchFamily="2" charset="77"/>
              </a:defRPr>
            </a:lvl2pPr>
            <a:lvl3pPr marL="9144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3pPr>
            <a:lvl4pPr marL="13716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4pPr>
            <a:lvl5pPr marL="18288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D598B10B-9CA7-9744-8CF9-52ED0601951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84900" y="4361541"/>
            <a:ext cx="2638425" cy="162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ts val="1800"/>
              </a:lnSpc>
              <a:spcAft>
                <a:spcPts val="1000"/>
              </a:spcAft>
              <a:buNone/>
              <a:defRPr sz="1400" b="0" i="0">
                <a:latin typeface="Museo Sans 300" panose="02000000000000000000" pitchFamily="2" charset="77"/>
              </a:defRPr>
            </a:lvl1pPr>
            <a:lvl2pPr marL="284400" indent="-2857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defRPr sz="1400" b="0" i="0">
                <a:latin typeface="Museo Sans 300" panose="02000000000000000000" pitchFamily="2" charset="77"/>
              </a:defRPr>
            </a:lvl2pPr>
            <a:lvl3pPr marL="9144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3pPr>
            <a:lvl4pPr marL="13716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4pPr>
            <a:lvl5pPr marL="18288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8266938" cy="8288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/>
              <a:t>Footer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Running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818BFE7-656C-4445-85E9-ABD005764B7F}"/>
              </a:ext>
            </a:extLst>
          </p:cNvPr>
          <p:cNvCxnSpPr/>
          <p:nvPr userDrawn="1"/>
        </p:nvCxnSpPr>
        <p:spPr>
          <a:xfrm>
            <a:off x="550863" y="4365104"/>
            <a:ext cx="263842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B66461F-3CF1-B741-90B8-D2CFB283FC7A}"/>
              </a:ext>
            </a:extLst>
          </p:cNvPr>
          <p:cNvCxnSpPr/>
          <p:nvPr userDrawn="1"/>
        </p:nvCxnSpPr>
        <p:spPr>
          <a:xfrm>
            <a:off x="3370263" y="4365104"/>
            <a:ext cx="263842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5837807-8F44-B249-A797-A4BAF2D741EF}"/>
              </a:ext>
            </a:extLst>
          </p:cNvPr>
          <p:cNvCxnSpPr/>
          <p:nvPr userDrawn="1"/>
        </p:nvCxnSpPr>
        <p:spPr>
          <a:xfrm>
            <a:off x="6184900" y="4365104"/>
            <a:ext cx="263842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BE23E1B-A754-114B-ACB6-8C2707F34A68}"/>
              </a:ext>
            </a:extLst>
          </p:cNvPr>
          <p:cNvCxnSpPr/>
          <p:nvPr userDrawn="1"/>
        </p:nvCxnSpPr>
        <p:spPr>
          <a:xfrm>
            <a:off x="550863" y="2190636"/>
            <a:ext cx="263842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4FCB261-23C9-F148-A8BF-456653CAF92E}"/>
              </a:ext>
            </a:extLst>
          </p:cNvPr>
          <p:cNvCxnSpPr/>
          <p:nvPr userDrawn="1"/>
        </p:nvCxnSpPr>
        <p:spPr>
          <a:xfrm>
            <a:off x="3370263" y="2190636"/>
            <a:ext cx="263842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B7F8B9F-D63D-DA4F-9A2B-75C6F994E319}"/>
              </a:ext>
            </a:extLst>
          </p:cNvPr>
          <p:cNvCxnSpPr/>
          <p:nvPr userDrawn="1"/>
        </p:nvCxnSpPr>
        <p:spPr>
          <a:xfrm>
            <a:off x="6184900" y="2190636"/>
            <a:ext cx="263842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5A7E7DA7-A7D4-8B45-B8E0-8C06AFFD88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626" y="309565"/>
            <a:ext cx="1615563" cy="48380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C24F467-A593-FB41-BDEA-BD71EC024D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6108" y="191748"/>
            <a:ext cx="679812" cy="7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2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. Title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3040" y="1628775"/>
            <a:ext cx="5441123" cy="327241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7000" b="1" i="0">
                <a:solidFill>
                  <a:schemeClr val="bg2"/>
                </a:solidFill>
                <a:latin typeface="Museo Sans 7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17160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tx2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00 Month Year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2AE9D7C-5045-3843-A746-5A3693B6A4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8168" y="351631"/>
            <a:ext cx="3505150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tx2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Location. / Sub heading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EB03B4-ABEB-B84C-80FB-82DA9A3AD4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1508" y="351631"/>
            <a:ext cx="2184647" cy="65422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742D3-3CFE-B54A-B1CB-F8649CD2D4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59038" y="5669279"/>
            <a:ext cx="5321046" cy="28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Museo Sans 700" panose="02000000000000000000" pitchFamily="2" charset="77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3553660-1946-CE48-9F01-BD9D3EBF60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59038" y="6009512"/>
            <a:ext cx="5321046" cy="28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2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 dirty="0"/>
              <a:t>Author position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EB66810-E9D3-3D4E-A74C-9D1C631FF40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50863" y="1628775"/>
            <a:ext cx="1716087" cy="1716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Icon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96580E6-FFAB-0940-842A-B1C23C9AED41}"/>
              </a:ext>
            </a:extLst>
          </p:cNvPr>
          <p:cNvCxnSpPr/>
          <p:nvPr userDrawn="1"/>
        </p:nvCxnSpPr>
        <p:spPr>
          <a:xfrm>
            <a:off x="550863" y="620713"/>
            <a:ext cx="73533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678DC8A-C592-414B-BD4D-E31DC0817D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4987" y="212730"/>
            <a:ext cx="809425" cy="85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9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. Section header (opt 1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1628775"/>
            <a:ext cx="7353300" cy="327241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000" b="0" i="0">
                <a:solidFill>
                  <a:schemeClr val="tx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3529012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Running Header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69A258-29EC-8D46-B4B3-1EFF752E9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/>
              <a:t>Footer / Author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44FDD9-5D9D-514C-8BCE-403CA037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E39D98-8291-CE46-92E5-321198F0EF8D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80DC4C-4510-D34D-AF12-5A85CDD580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620713"/>
            <a:ext cx="5449887" cy="8429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2pPr>
            <a:lvl3pPr marL="9144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3pPr>
            <a:lvl4pPr marL="13716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4pPr>
            <a:lvl5pPr marL="18288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ABE283-D69A-3B4F-9837-196CD4FDE3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1508" y="351631"/>
            <a:ext cx="2184647" cy="6542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5DD02B-F88D-3C4C-A2D3-33CAE69957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4987" y="212730"/>
            <a:ext cx="809425" cy="85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8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. Section header (opt 2)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1628775"/>
            <a:ext cx="7353300" cy="327241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0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3529012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Running Header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69A258-29EC-8D46-B4B3-1EFF752E9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/>
              <a:t>Footer / Author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44FDD9-5D9D-514C-8BCE-403CA037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E39D98-8291-CE46-92E5-321198F0EF8D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8EB03B4-ABEB-B84C-80FB-82DA9A3AD4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9649" y="351631"/>
            <a:ext cx="2806078" cy="84032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80DC4C-4510-D34D-AF12-5A85CDD580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620713"/>
            <a:ext cx="5449887" cy="8429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2pPr>
            <a:lvl3pPr marL="9144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3pPr>
            <a:lvl4pPr marL="13716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4pPr>
            <a:lvl5pPr marL="18288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B447E9-811F-904D-A394-10AA053A38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0738" y="230722"/>
            <a:ext cx="1160780" cy="12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4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. Large image + pull-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1AE41D-21BC-F04A-89AB-D025FB1F1A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628775"/>
            <a:ext cx="12192000" cy="522922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 algn="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3318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/>
              <a:t>Footer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Running Header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4" y="1826069"/>
            <a:ext cx="4569776" cy="44033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40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Pull quote: Click to edit Master text Click to edit Master text Click to edit Master text Click to edit Master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D54AFFB-523A-FD42-916C-47DC4FB7FF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626" y="309565"/>
            <a:ext cx="1615563" cy="4838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265E7A-876B-9044-AED7-47DE42CB0D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6108" y="191748"/>
            <a:ext cx="679812" cy="7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54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. Large image + box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CE8173F-5AFD-F744-B65A-3C31212B69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28774"/>
            <a:ext cx="12191999" cy="522922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 algn="r">
              <a:buNone/>
              <a:defRPr sz="18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3318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/>
              <a:t>Footer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Running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1628775"/>
            <a:ext cx="3529012" cy="577215"/>
          </a:xfrm>
          <a:prstGeom prst="rect">
            <a:avLst/>
          </a:prstGeom>
        </p:spPr>
        <p:txBody>
          <a:bodyPr lIns="180000" tIns="180000" rIns="180000" bIns="18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1" i="0">
                <a:solidFill>
                  <a:schemeClr val="tx1"/>
                </a:solidFill>
                <a:latin typeface="Museo Sans 700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A6C71-C02E-6840-8FB4-C85BAD7CB2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2193925"/>
            <a:ext cx="3529012" cy="2890838"/>
          </a:xfrm>
          <a:prstGeom prst="rect">
            <a:avLst/>
          </a:prstGeom>
        </p:spPr>
        <p:txBody>
          <a:bodyPr lIns="180000" tIns="180000" rIns="180000" bIns="18000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="0" i="0">
                <a:latin typeface="Museo Sans 300" panose="02000000000000000000" pitchFamily="2" charset="77"/>
              </a:defRPr>
            </a:lvl1pPr>
            <a:lvl2pPr marL="284400" indent="-28575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/>
            </a:lvl2pPr>
            <a:lvl3pPr marL="1200150" indent="-285750">
              <a:lnSpc>
                <a:spcPts val="2000"/>
              </a:lnSpc>
              <a:buFont typeface="System Font Regular"/>
              <a:buChar char="–"/>
              <a:defRPr sz="1600"/>
            </a:lvl3pPr>
            <a:lvl4pPr marL="1657350" indent="-285750">
              <a:lnSpc>
                <a:spcPts val="2000"/>
              </a:lnSpc>
              <a:buFont typeface="System Font Regular"/>
              <a:buChar char="–"/>
              <a:defRPr sz="1600"/>
            </a:lvl4pPr>
            <a:lvl5pPr marL="2114550" indent="-285750">
              <a:lnSpc>
                <a:spcPts val="2000"/>
              </a:lnSpc>
              <a:buFont typeface="System Font Regular"/>
              <a:buChar char="–"/>
              <a:defRPr sz="1600"/>
            </a:lvl5pPr>
          </a:lstStyle>
          <a:p>
            <a:pPr lvl="0"/>
            <a:r>
              <a:rPr lang="en-US" dirty="0"/>
              <a:t>Click to edit master text. </a:t>
            </a:r>
            <a:r>
              <a:rPr lang="en-US" dirty="0" err="1"/>
              <a:t>Hightlights</a:t>
            </a:r>
            <a:r>
              <a:rPr lang="en-US" dirty="0"/>
              <a:t> in Museo Sans 700, regular text in Museo Sans 300. 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2AF612-E6FD-AC4D-A1B5-86C2540DC0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626" y="309565"/>
            <a:ext cx="1615563" cy="4838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A0FBDE-BB10-6A48-BE27-EF50FBF541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6108" y="191748"/>
            <a:ext cx="679812" cy="7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2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. Text + image thumbnai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CE8173F-5AFD-F744-B65A-3C31212B69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862" y="1628775"/>
            <a:ext cx="1716087" cy="1994536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/>
              <a:t>Footer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Running Header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802" y="1847850"/>
            <a:ext cx="3536948" cy="38290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System Font Regular"/>
              <a:buChar char="–"/>
              <a:tabLst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2454276" y="1628775"/>
            <a:ext cx="918686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175A7B-0922-324F-99CA-5699A9EB30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489" y="3692526"/>
            <a:ext cx="5454649" cy="198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00"/>
              </a:lnSpc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bg2"/>
                </a:solidFill>
                <a:latin typeface="Museo Sans 700" panose="02000000000000000000" pitchFamily="2" charset="77"/>
              </a:defRPr>
            </a:lvl2pPr>
            <a:lvl3pPr marL="914400" indent="0">
              <a:lnSpc>
                <a:spcPts val="2600"/>
              </a:lnSpc>
              <a:buFont typeface="Arial" panose="020B0604020202020204" pitchFamily="34" charset="0"/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3pPr>
          </a:lstStyle>
          <a:p>
            <a:pPr lvl="0"/>
            <a:r>
              <a:rPr lang="en-US" dirty="0"/>
              <a:t>Edit Master text styles: Pull quote</a:t>
            </a:r>
          </a:p>
          <a:p>
            <a:pPr lvl="1"/>
            <a:r>
              <a:rPr lang="en-US" dirty="0"/>
              <a:t>Second level: Quote credit</a:t>
            </a:r>
          </a:p>
          <a:p>
            <a:pPr lvl="2"/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3352750-038C-6F43-A13E-341591C96B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3313" y="1851025"/>
            <a:ext cx="3535362" cy="1660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buNone/>
              <a:defRPr sz="1600" b="1" i="0">
                <a:latin typeface="Museo Sans 700" panose="02000000000000000000" pitchFamily="2" charset="77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/>
            </a:lvl2pPr>
            <a:lvl3pPr marL="284400" indent="-28575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DB60A1-262C-9644-901E-9B462BC6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59038" y="6003825"/>
            <a:ext cx="3541712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 line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752D45F-C52A-4345-95DD-B55B8582E58A}"/>
              </a:ext>
            </a:extLst>
          </p:cNvPr>
          <p:cNvCxnSpPr>
            <a:cxnSpLocks/>
          </p:cNvCxnSpPr>
          <p:nvPr userDrawn="1"/>
        </p:nvCxnSpPr>
        <p:spPr>
          <a:xfrm flipH="1">
            <a:off x="2459038" y="5877832"/>
            <a:ext cx="3541712" cy="0"/>
          </a:xfrm>
          <a:prstGeom prst="line">
            <a:avLst/>
          </a:prstGeom>
          <a:ln w="7620">
            <a:solidFill>
              <a:schemeClr val="accent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CE561DD6-A11C-CD43-8301-50E189B802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626" y="309565"/>
            <a:ext cx="1615563" cy="4838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9E7EB3-A94D-0342-BC64-EB5102AC20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6108" y="191748"/>
            <a:ext cx="679812" cy="7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. Pullquote + text +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CE8173F-5AFD-F744-B65A-3C31212B69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06256" y="1639660"/>
            <a:ext cx="2731707" cy="3166161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/>
              <a:t>Footer /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Running Header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2439" y="1844675"/>
            <a:ext cx="3641724" cy="38226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73533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175A7B-0922-324F-99CA-5699A9EB30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1851024"/>
            <a:ext cx="3529011" cy="38091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bg2"/>
                </a:solidFill>
                <a:latin typeface="Museo Sans 700" panose="02000000000000000000" pitchFamily="2" charset="77"/>
              </a:defRPr>
            </a:lvl2pPr>
            <a:lvl3pPr marL="914400" indent="0">
              <a:buFont typeface="Arial" panose="020B0604020202020204" pitchFamily="34" charset="0"/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3pPr>
          </a:lstStyle>
          <a:p>
            <a:pPr lvl="0"/>
            <a:r>
              <a:rPr lang="en-US" dirty="0"/>
              <a:t>Edit Master text styles: Pull quote</a:t>
            </a:r>
          </a:p>
          <a:p>
            <a:pPr lvl="1"/>
            <a:r>
              <a:rPr lang="en-US" dirty="0"/>
              <a:t>Second level: Quote credit</a:t>
            </a:r>
          </a:p>
          <a:p>
            <a:pPr lvl="2"/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DB60A1-262C-9644-901E-9B462BC6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9263" y="6003825"/>
            <a:ext cx="3644900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 line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42016A2-F702-B646-B23F-771641B7D5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626" y="309565"/>
            <a:ext cx="1615563" cy="4838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7D8C49-DB8A-1B4D-8526-91D28C7447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6108" y="191748"/>
            <a:ext cx="679812" cy="7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1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1D0D215-728C-1E4C-B938-A588B54321E3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626" y="309565"/>
            <a:ext cx="1615563" cy="48380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ADA406-3E80-FA41-9506-D4860C90FCAE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AFA60D9-5B17-584D-8308-1C64C8210B93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6108" y="191748"/>
            <a:ext cx="679812" cy="7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2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8" r:id="rId4"/>
    <p:sldLayoutId id="2147483709" r:id="rId5"/>
    <p:sldLayoutId id="2147483711" r:id="rId6"/>
    <p:sldLayoutId id="2147483713" r:id="rId7"/>
    <p:sldLayoutId id="2147483715" r:id="rId8"/>
    <p:sldLayoutId id="2147483716" r:id="rId9"/>
    <p:sldLayoutId id="2147483718" r:id="rId10"/>
    <p:sldLayoutId id="2147483719" r:id="rId11"/>
    <p:sldLayoutId id="2147483720" r:id="rId12"/>
    <p:sldLayoutId id="2147483721" r:id="rId13"/>
    <p:sldLayoutId id="2147483723" r:id="rId14"/>
    <p:sldLayoutId id="2147483725" r:id="rId15"/>
    <p:sldLayoutId id="2147483724" r:id="rId16"/>
    <p:sldLayoutId id="2147483726" r:id="rId17"/>
    <p:sldLayoutId id="2147483728" r:id="rId18"/>
    <p:sldLayoutId id="2147483753" r:id="rId19"/>
    <p:sldLayoutId id="2147483754" r:id="rId20"/>
    <p:sldLayoutId id="2147483755" r:id="rId21"/>
    <p:sldLayoutId id="2147483756" r:id="rId22"/>
    <p:sldLayoutId id="2147483757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2"/>
          </a:solidFill>
          <a:latin typeface="Museo Sans 500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278">
          <p15:clr>
            <a:srgbClr val="F26B43"/>
          </p15:clr>
        </p15:guide>
        <p15:guide id="3" orient="horz" pos="391">
          <p15:clr>
            <a:srgbClr val="F26B43"/>
          </p15:clr>
        </p15:guide>
        <p15:guide id="4" orient="horz" pos="1026">
          <p15:clr>
            <a:srgbClr val="F26B43"/>
          </p15:clr>
        </p15:guide>
        <p15:guide id="5" pos="7333">
          <p15:clr>
            <a:srgbClr val="F26B43"/>
          </p15:clr>
        </p15:guide>
        <p15:guide id="6" pos="3895">
          <p15:clr>
            <a:srgbClr val="F26B43"/>
          </p15:clr>
        </p15:guide>
        <p15:guide id="7" pos="3780">
          <p15:clr>
            <a:srgbClr val="F26B43"/>
          </p15:clr>
        </p15:guide>
        <p15:guide id="8" pos="5101">
          <p15:clr>
            <a:srgbClr val="F26B43"/>
          </p15:clr>
        </p15:guide>
        <p15:guide id="9" pos="6247">
          <p15:clr>
            <a:srgbClr val="F26B43"/>
          </p15:clr>
        </p15:guide>
        <p15:guide id="10" pos="2683">
          <p15:clr>
            <a:srgbClr val="F26B43"/>
          </p15:clr>
        </p15:guide>
        <p15:guide id="11" pos="2570">
          <p15:clr>
            <a:srgbClr val="F26B43"/>
          </p15:clr>
        </p15:guide>
        <p15:guide id="12" pos="1549">
          <p15:clr>
            <a:srgbClr val="F26B43"/>
          </p15:clr>
        </p15:guide>
        <p15:guide id="14" pos="4979">
          <p15:clr>
            <a:srgbClr val="F26B43"/>
          </p15:clr>
        </p15:guide>
        <p15:guide id="15" pos="6122">
          <p15:clr>
            <a:srgbClr val="F26B43"/>
          </p15:clr>
        </p15:guide>
        <p15:guide id="16" orient="horz" pos="4036">
          <p15:clr>
            <a:srgbClr val="F26B43"/>
          </p15:clr>
        </p15:guide>
        <p15:guide id="17" orient="horz" pos="3918">
          <p15:clr>
            <a:srgbClr val="F26B43"/>
          </p15:clr>
        </p15:guide>
        <p15:guide id="18" pos="143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1D0D215-728C-1E4C-B938-A588B54321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ADA406-3E80-FA41-9506-D4860C90FCAE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49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2" r:id="rId2"/>
    <p:sldLayoutId id="2147483744" r:id="rId3"/>
    <p:sldLayoutId id="2147483745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2"/>
          </a:solidFill>
          <a:latin typeface="Museo Sans 500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278">
          <p15:clr>
            <a:srgbClr val="F26B43"/>
          </p15:clr>
        </p15:guide>
        <p15:guide id="3" orient="horz" pos="391">
          <p15:clr>
            <a:srgbClr val="F26B43"/>
          </p15:clr>
        </p15:guide>
        <p15:guide id="4" orient="horz" pos="1026">
          <p15:clr>
            <a:srgbClr val="F26B43"/>
          </p15:clr>
        </p15:guide>
        <p15:guide id="5" pos="7333">
          <p15:clr>
            <a:srgbClr val="F26B43"/>
          </p15:clr>
        </p15:guide>
        <p15:guide id="6" pos="3186">
          <p15:clr>
            <a:srgbClr val="F26B43"/>
          </p15:clr>
        </p15:guide>
        <p15:guide id="8" pos="4608">
          <p15:clr>
            <a:srgbClr val="F26B43"/>
          </p15:clr>
        </p15:guide>
        <p15:guide id="9" pos="6030">
          <p15:clr>
            <a:srgbClr val="F26B43"/>
          </p15:clr>
        </p15:guide>
        <p15:guide id="10" pos="1766">
          <p15:clr>
            <a:srgbClr val="F26B43"/>
          </p15:clr>
        </p15:guide>
        <p15:guide id="11" pos="1652">
          <p15:clr>
            <a:srgbClr val="F26B43"/>
          </p15:clr>
        </p15:guide>
        <p15:guide id="14" pos="4492">
          <p15:clr>
            <a:srgbClr val="F26B43"/>
          </p15:clr>
        </p15:guide>
        <p15:guide id="15" pos="5916">
          <p15:clr>
            <a:srgbClr val="F26B43"/>
          </p15:clr>
        </p15:guide>
        <p15:guide id="16" orient="horz" pos="4036">
          <p15:clr>
            <a:srgbClr val="F26B43"/>
          </p15:clr>
        </p15:guide>
        <p15:guide id="17" orient="horz" pos="3918">
          <p15:clr>
            <a:srgbClr val="F26B43"/>
          </p15:clr>
        </p15:guide>
        <p15:guide id="18" pos="307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1D0D215-728C-1E4C-B938-A588B54321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ADA406-3E80-FA41-9506-D4860C90FCAE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75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6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2"/>
          </a:solidFill>
          <a:latin typeface="Museo Sans 500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278">
          <p15:clr>
            <a:srgbClr val="F26B43"/>
          </p15:clr>
        </p15:guide>
        <p15:guide id="3" orient="horz" pos="391">
          <p15:clr>
            <a:srgbClr val="F26B43"/>
          </p15:clr>
        </p15:guide>
        <p15:guide id="4" orient="horz" pos="1026">
          <p15:clr>
            <a:srgbClr val="F26B43"/>
          </p15:clr>
        </p15:guide>
        <p15:guide id="5" pos="7333">
          <p15:clr>
            <a:srgbClr val="F26B43"/>
          </p15:clr>
        </p15:guide>
        <p15:guide id="6" pos="2123" userDrawn="1">
          <p15:clr>
            <a:srgbClr val="F26B43"/>
          </p15:clr>
        </p15:guide>
        <p15:guide id="8" pos="3896" userDrawn="1">
          <p15:clr>
            <a:srgbClr val="F26B43"/>
          </p15:clr>
        </p15:guide>
        <p15:guide id="9" pos="5672" userDrawn="1">
          <p15:clr>
            <a:srgbClr val="F26B43"/>
          </p15:clr>
        </p15:guide>
        <p15:guide id="14" pos="3784" userDrawn="1">
          <p15:clr>
            <a:srgbClr val="F26B43"/>
          </p15:clr>
        </p15:guide>
        <p15:guide id="15" pos="5558" userDrawn="1">
          <p15:clr>
            <a:srgbClr val="F26B43"/>
          </p15:clr>
        </p15:guide>
        <p15:guide id="16" orient="horz" pos="4036">
          <p15:clr>
            <a:srgbClr val="F26B43"/>
          </p15:clr>
        </p15:guide>
        <p15:guide id="17" orient="horz" pos="3918">
          <p15:clr>
            <a:srgbClr val="F26B43"/>
          </p15:clr>
        </p15:guide>
        <p15:guide id="18" pos="20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jpeg"/><Relationship Id="rId5" Type="http://schemas.openxmlformats.org/officeDocument/2006/relationships/image" Target="cid:image001.png@01D5D054.FD59F8E0" TargetMode="Externa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almlycookingcurry.blogspot.com/search/label/fruit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8">
            <a:extLst>
              <a:ext uri="{FF2B5EF4-FFF2-40B4-BE49-F238E27FC236}">
                <a16:creationId xmlns:a16="http://schemas.microsoft.com/office/drawing/2014/main" id="{C764AF1D-7D19-CB4D-BBB9-742AEF9BAF5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/>
          <a:stretch/>
        </p:blipFill>
        <p:spPr>
          <a:xfrm>
            <a:off x="816" y="1"/>
            <a:ext cx="12190368" cy="6857999"/>
          </a:xfr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69B2017-7A15-DE44-979D-3F55A88C0502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7B05A-AEFE-744E-9E79-F14E9C55F3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8148" y="3593590"/>
            <a:ext cx="5321046" cy="283465"/>
          </a:xfrm>
        </p:spPr>
        <p:txBody>
          <a:bodyPr/>
          <a:lstStyle/>
          <a:p>
            <a:r>
              <a:rPr lang="en-US" dirty="0"/>
              <a:t>Victor Nkiiri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D4CC00-5E99-6A47-A291-5790E904A6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8148" y="4014217"/>
            <a:ext cx="5321046" cy="283465"/>
          </a:xfrm>
        </p:spPr>
        <p:txBody>
          <a:bodyPr/>
          <a:lstStyle/>
          <a:p>
            <a:r>
              <a:rPr lang="en-US" b="1" dirty="0"/>
              <a:t>Senior Capital Markets Specialist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A06427-24C4-A141-AB5A-C5E49E8861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1975" y="5733288"/>
            <a:ext cx="3101867" cy="56247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dirty="0">
                <a:latin typeface="Museo Sans 700" panose="02000000000000000000" pitchFamily="50" charset="0"/>
              </a:rPr>
              <a:t>Climate Finance Workshop, Nigeria</a:t>
            </a:r>
          </a:p>
          <a:p>
            <a:pPr algn="ctr">
              <a:lnSpc>
                <a:spcPct val="100000"/>
              </a:lnSpc>
            </a:pPr>
            <a:r>
              <a:rPr lang="en-US" sz="1400" dirty="0">
                <a:latin typeface="Museo Sans 700" panose="02000000000000000000" pitchFamily="50" charset="0"/>
              </a:rPr>
              <a:t>08 Dec 2021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4002C2A-1F53-494D-BD53-356E62E5B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2" y="620713"/>
            <a:ext cx="7785270" cy="1692719"/>
          </a:xfrm>
        </p:spPr>
        <p:txBody>
          <a:bodyPr/>
          <a:lstStyle/>
          <a:p>
            <a:r>
              <a:rPr lang="en-GB" sz="4000" dirty="0"/>
              <a:t>Why Green Bonds Matter in Africa</a:t>
            </a:r>
            <a:endParaRPr lang="en-US" sz="40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4AD2CC6-CECA-774A-8FA5-2B5B1CDE4F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8432" y="106289"/>
            <a:ext cx="825411" cy="8723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50D8352-0A52-9B4F-ABFC-9D8FEB2B1D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1976" y="261219"/>
            <a:ext cx="1885041" cy="5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12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5F5C3A-3FD8-074D-875D-7BA8AA8D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Fsd</a:t>
            </a:r>
            <a:r>
              <a:rPr lang="en-US" dirty="0"/>
              <a:t> Africa,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F9705C-623A-7349-B83D-7A520333B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D0B6-45E5-3A43-8421-56464370CF0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28292B8-7788-D744-A04F-5EB38A6FC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749" y="1930974"/>
            <a:ext cx="5435636" cy="47176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bg2"/>
                </a:solidFill>
                <a:latin typeface="Museo Sans 500" panose="02000000000000000000" pitchFamily="2" charset="77"/>
              </a:rPr>
              <a:t>We</a:t>
            </a:r>
            <a:r>
              <a:rPr lang="en-ZA" sz="2400" b="0" dirty="0">
                <a:solidFill>
                  <a:schemeClr val="bg2"/>
                </a:solidFill>
                <a:latin typeface="Museo Sans 500" panose="02000000000000000000" pitchFamily="2" charset="77"/>
              </a:rPr>
              <a:t> work together with our local partners to ensure the availability of a range of services that support governments, investors and financial institutions are in place to contribute to economic growth. </a:t>
            </a:r>
          </a:p>
          <a:p>
            <a:endParaRPr lang="en-ZA" sz="2000" b="0" dirty="0">
              <a:latin typeface="Museo Sans 500" panose="02000000000000000000" pitchFamily="2" charset="77"/>
            </a:endParaRPr>
          </a:p>
          <a:p>
            <a:r>
              <a:rPr lang="en-US" sz="2000" b="0" dirty="0">
                <a:latin typeface="Museo Sans 500" panose="02000000000000000000" pitchFamily="2" charset="77"/>
              </a:rPr>
              <a:t>Innovation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Innovation- 1</a:t>
            </a:r>
            <a:r>
              <a:rPr lang="en-GB" baseline="30000" dirty="0">
                <a:latin typeface="+mj-lt"/>
              </a:rPr>
              <a:t>st</a:t>
            </a:r>
            <a:r>
              <a:rPr lang="en-GB" dirty="0">
                <a:latin typeface="+mj-lt"/>
              </a:rPr>
              <a:t> Green bond in Africa (Pre &amp; Post Issuance verification).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Promoting access to inclusive capital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Fostering risk-taking and long-term investments. Longer-dated bonds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Capital flow fluctuation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Private capital</a:t>
            </a:r>
          </a:p>
          <a:p>
            <a:endParaRPr lang="en-US" dirty="0"/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9E4F7C1B-DF95-B04E-AD43-38F298D89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Market Infrastructure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4D55FA-C9AE-4757-B851-16473E7A1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459244"/>
            <a:ext cx="6121077" cy="56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22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5F5C3A-3FD8-074D-875D-7BA8AA8D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Fsd</a:t>
            </a:r>
            <a:r>
              <a:rPr lang="en-US" dirty="0"/>
              <a:t> Africa,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F9705C-623A-7349-B83D-7A520333B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D0B6-45E5-3A43-8421-56464370CF0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28292B8-7788-D744-A04F-5EB38A6FC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749" y="1930974"/>
            <a:ext cx="5254436" cy="47176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bg2"/>
                </a:solidFill>
                <a:latin typeface="Museo Sans 500" panose="02000000000000000000" pitchFamily="2" charset="77"/>
              </a:rPr>
              <a:t>Our technical assistance facility </a:t>
            </a:r>
            <a:r>
              <a:rPr lang="en-ZA" sz="2400" b="0" dirty="0">
                <a:solidFill>
                  <a:schemeClr val="bg2"/>
                </a:solidFill>
                <a:latin typeface="Museo Sans 500" panose="02000000000000000000" pitchFamily="2" charset="77"/>
              </a:rPr>
              <a:t>catalyses market actors through capacity enhancement and knowledge transfer to ensure sustainability in the issuance of Green Bond. </a:t>
            </a:r>
          </a:p>
          <a:p>
            <a:pPr>
              <a:lnSpc>
                <a:spcPct val="100000"/>
              </a:lnSpc>
            </a:pPr>
            <a:endParaRPr lang="en-ZA" sz="2000" b="0" dirty="0">
              <a:latin typeface="Museo Sans 500" panose="02000000000000000000" pitchFamily="2" charset="77"/>
            </a:endParaRPr>
          </a:p>
          <a:p>
            <a:r>
              <a:rPr lang="en-US" sz="2000" b="0" dirty="0">
                <a:latin typeface="Museo Sans 500" panose="02000000000000000000" pitchFamily="2" charset="77"/>
              </a:rPr>
              <a:t>Demonstration</a:t>
            </a:r>
          </a:p>
          <a:p>
            <a:endParaRPr lang="en-US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Capacity building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Diversification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Collaboration </a:t>
            </a:r>
          </a:p>
          <a:p>
            <a:endParaRPr lang="en-US" dirty="0"/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9E4F7C1B-DF95-B04E-AD43-38F298D89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Market Actors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274A0A-9C08-422F-BB61-1E6D4EB92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883" y="0"/>
            <a:ext cx="5462567" cy="664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71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F1EC3-6A58-E74C-99F0-001A73D5D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732724"/>
            <a:ext cx="6574663" cy="813353"/>
          </a:xfrm>
        </p:spPr>
        <p:txBody>
          <a:bodyPr/>
          <a:lstStyle/>
          <a:p>
            <a:r>
              <a:rPr lang="en-GB" b="1" spc="-40" dirty="0"/>
              <a:t>FSD Africa Green Bonds Programmes</a:t>
            </a:r>
            <a:endParaRPr lang="en-K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E7352-3E50-C549-8F77-C2E99031A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FSD Africa,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535E8-6597-E94D-AF0C-098825B7E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D0B6-45E5-3A43-8421-56464370CF0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87B5A16-7008-4242-B003-137A496DE261}"/>
              </a:ext>
            </a:extLst>
          </p:cNvPr>
          <p:cNvSpPr/>
          <p:nvPr/>
        </p:nvSpPr>
        <p:spPr>
          <a:xfrm>
            <a:off x="442952" y="1149234"/>
            <a:ext cx="11198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5" dirty="0">
                <a:solidFill>
                  <a:schemeClr val="tx2"/>
                </a:solidFill>
                <a:latin typeface="Museo Sans 100" panose="02000000000000000000" pitchFamily="2" charset="77"/>
                <a:cs typeface="Arial"/>
              </a:rPr>
              <a:t>Demand-led foot-print. We have mobilized US$200 million through green bonds in Nigeria and Kenya</a:t>
            </a:r>
            <a:endParaRPr lang="en-KE" dirty="0">
              <a:solidFill>
                <a:schemeClr val="tx2"/>
              </a:solidFill>
              <a:latin typeface="Museo Sans 100" panose="02000000000000000000" pitchFamily="2" charset="77"/>
            </a:endParaRPr>
          </a:p>
        </p:txBody>
      </p:sp>
      <p:pic>
        <p:nvPicPr>
          <p:cNvPr id="65" name="Picture 64" descr="Logo, company name&#10;&#10;Description automatically generated">
            <a:extLst>
              <a:ext uri="{FF2B5EF4-FFF2-40B4-BE49-F238E27FC236}">
                <a16:creationId xmlns:a16="http://schemas.microsoft.com/office/drawing/2014/main" id="{43D8472A-1B04-1746-830C-08AC533024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2475" y="181045"/>
            <a:ext cx="2940627" cy="8621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B1CC50-7838-C249-89C5-8EE9B22A8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658" y="2301312"/>
            <a:ext cx="3237433" cy="363794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6F2C76B-F011-0840-8159-60C5DD0149D2}"/>
              </a:ext>
            </a:extLst>
          </p:cNvPr>
          <p:cNvSpPr/>
          <p:nvPr/>
        </p:nvSpPr>
        <p:spPr>
          <a:xfrm>
            <a:off x="4899809" y="3853470"/>
            <a:ext cx="585935" cy="585935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0161BC9-EA54-A94F-87FE-D93CE5E841A4}"/>
              </a:ext>
            </a:extLst>
          </p:cNvPr>
          <p:cNvSpPr/>
          <p:nvPr/>
        </p:nvSpPr>
        <p:spPr>
          <a:xfrm>
            <a:off x="5103712" y="4057373"/>
            <a:ext cx="178130" cy="17813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4DDA0A-EA05-1347-8FDB-BC7E95CC688E}"/>
              </a:ext>
            </a:extLst>
          </p:cNvPr>
          <p:cNvSpPr/>
          <p:nvPr/>
        </p:nvSpPr>
        <p:spPr>
          <a:xfrm>
            <a:off x="2292863" y="3148629"/>
            <a:ext cx="908744" cy="908744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07405E-5226-1647-A651-01B6F874292C}"/>
              </a:ext>
            </a:extLst>
          </p:cNvPr>
          <p:cNvSpPr/>
          <p:nvPr/>
        </p:nvSpPr>
        <p:spPr>
          <a:xfrm>
            <a:off x="2647083" y="3532516"/>
            <a:ext cx="178130" cy="17813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2317B7-04A1-4D4F-8704-E748BF1E0253}"/>
              </a:ext>
            </a:extLst>
          </p:cNvPr>
          <p:cNvSpPr/>
          <p:nvPr/>
        </p:nvSpPr>
        <p:spPr>
          <a:xfrm>
            <a:off x="4709719" y="4500689"/>
            <a:ext cx="473334" cy="473334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175A2DA-9A02-604E-AED4-375E3F76F3E8}"/>
              </a:ext>
            </a:extLst>
          </p:cNvPr>
          <p:cNvSpPr/>
          <p:nvPr/>
        </p:nvSpPr>
        <p:spPr>
          <a:xfrm>
            <a:off x="4872972" y="4668839"/>
            <a:ext cx="130523" cy="1305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B442D6-4FED-CC4F-9815-5F989695F4A2}"/>
              </a:ext>
            </a:extLst>
          </p:cNvPr>
          <p:cNvSpPr/>
          <p:nvPr/>
        </p:nvSpPr>
        <p:spPr>
          <a:xfrm>
            <a:off x="3026609" y="3526800"/>
            <a:ext cx="473334" cy="473334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A38C4B-B034-3947-8DFE-B5BE15E3603E}"/>
              </a:ext>
            </a:extLst>
          </p:cNvPr>
          <p:cNvSpPr/>
          <p:nvPr/>
        </p:nvSpPr>
        <p:spPr>
          <a:xfrm>
            <a:off x="3189862" y="3694950"/>
            <a:ext cx="130523" cy="1305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C95E0C3-FCDA-7847-BC72-7D4A9987E016}"/>
              </a:ext>
            </a:extLst>
          </p:cNvPr>
          <p:cNvSpPr txBox="1">
            <a:spLocks/>
          </p:cNvSpPr>
          <p:nvPr/>
        </p:nvSpPr>
        <p:spPr>
          <a:xfrm>
            <a:off x="596838" y="2640469"/>
            <a:ext cx="2695771" cy="397078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Museo Sans 500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000" spc="-40" dirty="0"/>
              <a:t>WAEMU</a:t>
            </a:r>
          </a:p>
          <a:p>
            <a:r>
              <a:rPr lang="en-GB" sz="1400" spc="-40" dirty="0">
                <a:solidFill>
                  <a:schemeClr val="tx1"/>
                </a:solidFill>
                <a:latin typeface="Museo Sans 300" panose="02000000000000000000" pitchFamily="2" charset="77"/>
              </a:rPr>
              <a:t>Green bonds pipeline </a:t>
            </a:r>
          </a:p>
          <a:p>
            <a:r>
              <a:rPr lang="en-GB" sz="1400" spc="-40" dirty="0">
                <a:solidFill>
                  <a:schemeClr val="tx1"/>
                </a:solidFill>
                <a:latin typeface="Museo Sans 300" panose="02000000000000000000" pitchFamily="2" charset="77"/>
              </a:rPr>
              <a:t>Scoping (8 countries)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698569E-96A5-A541-AE41-EC426BCD6923}"/>
              </a:ext>
            </a:extLst>
          </p:cNvPr>
          <p:cNvSpPr txBox="1">
            <a:spLocks/>
          </p:cNvSpPr>
          <p:nvPr/>
        </p:nvSpPr>
        <p:spPr>
          <a:xfrm>
            <a:off x="647279" y="4202418"/>
            <a:ext cx="2695771" cy="397078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Museo Sans 500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000" spc="-40" dirty="0"/>
              <a:t>Ghana </a:t>
            </a:r>
          </a:p>
          <a:p>
            <a:r>
              <a:rPr lang="en-GB" sz="1400" spc="-40" dirty="0">
                <a:solidFill>
                  <a:schemeClr val="tx1"/>
                </a:solidFill>
                <a:latin typeface="Museo Sans 300" panose="02000000000000000000" pitchFamily="2" charset="77"/>
              </a:rPr>
              <a:t>Green bonds scoping</a:t>
            </a:r>
          </a:p>
          <a:p>
            <a:r>
              <a:rPr lang="en-GB" sz="1400" spc="-40" dirty="0">
                <a:solidFill>
                  <a:schemeClr val="tx1"/>
                </a:solidFill>
                <a:latin typeface="Museo Sans 300" panose="02000000000000000000" pitchFamily="2" charset="77"/>
              </a:rPr>
              <a:t>GSE Green listing requirements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09CB0B-C946-EE4B-993F-5CE3C377E9CB}"/>
              </a:ext>
            </a:extLst>
          </p:cNvPr>
          <p:cNvSpPr txBox="1">
            <a:spLocks/>
          </p:cNvSpPr>
          <p:nvPr/>
        </p:nvSpPr>
        <p:spPr>
          <a:xfrm>
            <a:off x="6062835" y="2755482"/>
            <a:ext cx="2695771" cy="1812731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Museo Sans 500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000" spc="-40" dirty="0"/>
              <a:t>Kenya</a:t>
            </a:r>
          </a:p>
          <a:p>
            <a:r>
              <a:rPr lang="en-GB" sz="1400" spc="-40" dirty="0">
                <a:solidFill>
                  <a:schemeClr val="tx1"/>
                </a:solidFill>
                <a:latin typeface="Museo Sans 300" panose="02000000000000000000" pitchFamily="2" charset="77"/>
              </a:rPr>
              <a:t>Kenya sovereign green bond</a:t>
            </a:r>
          </a:p>
          <a:p>
            <a:r>
              <a:rPr lang="en-GB" sz="1400" spc="-40" dirty="0">
                <a:solidFill>
                  <a:schemeClr val="tx1"/>
                </a:solidFill>
                <a:latin typeface="Museo Sans 300" panose="02000000000000000000" pitchFamily="2" charset="77"/>
              </a:rPr>
              <a:t>Payment for Ecological Services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spc="-40" dirty="0">
                <a:solidFill>
                  <a:schemeClr val="tx1"/>
                </a:solidFill>
                <a:latin typeface="Museo Sans 300" panose="02000000000000000000" pitchFamily="2" charset="77"/>
              </a:rPr>
              <a:t>Kenya Green Bonds Programme -</a:t>
            </a:r>
            <a:r>
              <a:rPr lang="en-US" sz="1400" spc="-40" dirty="0">
                <a:solidFill>
                  <a:schemeClr val="tx1"/>
                </a:solidFill>
                <a:latin typeface="Museo Sans 300" panose="02000000000000000000" pitchFamily="2" charset="77"/>
              </a:rPr>
              <a:t> transactions support </a:t>
            </a: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spc="-40" dirty="0">
                <a:solidFill>
                  <a:schemeClr val="tx1"/>
                </a:solidFill>
                <a:latin typeface="Museo Sans 300" panose="02000000000000000000" pitchFamily="2" charset="77"/>
              </a:rPr>
              <a:t>Support  to Climate Finance Unit  </a:t>
            </a: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spc="-40" dirty="0">
                <a:solidFill>
                  <a:schemeClr val="tx1"/>
                </a:solidFill>
                <a:latin typeface="Museo Sans 300" panose="02000000000000000000" pitchFamily="2" charset="77"/>
              </a:rPr>
              <a:t>Universities Solar Financing Project</a:t>
            </a: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spc="-40" dirty="0">
                <a:solidFill>
                  <a:schemeClr val="tx1"/>
                </a:solidFill>
                <a:latin typeface="Museo Sans 300" panose="02000000000000000000" pitchFamily="2" charset="77"/>
              </a:rPr>
              <a:t>Green Fiscal incentives Policy</a:t>
            </a:r>
            <a:endParaRPr lang="en-GB" sz="1400" spc="-40" dirty="0">
              <a:solidFill>
                <a:schemeClr val="tx1"/>
              </a:solidFill>
              <a:latin typeface="Museo Sans 300" panose="02000000000000000000" pitchFamily="2" charset="77"/>
            </a:endParaRPr>
          </a:p>
          <a:p>
            <a:endParaRPr lang="en-GB" sz="1400" spc="-40" dirty="0">
              <a:solidFill>
                <a:schemeClr val="tx1"/>
              </a:solidFill>
              <a:latin typeface="Museo Sans 300" panose="02000000000000000000" pitchFamily="2" charset="77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83FEA89-1B60-FD4A-B55D-9108503705D8}"/>
              </a:ext>
            </a:extLst>
          </p:cNvPr>
          <p:cNvSpPr txBox="1">
            <a:spLocks/>
          </p:cNvSpPr>
          <p:nvPr/>
        </p:nvSpPr>
        <p:spPr>
          <a:xfrm>
            <a:off x="6109605" y="5655915"/>
            <a:ext cx="2695771" cy="597939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Museo Sans 500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000" spc="-40" dirty="0"/>
              <a:t>Malawi</a:t>
            </a:r>
          </a:p>
          <a:p>
            <a:r>
              <a:rPr lang="en-GB" sz="1400" spc="-40" dirty="0">
                <a:solidFill>
                  <a:schemeClr val="tx1"/>
                </a:solidFill>
                <a:latin typeface="Museo Sans 300" panose="02000000000000000000" pitchFamily="2" charset="77"/>
              </a:rPr>
              <a:t>Green bond transaction support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171155D-19CD-DA4F-9AA5-46224BCE3293}"/>
              </a:ext>
            </a:extLst>
          </p:cNvPr>
          <p:cNvCxnSpPr>
            <a:cxnSpLocks/>
          </p:cNvCxnSpPr>
          <p:nvPr/>
        </p:nvCxnSpPr>
        <p:spPr>
          <a:xfrm>
            <a:off x="9273612" y="2168577"/>
            <a:ext cx="0" cy="266191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8B9950FB-CC39-5244-A9DE-D01F7B63907D}"/>
              </a:ext>
            </a:extLst>
          </p:cNvPr>
          <p:cNvSpPr txBox="1">
            <a:spLocks/>
          </p:cNvSpPr>
          <p:nvPr/>
        </p:nvSpPr>
        <p:spPr>
          <a:xfrm>
            <a:off x="9386851" y="2086472"/>
            <a:ext cx="2695771" cy="59794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Museo Sans 500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000" spc="-40" dirty="0"/>
              <a:t>Regional</a:t>
            </a:r>
          </a:p>
          <a:p>
            <a:endParaRPr lang="en-GB" sz="2000" spc="-4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spc="-40" dirty="0">
                <a:solidFill>
                  <a:schemeClr val="tx1"/>
                </a:solidFill>
                <a:latin typeface="Museo Sans 300" panose="02000000000000000000" pitchFamily="2" charset="77"/>
              </a:rPr>
              <a:t>Climate finance training – CISL/IIED/ESAMI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spc="-40" dirty="0">
              <a:solidFill>
                <a:schemeClr val="tx1"/>
              </a:solidFill>
              <a:latin typeface="Museo Sans 300" panose="02000000000000000000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spc="-40" dirty="0">
                <a:solidFill>
                  <a:schemeClr val="tx1"/>
                </a:solidFill>
                <a:latin typeface="Museo Sans 300" panose="02000000000000000000" pitchFamily="2" charset="77"/>
              </a:rPr>
              <a:t>IOSCO - AMERC sustainable finance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spc="-40" dirty="0">
              <a:solidFill>
                <a:schemeClr val="tx1"/>
              </a:solidFill>
              <a:latin typeface="Museo Sans 300" panose="02000000000000000000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spc="-40" dirty="0">
                <a:solidFill>
                  <a:schemeClr val="tx1"/>
                </a:solidFill>
                <a:latin typeface="Museo Sans 300" panose="02000000000000000000" pitchFamily="2" charset="77"/>
              </a:rPr>
              <a:t>SADC Green bonds programme (16 countries)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spc="-40" dirty="0">
              <a:solidFill>
                <a:schemeClr val="tx1"/>
              </a:solidFill>
              <a:latin typeface="Museo Sans 300" panose="02000000000000000000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spc="-40" dirty="0">
                <a:solidFill>
                  <a:schemeClr val="tx1"/>
                </a:solidFill>
                <a:latin typeface="Museo Sans 300" panose="02000000000000000000" pitchFamily="2" charset="77"/>
              </a:rPr>
              <a:t>Africa Green Finance Coalition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spc="-40" dirty="0">
              <a:solidFill>
                <a:schemeClr val="tx1"/>
              </a:solidFill>
              <a:latin typeface="Museo Sans 300" panose="02000000000000000000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spc="-40" dirty="0">
                <a:solidFill>
                  <a:schemeClr val="tx1"/>
                </a:solidFill>
                <a:latin typeface="Museo Sans 300" panose="02000000000000000000" pitchFamily="2" charset="77"/>
              </a:rPr>
              <a:t>Task-Force for Nature-related Financial Disclosures</a:t>
            </a:r>
          </a:p>
          <a:p>
            <a:r>
              <a:rPr lang="en-GB" sz="1400" spc="-40" dirty="0">
                <a:solidFill>
                  <a:schemeClr val="tx1"/>
                </a:solidFill>
                <a:latin typeface="Museo Sans 300" panose="02000000000000000000" pitchFamily="2" charset="77"/>
              </a:rPr>
              <a:t> </a:t>
            </a: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BB38CC6A-AACE-734F-83FE-3798202BEDC4}"/>
              </a:ext>
            </a:extLst>
          </p:cNvPr>
          <p:cNvCxnSpPr>
            <a:cxnSpLocks/>
            <a:stCxn id="13" idx="2"/>
          </p:cNvCxnSpPr>
          <p:nvPr/>
        </p:nvCxnSpPr>
        <p:spPr>
          <a:xfrm rot="10800000">
            <a:off x="1105385" y="3326153"/>
            <a:ext cx="1541698" cy="295428"/>
          </a:xfrm>
          <a:prstGeom prst="bentConnector3">
            <a:avLst>
              <a:gd name="adj1" fmla="val 99981"/>
            </a:avLst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7582C346-DC09-A147-A713-9662AF3130F7}"/>
              </a:ext>
            </a:extLst>
          </p:cNvPr>
          <p:cNvCxnSpPr>
            <a:cxnSpLocks/>
          </p:cNvCxnSpPr>
          <p:nvPr/>
        </p:nvCxnSpPr>
        <p:spPr>
          <a:xfrm rot="5400000">
            <a:off x="2657842" y="4184590"/>
            <a:ext cx="984698" cy="114325"/>
          </a:xfrm>
          <a:prstGeom prst="bentConnector3">
            <a:avLst>
              <a:gd name="adj1" fmla="val 105716"/>
            </a:avLst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5FBA711-2C67-E34F-91F4-13BDF6DDE0A2}"/>
              </a:ext>
            </a:extLst>
          </p:cNvPr>
          <p:cNvCxnSpPr>
            <a:cxnSpLocks/>
          </p:cNvCxnSpPr>
          <p:nvPr/>
        </p:nvCxnSpPr>
        <p:spPr>
          <a:xfrm>
            <a:off x="5183053" y="4143037"/>
            <a:ext cx="817697" cy="0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>
            <a:extLst>
              <a:ext uri="{FF2B5EF4-FFF2-40B4-BE49-F238E27FC236}">
                <a16:creationId xmlns:a16="http://schemas.microsoft.com/office/drawing/2014/main" id="{83EB078E-F118-D24D-A062-592EFFB29692}"/>
              </a:ext>
            </a:extLst>
          </p:cNvPr>
          <p:cNvCxnSpPr>
            <a:cxnSpLocks/>
            <a:stCxn id="15" idx="4"/>
          </p:cNvCxnSpPr>
          <p:nvPr/>
        </p:nvCxnSpPr>
        <p:spPr>
          <a:xfrm rot="16200000" flipH="1">
            <a:off x="4949051" y="4788544"/>
            <a:ext cx="1026946" cy="1048581"/>
          </a:xfrm>
          <a:prstGeom prst="bentConnector2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FA99C52B-4D5F-48F7-8303-D26C0CFA28C9}"/>
              </a:ext>
            </a:extLst>
          </p:cNvPr>
          <p:cNvSpPr/>
          <p:nvPr/>
        </p:nvSpPr>
        <p:spPr>
          <a:xfrm>
            <a:off x="2859074" y="2385442"/>
            <a:ext cx="585935" cy="585935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9D85A39-C01A-4B2C-8A2D-149AFFA50D3F}"/>
              </a:ext>
            </a:extLst>
          </p:cNvPr>
          <p:cNvSpPr/>
          <p:nvPr/>
        </p:nvSpPr>
        <p:spPr>
          <a:xfrm>
            <a:off x="3053735" y="2555895"/>
            <a:ext cx="178130" cy="17813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E204CA15-C98E-4902-802E-7760C671974F}"/>
              </a:ext>
            </a:extLst>
          </p:cNvPr>
          <p:cNvSpPr txBox="1">
            <a:spLocks/>
          </p:cNvSpPr>
          <p:nvPr/>
        </p:nvSpPr>
        <p:spPr>
          <a:xfrm>
            <a:off x="596838" y="1822141"/>
            <a:ext cx="2695771" cy="397078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Museo Sans 500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000" spc="-40" dirty="0"/>
              <a:t>Morocco</a:t>
            </a:r>
          </a:p>
          <a:p>
            <a:r>
              <a:rPr lang="en-GB" sz="1400" spc="-40" dirty="0">
                <a:solidFill>
                  <a:schemeClr val="tx1"/>
                </a:solidFill>
                <a:latin typeface="Museo Sans 300" panose="02000000000000000000" pitchFamily="2" charset="77"/>
              </a:rPr>
              <a:t>Green bonds transactions </a:t>
            </a:r>
          </a:p>
        </p:txBody>
      </p:sp>
      <p:cxnSp>
        <p:nvCxnSpPr>
          <p:cNvPr id="37" name="Elbow Connector 23">
            <a:extLst>
              <a:ext uri="{FF2B5EF4-FFF2-40B4-BE49-F238E27FC236}">
                <a16:creationId xmlns:a16="http://schemas.microsoft.com/office/drawing/2014/main" id="{9905CE0B-372E-4739-88A2-BA872B6EFDB6}"/>
              </a:ext>
            </a:extLst>
          </p:cNvPr>
          <p:cNvCxnSpPr>
            <a:cxnSpLocks/>
            <a:stCxn id="32" idx="0"/>
          </p:cNvCxnSpPr>
          <p:nvPr/>
        </p:nvCxnSpPr>
        <p:spPr>
          <a:xfrm rot="16200000" flipV="1">
            <a:off x="2719334" y="2132428"/>
            <a:ext cx="351217" cy="495717"/>
          </a:xfrm>
          <a:prstGeom prst="bentConnector2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C5A146D4-F717-435F-B962-DBD216BB50D3}"/>
              </a:ext>
            </a:extLst>
          </p:cNvPr>
          <p:cNvSpPr/>
          <p:nvPr/>
        </p:nvSpPr>
        <p:spPr>
          <a:xfrm>
            <a:off x="4382926" y="3852694"/>
            <a:ext cx="473334" cy="473334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cxnSp>
        <p:nvCxnSpPr>
          <p:cNvPr id="35" name="Elbow Connector 57">
            <a:extLst>
              <a:ext uri="{FF2B5EF4-FFF2-40B4-BE49-F238E27FC236}">
                <a16:creationId xmlns:a16="http://schemas.microsoft.com/office/drawing/2014/main" id="{38E88111-3724-43F0-BF62-0A800F0F6E39}"/>
              </a:ext>
            </a:extLst>
          </p:cNvPr>
          <p:cNvCxnSpPr>
            <a:cxnSpLocks/>
            <a:stCxn id="31" idx="0"/>
          </p:cNvCxnSpPr>
          <p:nvPr/>
        </p:nvCxnSpPr>
        <p:spPr>
          <a:xfrm rot="5400000" flipH="1" flipV="1">
            <a:off x="4358374" y="2347691"/>
            <a:ext cx="1766222" cy="1243784"/>
          </a:xfrm>
          <a:prstGeom prst="bentConnector3">
            <a:avLst>
              <a:gd name="adj1" fmla="val 95400"/>
            </a:avLst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F7A03D08-B308-4B96-A95E-5DB88318DCB0}"/>
              </a:ext>
            </a:extLst>
          </p:cNvPr>
          <p:cNvSpPr/>
          <p:nvPr/>
        </p:nvSpPr>
        <p:spPr>
          <a:xfrm flipH="1" flipV="1">
            <a:off x="4498872" y="4037427"/>
            <a:ext cx="168488" cy="10560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16B80469-4D79-4F4C-A5F8-528AB87FA211}"/>
              </a:ext>
            </a:extLst>
          </p:cNvPr>
          <p:cNvSpPr txBox="1">
            <a:spLocks/>
          </p:cNvSpPr>
          <p:nvPr/>
        </p:nvSpPr>
        <p:spPr>
          <a:xfrm>
            <a:off x="5986815" y="2008328"/>
            <a:ext cx="2215390" cy="59794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Museo Sans 500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000" spc="-40" dirty="0"/>
              <a:t>Rwanda</a:t>
            </a:r>
          </a:p>
          <a:p>
            <a:r>
              <a:rPr lang="en-GB" sz="1400" spc="-40" dirty="0">
                <a:solidFill>
                  <a:schemeClr val="tx1"/>
                </a:solidFill>
                <a:latin typeface="Museo Sans 300" panose="02000000000000000000" pitchFamily="2" charset="77"/>
              </a:rPr>
              <a:t>Transactions support, policy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7C2A7F4-E205-41CE-A7B5-659AF0AA11DD}"/>
              </a:ext>
            </a:extLst>
          </p:cNvPr>
          <p:cNvSpPr/>
          <p:nvPr/>
        </p:nvSpPr>
        <p:spPr>
          <a:xfrm>
            <a:off x="3348457" y="3091390"/>
            <a:ext cx="908744" cy="908744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3C9EF5B-A802-42A8-ABE4-38B30854548A}"/>
              </a:ext>
            </a:extLst>
          </p:cNvPr>
          <p:cNvSpPr/>
          <p:nvPr/>
        </p:nvSpPr>
        <p:spPr>
          <a:xfrm>
            <a:off x="3699877" y="3499533"/>
            <a:ext cx="178130" cy="17813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 dirty="0"/>
          </a:p>
        </p:txBody>
      </p:sp>
      <p:cxnSp>
        <p:nvCxnSpPr>
          <p:cNvPr id="42" name="Elbow Connector 33">
            <a:extLst>
              <a:ext uri="{FF2B5EF4-FFF2-40B4-BE49-F238E27FC236}">
                <a16:creationId xmlns:a16="http://schemas.microsoft.com/office/drawing/2014/main" id="{A9E124C0-F148-4031-8B45-0B1D29B26D16}"/>
              </a:ext>
            </a:extLst>
          </p:cNvPr>
          <p:cNvCxnSpPr>
            <a:cxnSpLocks/>
            <a:stCxn id="41" idx="0"/>
          </p:cNvCxnSpPr>
          <p:nvPr/>
        </p:nvCxnSpPr>
        <p:spPr>
          <a:xfrm rot="16200000" flipH="1" flipV="1">
            <a:off x="2166201" y="4033174"/>
            <a:ext cx="2156382" cy="1089100"/>
          </a:xfrm>
          <a:prstGeom prst="bentConnector3">
            <a:avLst>
              <a:gd name="adj1" fmla="val 102912"/>
            </a:avLst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>
            <a:extLst>
              <a:ext uri="{FF2B5EF4-FFF2-40B4-BE49-F238E27FC236}">
                <a16:creationId xmlns:a16="http://schemas.microsoft.com/office/drawing/2014/main" id="{A02E1384-DD38-4640-8326-EBD20855B36B}"/>
              </a:ext>
            </a:extLst>
          </p:cNvPr>
          <p:cNvSpPr txBox="1">
            <a:spLocks/>
          </p:cNvSpPr>
          <p:nvPr/>
        </p:nvSpPr>
        <p:spPr>
          <a:xfrm>
            <a:off x="657310" y="5367289"/>
            <a:ext cx="2695771" cy="397078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Museo Sans 500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000" spc="-40" dirty="0"/>
              <a:t>Nigeria </a:t>
            </a:r>
          </a:p>
          <a:p>
            <a:r>
              <a:rPr lang="en-GB" sz="1400" spc="-40" dirty="0">
                <a:solidFill>
                  <a:schemeClr val="tx1"/>
                </a:solidFill>
                <a:latin typeface="Museo Sans 300" panose="02000000000000000000" pitchFamily="2" charset="77"/>
              </a:rPr>
              <a:t>Green bonds programme</a:t>
            </a:r>
          </a:p>
          <a:p>
            <a:r>
              <a:rPr lang="en-GB" sz="1400" spc="-40" dirty="0">
                <a:solidFill>
                  <a:schemeClr val="tx1"/>
                </a:solidFill>
                <a:latin typeface="Museo Sans 300" panose="02000000000000000000" pitchFamily="2" charset="77"/>
              </a:rPr>
              <a:t>Regulations and transactions – 6 transactions supported to date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4A4E2CC8-2D5B-45A4-813B-5D45FC09DDED}"/>
              </a:ext>
            </a:extLst>
          </p:cNvPr>
          <p:cNvSpPr txBox="1">
            <a:spLocks/>
          </p:cNvSpPr>
          <p:nvPr/>
        </p:nvSpPr>
        <p:spPr>
          <a:xfrm>
            <a:off x="550863" y="408905"/>
            <a:ext cx="5449887" cy="18118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 cap="all" baseline="0">
                <a:solidFill>
                  <a:schemeClr val="accent5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i="1" dirty="0">
                <a:latin typeface="Museo Sans 300" panose="02000000000000000000" pitchFamily="50" charset="0"/>
                <a:ea typeface="Times New Roman" panose="02020603050405020304" pitchFamily="18" charset="0"/>
              </a:rPr>
              <a:t>The path to 2050 and the Africa we want</a:t>
            </a:r>
            <a:r>
              <a:rPr lang="en-ZA" dirty="0">
                <a:latin typeface="Museo Sans 300" panose="02000000000000000000" pitchFamily="50" charset="0"/>
                <a:ea typeface="Times New Roman" panose="02020603050405020304" pitchFamily="18" charset="0"/>
              </a:rPr>
              <a:t> </a:t>
            </a:r>
            <a:endParaRPr lang="en-US" dirty="0">
              <a:latin typeface="Museo Sans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61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E4F0-8A1E-4637-9AE5-FED899AA43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kern="0" spc="-5" dirty="0"/>
              <a:t>Attraction of Green Bonds</a:t>
            </a:r>
            <a:br>
              <a:rPr lang="en-US" sz="2800" kern="0" dirty="0"/>
            </a:b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31361-76E9-44A4-9984-4BC2BA355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FSD AFRICA,2021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84F33-90EF-4915-8A51-C984C7D8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D0B6-45E5-3A43-8421-56464370CF0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074" name="Picture 2" descr="Return On Investment Icon - Transparent Investor Icon Png, Png ...">
            <a:extLst>
              <a:ext uri="{FF2B5EF4-FFF2-40B4-BE49-F238E27FC236}">
                <a16:creationId xmlns:a16="http://schemas.microsoft.com/office/drawing/2014/main" id="{D71A5903-029C-42BC-BD29-2019034E7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068" y="3182235"/>
            <a:ext cx="1385507" cy="144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nstitution Icon Clip Art at Clker.com - vector clip art online ...">
            <a:extLst>
              <a:ext uri="{FF2B5EF4-FFF2-40B4-BE49-F238E27FC236}">
                <a16:creationId xmlns:a16="http://schemas.microsoft.com/office/drawing/2014/main" id="{8FF66E0B-6032-4F76-91FB-152C95EBC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7" y="3076574"/>
            <a:ext cx="1547813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B5BBD9-46FF-47DB-B25A-0F658A5CD139}"/>
              </a:ext>
            </a:extLst>
          </p:cNvPr>
          <p:cNvCxnSpPr>
            <a:cxnSpLocks/>
          </p:cNvCxnSpPr>
          <p:nvPr/>
        </p:nvCxnSpPr>
        <p:spPr>
          <a:xfrm>
            <a:off x="5962652" y="2283127"/>
            <a:ext cx="57150" cy="3243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5">
            <a:extLst>
              <a:ext uri="{FF2B5EF4-FFF2-40B4-BE49-F238E27FC236}">
                <a16:creationId xmlns:a16="http://schemas.microsoft.com/office/drawing/2014/main" id="{328FFEEE-91C4-410C-9623-9F5C9DC5356A}"/>
              </a:ext>
            </a:extLst>
          </p:cNvPr>
          <p:cNvSpPr>
            <a:spLocks/>
          </p:cNvSpPr>
          <p:nvPr/>
        </p:nvSpPr>
        <p:spPr bwMode="auto">
          <a:xfrm>
            <a:off x="3927855" y="2714626"/>
            <a:ext cx="860425" cy="3011488"/>
          </a:xfrm>
          <a:custGeom>
            <a:avLst/>
            <a:gdLst>
              <a:gd name="T0" fmla="*/ 46 w 228"/>
              <a:gd name="T1" fmla="*/ 403 h 798"/>
              <a:gd name="T2" fmla="*/ 228 w 228"/>
              <a:gd name="T3" fmla="*/ 36 h 798"/>
              <a:gd name="T4" fmla="*/ 200 w 228"/>
              <a:gd name="T5" fmla="*/ 0 h 798"/>
              <a:gd name="T6" fmla="*/ 0 w 228"/>
              <a:gd name="T7" fmla="*/ 403 h 798"/>
              <a:gd name="T8" fmla="*/ 190 w 228"/>
              <a:gd name="T9" fmla="*/ 798 h 798"/>
              <a:gd name="T10" fmla="*/ 219 w 228"/>
              <a:gd name="T11" fmla="*/ 762 h 798"/>
              <a:gd name="T12" fmla="*/ 46 w 228"/>
              <a:gd name="T13" fmla="*/ 403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8" h="798">
                <a:moveTo>
                  <a:pt x="46" y="403"/>
                </a:moveTo>
                <a:cubicBezTo>
                  <a:pt x="46" y="253"/>
                  <a:pt x="118" y="120"/>
                  <a:pt x="228" y="36"/>
                </a:cubicBezTo>
                <a:cubicBezTo>
                  <a:pt x="200" y="0"/>
                  <a:pt x="200" y="0"/>
                  <a:pt x="200" y="0"/>
                </a:cubicBezTo>
                <a:cubicBezTo>
                  <a:pt x="78" y="92"/>
                  <a:pt x="0" y="238"/>
                  <a:pt x="0" y="403"/>
                </a:cubicBezTo>
                <a:cubicBezTo>
                  <a:pt x="0" y="563"/>
                  <a:pt x="74" y="705"/>
                  <a:pt x="190" y="798"/>
                </a:cubicBezTo>
                <a:cubicBezTo>
                  <a:pt x="219" y="762"/>
                  <a:pt x="219" y="762"/>
                  <a:pt x="219" y="762"/>
                </a:cubicBezTo>
                <a:cubicBezTo>
                  <a:pt x="114" y="677"/>
                  <a:pt x="46" y="548"/>
                  <a:pt x="46" y="4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F611C9E4-4634-40B1-AE8E-553EC21200EB}"/>
              </a:ext>
            </a:extLst>
          </p:cNvPr>
          <p:cNvSpPr>
            <a:spLocks/>
          </p:cNvSpPr>
          <p:nvPr/>
        </p:nvSpPr>
        <p:spPr bwMode="auto">
          <a:xfrm>
            <a:off x="7214811" y="2714626"/>
            <a:ext cx="863600" cy="3011488"/>
          </a:xfrm>
          <a:custGeom>
            <a:avLst/>
            <a:gdLst>
              <a:gd name="T0" fmla="*/ 229 w 229"/>
              <a:gd name="T1" fmla="*/ 403 h 798"/>
              <a:gd name="T2" fmla="*/ 29 w 229"/>
              <a:gd name="T3" fmla="*/ 0 h 798"/>
              <a:gd name="T4" fmla="*/ 0 w 229"/>
              <a:gd name="T5" fmla="*/ 36 h 798"/>
              <a:gd name="T6" fmla="*/ 182 w 229"/>
              <a:gd name="T7" fmla="*/ 403 h 798"/>
              <a:gd name="T8" fmla="*/ 10 w 229"/>
              <a:gd name="T9" fmla="*/ 762 h 798"/>
              <a:gd name="T10" fmla="*/ 39 w 229"/>
              <a:gd name="T11" fmla="*/ 798 h 798"/>
              <a:gd name="T12" fmla="*/ 229 w 229"/>
              <a:gd name="T13" fmla="*/ 403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9" h="798">
                <a:moveTo>
                  <a:pt x="229" y="403"/>
                </a:moveTo>
                <a:cubicBezTo>
                  <a:pt x="229" y="238"/>
                  <a:pt x="150" y="92"/>
                  <a:pt x="29" y="0"/>
                </a:cubicBezTo>
                <a:cubicBezTo>
                  <a:pt x="0" y="36"/>
                  <a:pt x="0" y="36"/>
                  <a:pt x="0" y="36"/>
                </a:cubicBezTo>
                <a:cubicBezTo>
                  <a:pt x="111" y="120"/>
                  <a:pt x="182" y="253"/>
                  <a:pt x="182" y="403"/>
                </a:cubicBezTo>
                <a:cubicBezTo>
                  <a:pt x="182" y="548"/>
                  <a:pt x="115" y="677"/>
                  <a:pt x="10" y="762"/>
                </a:cubicBezTo>
                <a:cubicBezTo>
                  <a:pt x="39" y="798"/>
                  <a:pt x="39" y="798"/>
                  <a:pt x="39" y="798"/>
                </a:cubicBezTo>
                <a:cubicBezTo>
                  <a:pt x="154" y="705"/>
                  <a:pt x="229" y="563"/>
                  <a:pt x="229" y="403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6A86AB-E437-4A86-8103-8FC7A3911455}"/>
              </a:ext>
            </a:extLst>
          </p:cNvPr>
          <p:cNvGrpSpPr/>
          <p:nvPr/>
        </p:nvGrpSpPr>
        <p:grpSpPr>
          <a:xfrm>
            <a:off x="2955528" y="2265666"/>
            <a:ext cx="1386473" cy="3879447"/>
            <a:chOff x="3637497" y="1731202"/>
            <a:chExt cx="1386473" cy="387944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C7F07BA-810B-45D1-807A-4CBDC22F19C3}"/>
                </a:ext>
              </a:extLst>
            </p:cNvPr>
            <p:cNvGrpSpPr/>
            <p:nvPr/>
          </p:nvGrpSpPr>
          <p:grpSpPr>
            <a:xfrm rot="1401924" flipV="1">
              <a:off x="3795432" y="4367554"/>
              <a:ext cx="612690" cy="474819"/>
              <a:chOff x="4581167" y="1722237"/>
              <a:chExt cx="612690" cy="474819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5589A27-DA41-4EAB-B520-A0914B40BA6A}"/>
                  </a:ext>
                </a:extLst>
              </p:cNvPr>
              <p:cNvCxnSpPr>
                <a:cxnSpLocks/>
              </p:cNvCxnSpPr>
              <p:nvPr/>
            </p:nvCxnSpPr>
            <p:spPr>
              <a:xfrm rot="1401924" flipH="1" flipV="1">
                <a:off x="4651989" y="1975040"/>
                <a:ext cx="541868" cy="222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28F2707B-FC71-494B-8BD2-BDA60E517E3F}"/>
                  </a:ext>
                </a:extLst>
              </p:cNvPr>
              <p:cNvSpPr/>
              <p:nvPr/>
            </p:nvSpPr>
            <p:spPr>
              <a:xfrm>
                <a:off x="4581167" y="1722237"/>
                <a:ext cx="207390" cy="2073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29631F9-0C6A-44F3-B6A7-9AF5EAA5B5D4}"/>
                </a:ext>
              </a:extLst>
            </p:cNvPr>
            <p:cNvGrpSpPr/>
            <p:nvPr/>
          </p:nvGrpSpPr>
          <p:grpSpPr>
            <a:xfrm>
              <a:off x="4563237" y="1731202"/>
              <a:ext cx="460733" cy="571033"/>
              <a:chOff x="4581167" y="1722237"/>
              <a:chExt cx="460733" cy="571033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8CB4F4B-1755-4746-BBD9-A3FCE5C2A11D}"/>
                  </a:ext>
                </a:extLst>
              </p:cNvPr>
              <p:cNvCxnSpPr/>
              <p:nvPr/>
            </p:nvCxnSpPr>
            <p:spPr>
              <a:xfrm flipH="1" flipV="1">
                <a:off x="4740442" y="1909011"/>
                <a:ext cx="301458" cy="384259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0FF75BD-02CE-4D46-8181-9EE095DB29CE}"/>
                  </a:ext>
                </a:extLst>
              </p:cNvPr>
              <p:cNvSpPr/>
              <p:nvPr/>
            </p:nvSpPr>
            <p:spPr>
              <a:xfrm>
                <a:off x="4581167" y="1722237"/>
                <a:ext cx="207390" cy="2073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9A051D9-AAD5-4CA2-929D-FF2187F70599}"/>
                </a:ext>
              </a:extLst>
            </p:cNvPr>
            <p:cNvGrpSpPr/>
            <p:nvPr/>
          </p:nvGrpSpPr>
          <p:grpSpPr>
            <a:xfrm flipV="1">
              <a:off x="4527377" y="5039616"/>
              <a:ext cx="460733" cy="571033"/>
              <a:chOff x="4581167" y="1722237"/>
              <a:chExt cx="460733" cy="571033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5E5A534-6924-4C50-AF1C-7468131190AF}"/>
                  </a:ext>
                </a:extLst>
              </p:cNvPr>
              <p:cNvCxnSpPr/>
              <p:nvPr/>
            </p:nvCxnSpPr>
            <p:spPr>
              <a:xfrm flipH="1" flipV="1">
                <a:off x="4740442" y="1909011"/>
                <a:ext cx="301458" cy="384259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D3EC91A-F126-45E8-9D65-629C3E333E07}"/>
                  </a:ext>
                </a:extLst>
              </p:cNvPr>
              <p:cNvSpPr/>
              <p:nvPr/>
            </p:nvSpPr>
            <p:spPr>
              <a:xfrm>
                <a:off x="4581167" y="1722237"/>
                <a:ext cx="207390" cy="2073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9322040-259A-4A1E-B4E3-60BAD1D0BDB8}"/>
                </a:ext>
              </a:extLst>
            </p:cNvPr>
            <p:cNvGrpSpPr/>
            <p:nvPr/>
          </p:nvGrpSpPr>
          <p:grpSpPr>
            <a:xfrm rot="20198076">
              <a:off x="3795432" y="2612643"/>
              <a:ext cx="612690" cy="474819"/>
              <a:chOff x="4581167" y="1722237"/>
              <a:chExt cx="612690" cy="474819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A0A463D-948F-4E1C-BD0F-090F72A4B47C}"/>
                  </a:ext>
                </a:extLst>
              </p:cNvPr>
              <p:cNvCxnSpPr>
                <a:cxnSpLocks/>
              </p:cNvCxnSpPr>
              <p:nvPr/>
            </p:nvCxnSpPr>
            <p:spPr>
              <a:xfrm rot="1401924" flipH="1" flipV="1">
                <a:off x="4651989" y="1975040"/>
                <a:ext cx="541868" cy="2220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8C124C1-549B-4E54-9D6F-C70C64EEC0E4}"/>
                  </a:ext>
                </a:extLst>
              </p:cNvPr>
              <p:cNvSpPr/>
              <p:nvPr/>
            </p:nvSpPr>
            <p:spPr>
              <a:xfrm>
                <a:off x="4581167" y="1722237"/>
                <a:ext cx="207390" cy="2073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E0F1E34-9207-4AC7-82E3-CB0F7365D9CD}"/>
                </a:ext>
              </a:extLst>
            </p:cNvPr>
            <p:cNvGrpSpPr/>
            <p:nvPr/>
          </p:nvGrpSpPr>
          <p:grpSpPr>
            <a:xfrm>
              <a:off x="3637497" y="3590892"/>
              <a:ext cx="717573" cy="207390"/>
              <a:chOff x="3637497" y="3551245"/>
              <a:chExt cx="717573" cy="20739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60907CF-6C4F-4315-B419-75C4956C0693}"/>
                  </a:ext>
                </a:extLst>
              </p:cNvPr>
              <p:cNvSpPr/>
              <p:nvPr/>
            </p:nvSpPr>
            <p:spPr>
              <a:xfrm rot="1401924" flipV="1">
                <a:off x="3637497" y="3551245"/>
                <a:ext cx="207390" cy="2073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A09DBD6-558A-4B81-9A21-19A1ADE6ED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823542" y="3663158"/>
                <a:ext cx="531528" cy="15094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D5DC9EF-B890-48F1-A3C8-7CFE0B9D7EB4}"/>
              </a:ext>
            </a:extLst>
          </p:cNvPr>
          <p:cNvGrpSpPr/>
          <p:nvPr/>
        </p:nvGrpSpPr>
        <p:grpSpPr>
          <a:xfrm flipH="1">
            <a:off x="7539040" y="2147277"/>
            <a:ext cx="1298704" cy="3879447"/>
            <a:chOff x="3725266" y="1731202"/>
            <a:chExt cx="1298704" cy="3879447"/>
          </a:xfrm>
          <a:solidFill>
            <a:srgbClr val="008000"/>
          </a:solidFill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87DB84B-8FF0-4D40-A00D-B28B8843AC18}"/>
                </a:ext>
              </a:extLst>
            </p:cNvPr>
            <p:cNvGrpSpPr/>
            <p:nvPr/>
          </p:nvGrpSpPr>
          <p:grpSpPr>
            <a:xfrm>
              <a:off x="4563237" y="1731202"/>
              <a:ext cx="460733" cy="571033"/>
              <a:chOff x="4581167" y="1722237"/>
              <a:chExt cx="460733" cy="571033"/>
            </a:xfrm>
            <a:grpFill/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8D91DEC-BA6E-489F-B81F-ED2544392E25}"/>
                  </a:ext>
                </a:extLst>
              </p:cNvPr>
              <p:cNvCxnSpPr/>
              <p:nvPr/>
            </p:nvCxnSpPr>
            <p:spPr>
              <a:xfrm flipH="1" flipV="1">
                <a:off x="4740442" y="1909011"/>
                <a:ext cx="301458" cy="384259"/>
              </a:xfrm>
              <a:prstGeom prst="lin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D3FDAFA-BDFE-4EDD-9F46-9AE5A4024924}"/>
                  </a:ext>
                </a:extLst>
              </p:cNvPr>
              <p:cNvSpPr/>
              <p:nvPr/>
            </p:nvSpPr>
            <p:spPr>
              <a:xfrm>
                <a:off x="4581167" y="1722237"/>
                <a:ext cx="207390" cy="2073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41DE5FD-3C57-46A9-8566-3585881E38EC}"/>
                </a:ext>
              </a:extLst>
            </p:cNvPr>
            <p:cNvGrpSpPr/>
            <p:nvPr/>
          </p:nvGrpSpPr>
          <p:grpSpPr>
            <a:xfrm flipV="1">
              <a:off x="4527377" y="5039616"/>
              <a:ext cx="460733" cy="571033"/>
              <a:chOff x="4581167" y="1722237"/>
              <a:chExt cx="460733" cy="571033"/>
            </a:xfrm>
            <a:grpFill/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DAE5A78-51D5-4ABC-A61F-30FE8783707F}"/>
                  </a:ext>
                </a:extLst>
              </p:cNvPr>
              <p:cNvCxnSpPr/>
              <p:nvPr/>
            </p:nvCxnSpPr>
            <p:spPr>
              <a:xfrm flipH="1" flipV="1">
                <a:off x="4740442" y="1909011"/>
                <a:ext cx="301458" cy="384259"/>
              </a:xfrm>
              <a:prstGeom prst="lin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827B328-858A-4493-8546-2B771ADE367A}"/>
                  </a:ext>
                </a:extLst>
              </p:cNvPr>
              <p:cNvSpPr/>
              <p:nvPr/>
            </p:nvSpPr>
            <p:spPr>
              <a:xfrm>
                <a:off x="4581167" y="1722237"/>
                <a:ext cx="207390" cy="2073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F33128D-226C-4F29-BF76-2517A2AF4D5A}"/>
                </a:ext>
              </a:extLst>
            </p:cNvPr>
            <p:cNvGrpSpPr/>
            <p:nvPr/>
          </p:nvGrpSpPr>
          <p:grpSpPr>
            <a:xfrm rot="20198076">
              <a:off x="3795432" y="2612643"/>
              <a:ext cx="612690" cy="474819"/>
              <a:chOff x="4581167" y="1722237"/>
              <a:chExt cx="612690" cy="474819"/>
            </a:xfrm>
            <a:grpFill/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1B6D7BB-9BDB-481C-A5FE-0CF5847DBB14}"/>
                  </a:ext>
                </a:extLst>
              </p:cNvPr>
              <p:cNvCxnSpPr>
                <a:cxnSpLocks/>
              </p:cNvCxnSpPr>
              <p:nvPr/>
            </p:nvCxnSpPr>
            <p:spPr>
              <a:xfrm rot="1401924" flipH="1" flipV="1">
                <a:off x="4651989" y="1975040"/>
                <a:ext cx="541868" cy="222016"/>
              </a:xfrm>
              <a:prstGeom prst="lin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FC138729-8FD5-42E5-BE84-EB092DE56075}"/>
                  </a:ext>
                </a:extLst>
              </p:cNvPr>
              <p:cNvSpPr/>
              <p:nvPr/>
            </p:nvSpPr>
            <p:spPr>
              <a:xfrm>
                <a:off x="4581167" y="1722237"/>
                <a:ext cx="207390" cy="2073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09ACF06-8419-4124-A73E-A1A770993FC2}"/>
                </a:ext>
              </a:extLst>
            </p:cNvPr>
            <p:cNvGrpSpPr/>
            <p:nvPr/>
          </p:nvGrpSpPr>
          <p:grpSpPr>
            <a:xfrm>
              <a:off x="3725266" y="4104617"/>
              <a:ext cx="717573" cy="207390"/>
              <a:chOff x="3725266" y="4064970"/>
              <a:chExt cx="717573" cy="207390"/>
            </a:xfrm>
            <a:grpFill/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C4DB07F-EC35-48DD-B4DA-F14B086A7FE6}"/>
                  </a:ext>
                </a:extLst>
              </p:cNvPr>
              <p:cNvSpPr/>
              <p:nvPr/>
            </p:nvSpPr>
            <p:spPr>
              <a:xfrm rot="1401924" flipV="1">
                <a:off x="3725266" y="4064970"/>
                <a:ext cx="207390" cy="2073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60EC24F-17F2-435C-8A27-BCCC93976D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11311" y="4176883"/>
                <a:ext cx="531528" cy="15094"/>
              </a:xfrm>
              <a:prstGeom prst="lin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29596-8521-437F-BFAE-72A9545D331D}"/>
              </a:ext>
            </a:extLst>
          </p:cNvPr>
          <p:cNvSpPr/>
          <p:nvPr/>
        </p:nvSpPr>
        <p:spPr>
          <a:xfrm>
            <a:off x="423840" y="2113642"/>
            <a:ext cx="3369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77167"/>
              </a:buClr>
              <a:buSzPct val="75000"/>
            </a:pPr>
            <a:r>
              <a:rPr lang="en-US" sz="1400" dirty="0">
                <a:cs typeface="Arial" panose="020B0604020202020204" pitchFamily="34" charset="0"/>
              </a:rPr>
              <a:t>Balance financial returns with environmental benefits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724F44-0E38-454C-AFC8-3ED844D2E7D9}"/>
              </a:ext>
            </a:extLst>
          </p:cNvPr>
          <p:cNvSpPr/>
          <p:nvPr/>
        </p:nvSpPr>
        <p:spPr>
          <a:xfrm>
            <a:off x="257175" y="2998788"/>
            <a:ext cx="28341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77167"/>
              </a:buClr>
              <a:buSzPct val="75000"/>
            </a:pPr>
            <a:r>
              <a:rPr lang="en-US" sz="1400" dirty="0">
                <a:cs typeface="Arial" panose="020B0604020202020204" pitchFamily="34" charset="0"/>
              </a:rPr>
              <a:t>Satisfies Environment, Social and Governance (ESG) requirements and green investment mandate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702D260-37BC-4991-8E20-E233F853D42C}"/>
              </a:ext>
            </a:extLst>
          </p:cNvPr>
          <p:cNvSpPr/>
          <p:nvPr/>
        </p:nvSpPr>
        <p:spPr>
          <a:xfrm>
            <a:off x="-184423" y="3937494"/>
            <a:ext cx="31986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77167"/>
              </a:buClr>
              <a:buSzPct val="75000"/>
            </a:pPr>
            <a:r>
              <a:rPr lang="en-US" sz="1400" dirty="0">
                <a:cs typeface="Arial" panose="020B0604020202020204" pitchFamily="34" charset="0"/>
              </a:rPr>
              <a:t>Risk management – enable hedging against climate policy risk/stranded assets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4E6BD21-FD29-4D1B-A2EC-23C6AF7EA8EE}"/>
              </a:ext>
            </a:extLst>
          </p:cNvPr>
          <p:cNvSpPr/>
          <p:nvPr/>
        </p:nvSpPr>
        <p:spPr>
          <a:xfrm>
            <a:off x="1332590" y="5116159"/>
            <a:ext cx="1756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buClr>
                <a:srgbClr val="377167"/>
              </a:buClr>
              <a:buSzPct val="75000"/>
            </a:pPr>
            <a:r>
              <a:rPr lang="en-US" sz="1400" dirty="0">
                <a:cs typeface="Arial" panose="020B0604020202020204" pitchFamily="34" charset="0"/>
              </a:rPr>
              <a:t>Reputational benefits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482CC4D-70EE-4A49-882F-22922A527EDC}"/>
              </a:ext>
            </a:extLst>
          </p:cNvPr>
          <p:cNvSpPr/>
          <p:nvPr/>
        </p:nvSpPr>
        <p:spPr>
          <a:xfrm>
            <a:off x="423840" y="5740078"/>
            <a:ext cx="3369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77167"/>
              </a:buClr>
              <a:buSzPct val="75000"/>
            </a:pPr>
            <a:r>
              <a:rPr lang="en-US" sz="1400" dirty="0">
                <a:cs typeface="Arial" panose="020B0604020202020204" pitchFamily="34" charset="0"/>
              </a:rPr>
              <a:t>Improves transparency and enables deeper engagement with company management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AF6FFE2-4DED-496E-A11F-E43DBEA7EEE7}"/>
              </a:ext>
            </a:extLst>
          </p:cNvPr>
          <p:cNvSpPr/>
          <p:nvPr/>
        </p:nvSpPr>
        <p:spPr>
          <a:xfrm>
            <a:off x="8072798" y="2056267"/>
            <a:ext cx="2553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377167"/>
              </a:buClr>
              <a:buSzPct val="75000"/>
            </a:pPr>
            <a:r>
              <a:rPr lang="en-US" sz="1400" dirty="0">
                <a:cs typeface="Arial" panose="020B0604020202020204" pitchFamily="34" charset="0"/>
              </a:rPr>
              <a:t>Improves investor diversification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8000BF7-C02A-4065-A65D-914D2BEF57A1}"/>
              </a:ext>
            </a:extLst>
          </p:cNvPr>
          <p:cNvSpPr/>
          <p:nvPr/>
        </p:nvSpPr>
        <p:spPr>
          <a:xfrm>
            <a:off x="8836611" y="2920625"/>
            <a:ext cx="30982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377167"/>
              </a:buClr>
              <a:buSzPct val="75000"/>
            </a:pPr>
            <a:r>
              <a:rPr lang="en-US" sz="1400" dirty="0">
                <a:cs typeface="Arial" panose="020B0604020202020204" pitchFamily="34" charset="0"/>
              </a:rPr>
              <a:t>Lower cost of capital – oversubscriptions may tighten yields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111534D-CACE-41DB-AF6B-C0E06F191A51}"/>
              </a:ext>
            </a:extLst>
          </p:cNvPr>
          <p:cNvSpPr/>
          <p:nvPr/>
        </p:nvSpPr>
        <p:spPr>
          <a:xfrm>
            <a:off x="8836611" y="4365368"/>
            <a:ext cx="29908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377167"/>
              </a:buClr>
              <a:buSzPct val="75000"/>
            </a:pPr>
            <a:r>
              <a:rPr lang="en-US" sz="1400" dirty="0">
                <a:cs typeface="Arial" panose="020B0604020202020204" pitchFamily="34" charset="0"/>
              </a:rPr>
              <a:t>Investor engagement &amp; “stickiness”</a:t>
            </a:r>
            <a:r>
              <a:rPr lang="en-US" sz="1400" dirty="0">
                <a:ea typeface="Helvetica" charset="0"/>
                <a:cs typeface="Helvetica" charset="0"/>
              </a:rPr>
              <a:t> - typically green bond Investors invest for the long term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C85348F-8B4D-49C8-B190-1298533423D7}"/>
              </a:ext>
            </a:extLst>
          </p:cNvPr>
          <p:cNvSpPr/>
          <p:nvPr/>
        </p:nvSpPr>
        <p:spPr>
          <a:xfrm>
            <a:off x="8129701" y="5696729"/>
            <a:ext cx="3197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377167"/>
              </a:buClr>
              <a:buSzPct val="75000"/>
            </a:pPr>
            <a:r>
              <a:rPr lang="en-US" sz="1400" dirty="0">
                <a:cs typeface="Arial" panose="020B0604020202020204" pitchFamily="34" charset="0"/>
              </a:rPr>
              <a:t>Reputational benefits – showing leadership on sustainability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2185BEE-5A3B-4ED3-AD38-A91799CC9538}"/>
              </a:ext>
            </a:extLst>
          </p:cNvPr>
          <p:cNvSpPr txBox="1"/>
          <p:nvPr/>
        </p:nvSpPr>
        <p:spPr>
          <a:xfrm>
            <a:off x="6224385" y="4676158"/>
            <a:ext cx="1118235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Issuers</a:t>
            </a:r>
            <a:endParaRPr lang="en-NG" b="1" dirty="0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3DD29-4636-4575-A9C3-32DE287777D4}"/>
              </a:ext>
            </a:extLst>
          </p:cNvPr>
          <p:cNvSpPr txBox="1"/>
          <p:nvPr/>
        </p:nvSpPr>
        <p:spPr>
          <a:xfrm>
            <a:off x="4556335" y="4647699"/>
            <a:ext cx="111823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Investors</a:t>
            </a:r>
            <a:endParaRPr lang="en-NG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45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BA707-C742-4D9D-89AD-960BAA7CE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991553"/>
            <a:ext cx="6574663" cy="344551"/>
          </a:xfrm>
        </p:spPr>
        <p:txBody>
          <a:bodyPr/>
          <a:lstStyle/>
          <a:p>
            <a:r>
              <a:rPr lang="en-US" sz="2800" b="1" dirty="0"/>
              <a:t>Merits of Green Bonds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0309B2-904A-44EB-B1FE-4F2682577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FSD AFRICA,2021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9AD9D6-C423-4EC4-9F8C-04BB26A6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D0B6-45E5-3A43-8421-56464370CF0C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7F9EC5C-B890-40EA-AF13-FAF191C6EEDF}"/>
              </a:ext>
            </a:extLst>
          </p:cNvPr>
          <p:cNvGrpSpPr/>
          <p:nvPr/>
        </p:nvGrpSpPr>
        <p:grpSpPr>
          <a:xfrm>
            <a:off x="419842" y="2308605"/>
            <a:ext cx="11289103" cy="2217557"/>
            <a:chOff x="583810" y="4025521"/>
            <a:chExt cx="12886608" cy="237143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EE7CA87-9612-4D17-902A-149DAEB22E13}"/>
                </a:ext>
              </a:extLst>
            </p:cNvPr>
            <p:cNvGrpSpPr/>
            <p:nvPr/>
          </p:nvGrpSpPr>
          <p:grpSpPr>
            <a:xfrm>
              <a:off x="583810" y="4269631"/>
              <a:ext cx="2162156" cy="2127325"/>
              <a:chOff x="583810" y="4269631"/>
              <a:chExt cx="2162156" cy="212732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A496F19-1117-4D7F-A4F1-5D307550CB7B}"/>
                  </a:ext>
                </a:extLst>
              </p:cNvPr>
              <p:cNvSpPr/>
              <p:nvPr/>
            </p:nvSpPr>
            <p:spPr>
              <a:xfrm>
                <a:off x="583810" y="6072206"/>
                <a:ext cx="2162156" cy="324750"/>
              </a:xfrm>
              <a:prstGeom prst="ellipse">
                <a:avLst/>
              </a:prstGeom>
              <a:gradFill flip="none" rotWithShape="1">
                <a:gsLst>
                  <a:gs pos="0">
                    <a:srgbClr val="1F497D">
                      <a:lumMod val="50000"/>
                      <a:alpha val="59000"/>
                    </a:srgbClr>
                  </a:gs>
                  <a:gs pos="100000">
                    <a:sysClr val="window" lastClr="FFFFFF">
                      <a:alpha val="0"/>
                      <a:lumMod val="10000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3734AAF-95B8-4879-B59F-1AF88CB6BCBA}"/>
                  </a:ext>
                </a:extLst>
              </p:cNvPr>
              <p:cNvSpPr/>
              <p:nvPr/>
            </p:nvSpPr>
            <p:spPr>
              <a:xfrm>
                <a:off x="657794" y="4269631"/>
                <a:ext cx="1943486" cy="1943484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>
                <a:innerShdw blurRad="596900" dist="127000" dir="5400000">
                  <a:prstClr val="black">
                    <a:alpha val="53000"/>
                  </a:prstClr>
                </a:innerShdw>
              </a:effectLst>
            </p:spPr>
            <p:txBody>
              <a:bodyPr lIns="0" rIns="0" rtlCol="0" anchor="ctr" anchorCtr="1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992FD1C-CEC6-414D-BD7C-E9D3C65F475B}"/>
                  </a:ext>
                </a:extLst>
              </p:cNvPr>
              <p:cNvSpPr/>
              <p:nvPr/>
            </p:nvSpPr>
            <p:spPr>
              <a:xfrm>
                <a:off x="779916" y="4322861"/>
                <a:ext cx="1713902" cy="1713900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0000">
                    <a:srgbClr val="4F81BD">
                      <a:lumMod val="20000"/>
                      <a:lumOff val="80000"/>
                      <a:alpha val="0"/>
                    </a:srgbClr>
                  </a:gs>
                  <a:gs pos="100000">
                    <a:srgbClr val="4F81BD">
                      <a:lumMod val="20000"/>
                      <a:lumOff val="80000"/>
                      <a:alpha val="0"/>
                    </a:srgb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0" rIns="0" rtlCol="0" anchor="ctr" anchorCtr="1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E867FFE-45F5-4131-8C4E-F5E704E28CCA}"/>
                  </a:ext>
                </a:extLst>
              </p:cNvPr>
              <p:cNvSpPr/>
              <p:nvPr/>
            </p:nvSpPr>
            <p:spPr>
              <a:xfrm>
                <a:off x="648830" y="4277012"/>
                <a:ext cx="1943486" cy="194348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25400" cap="flat" cmpd="sng" algn="ctr">
                <a:noFill/>
                <a:prstDash val="solid"/>
              </a:ln>
              <a:effectLst>
                <a:innerShdw blurRad="596900" dist="127000" dir="5400000">
                  <a:prstClr val="black">
                    <a:alpha val="53000"/>
                  </a:prstClr>
                </a:innerShdw>
              </a:effectLst>
            </p:spPr>
            <p:txBody>
              <a:bodyPr lIns="0" rIns="0" rtlCol="0" anchor="ctr" anchorCtr="1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23E246D-62D7-4697-8720-21A1A6551260}"/>
                </a:ext>
              </a:extLst>
            </p:cNvPr>
            <p:cNvGrpSpPr/>
            <p:nvPr/>
          </p:nvGrpSpPr>
          <p:grpSpPr>
            <a:xfrm>
              <a:off x="2723402" y="4228927"/>
              <a:ext cx="2162156" cy="2133738"/>
              <a:chOff x="583810" y="4263218"/>
              <a:chExt cx="2162156" cy="2133738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477E115-AC32-40FA-A9AB-AE513EB455D5}"/>
                  </a:ext>
                </a:extLst>
              </p:cNvPr>
              <p:cNvSpPr/>
              <p:nvPr/>
            </p:nvSpPr>
            <p:spPr>
              <a:xfrm>
                <a:off x="583810" y="6072206"/>
                <a:ext cx="2162156" cy="324750"/>
              </a:xfrm>
              <a:prstGeom prst="ellipse">
                <a:avLst/>
              </a:prstGeom>
              <a:gradFill flip="none" rotWithShape="1">
                <a:gsLst>
                  <a:gs pos="0">
                    <a:srgbClr val="1F497D">
                      <a:lumMod val="50000"/>
                      <a:alpha val="59000"/>
                    </a:srgbClr>
                  </a:gs>
                  <a:gs pos="100000">
                    <a:sysClr val="window" lastClr="FFFFFF">
                      <a:alpha val="0"/>
                      <a:lumMod val="10000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F6C01D6-E8DC-4F53-B256-20B57318E548}"/>
                  </a:ext>
                </a:extLst>
              </p:cNvPr>
              <p:cNvSpPr/>
              <p:nvPr/>
            </p:nvSpPr>
            <p:spPr>
              <a:xfrm>
                <a:off x="657794" y="4269631"/>
                <a:ext cx="1943486" cy="1943484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>
                <a:innerShdw blurRad="596900" dist="127000" dir="5400000">
                  <a:prstClr val="black">
                    <a:alpha val="53000"/>
                  </a:prstClr>
                </a:innerShdw>
              </a:effectLst>
            </p:spPr>
            <p:txBody>
              <a:bodyPr lIns="0" rIns="0" rtlCol="0" anchor="ctr" anchorCtr="1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764520E-6BA0-41F1-96CF-895E85F5A75D}"/>
                  </a:ext>
                </a:extLst>
              </p:cNvPr>
              <p:cNvSpPr/>
              <p:nvPr/>
            </p:nvSpPr>
            <p:spPr>
              <a:xfrm>
                <a:off x="779916" y="4322861"/>
                <a:ext cx="1713902" cy="1713900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0000">
                    <a:srgbClr val="4F81BD">
                      <a:lumMod val="20000"/>
                      <a:lumOff val="80000"/>
                      <a:alpha val="0"/>
                    </a:srgbClr>
                  </a:gs>
                  <a:gs pos="100000">
                    <a:srgbClr val="4F81BD">
                      <a:lumMod val="20000"/>
                      <a:lumOff val="80000"/>
                      <a:alpha val="0"/>
                    </a:srgb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0" rIns="0" rtlCol="0" anchor="ctr" anchorCtr="1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5B4215F-9B35-4537-813E-268BDF432E87}"/>
                  </a:ext>
                </a:extLst>
              </p:cNvPr>
              <p:cNvSpPr/>
              <p:nvPr/>
            </p:nvSpPr>
            <p:spPr>
              <a:xfrm>
                <a:off x="648830" y="4263218"/>
                <a:ext cx="1943486" cy="194348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25400" cap="flat" cmpd="sng" algn="ctr">
                <a:noFill/>
                <a:prstDash val="solid"/>
              </a:ln>
              <a:effectLst>
                <a:innerShdw blurRad="596900" dist="127000" dir="5400000">
                  <a:prstClr val="black">
                    <a:alpha val="53000"/>
                  </a:prstClr>
                </a:innerShdw>
              </a:effectLst>
            </p:spPr>
            <p:txBody>
              <a:bodyPr lIns="0" rIns="0" rtlCol="0" anchor="ctr" anchorCtr="1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DE7D285-1A7A-4099-A6F5-FF8B38C08A20}"/>
                </a:ext>
              </a:extLst>
            </p:cNvPr>
            <p:cNvGrpSpPr/>
            <p:nvPr/>
          </p:nvGrpSpPr>
          <p:grpSpPr>
            <a:xfrm>
              <a:off x="4894522" y="4150800"/>
              <a:ext cx="2162156" cy="2127325"/>
              <a:chOff x="583810" y="4269631"/>
              <a:chExt cx="2162156" cy="2127325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B9C3967-1FE2-480F-8ED0-661FEA7BFEB9}"/>
                  </a:ext>
                </a:extLst>
              </p:cNvPr>
              <p:cNvSpPr/>
              <p:nvPr/>
            </p:nvSpPr>
            <p:spPr>
              <a:xfrm>
                <a:off x="583810" y="6072206"/>
                <a:ext cx="2162156" cy="324750"/>
              </a:xfrm>
              <a:prstGeom prst="ellipse">
                <a:avLst/>
              </a:prstGeom>
              <a:gradFill flip="none" rotWithShape="1">
                <a:gsLst>
                  <a:gs pos="0">
                    <a:srgbClr val="1F497D">
                      <a:lumMod val="50000"/>
                      <a:alpha val="59000"/>
                    </a:srgbClr>
                  </a:gs>
                  <a:gs pos="100000">
                    <a:sysClr val="window" lastClr="FFFFFF">
                      <a:alpha val="0"/>
                      <a:lumMod val="10000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11ADE4A-D24D-49CC-94F9-10EA54DFE7DC}"/>
                  </a:ext>
                </a:extLst>
              </p:cNvPr>
              <p:cNvSpPr/>
              <p:nvPr/>
            </p:nvSpPr>
            <p:spPr>
              <a:xfrm>
                <a:off x="657794" y="4269631"/>
                <a:ext cx="1943486" cy="1943484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>
                <a:innerShdw blurRad="596900" dist="127000" dir="5400000">
                  <a:prstClr val="black">
                    <a:alpha val="53000"/>
                  </a:prstClr>
                </a:innerShdw>
              </a:effectLst>
            </p:spPr>
            <p:txBody>
              <a:bodyPr lIns="0" rIns="0" rtlCol="0" anchor="ctr" anchorCtr="1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AD50E08-C821-4B7B-9C52-1747F069DDE8}"/>
                  </a:ext>
                </a:extLst>
              </p:cNvPr>
              <p:cNvSpPr/>
              <p:nvPr/>
            </p:nvSpPr>
            <p:spPr>
              <a:xfrm>
                <a:off x="779916" y="4322861"/>
                <a:ext cx="1713902" cy="1713900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0000">
                    <a:srgbClr val="4F81BD">
                      <a:lumMod val="20000"/>
                      <a:lumOff val="80000"/>
                      <a:alpha val="0"/>
                    </a:srgbClr>
                  </a:gs>
                  <a:gs pos="100000">
                    <a:srgbClr val="4F81BD">
                      <a:lumMod val="20000"/>
                      <a:lumOff val="80000"/>
                      <a:alpha val="0"/>
                    </a:srgb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0" rIns="0" rtlCol="0" anchor="ctr" anchorCtr="1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9654FB5-959B-4AEC-83CF-D03BAF842D46}"/>
                  </a:ext>
                </a:extLst>
              </p:cNvPr>
              <p:cNvSpPr/>
              <p:nvPr/>
            </p:nvSpPr>
            <p:spPr>
              <a:xfrm>
                <a:off x="648830" y="4277012"/>
                <a:ext cx="1943486" cy="194348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25400" cap="flat" cmpd="sng" algn="ctr">
                <a:noFill/>
                <a:prstDash val="solid"/>
              </a:ln>
              <a:effectLst>
                <a:innerShdw blurRad="596900" dist="127000" dir="5400000">
                  <a:prstClr val="black">
                    <a:alpha val="53000"/>
                  </a:prstClr>
                </a:innerShdw>
              </a:effectLst>
            </p:spPr>
            <p:txBody>
              <a:bodyPr lIns="0" rIns="0" rtlCol="0" anchor="ctr" anchorCtr="1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A85CC91-A009-4247-A0E5-9557A1EB7A83}"/>
                </a:ext>
              </a:extLst>
            </p:cNvPr>
            <p:cNvGrpSpPr/>
            <p:nvPr/>
          </p:nvGrpSpPr>
          <p:grpSpPr>
            <a:xfrm>
              <a:off x="7015832" y="4116148"/>
              <a:ext cx="2162156" cy="2127325"/>
              <a:chOff x="583810" y="4269631"/>
              <a:chExt cx="2162156" cy="2127325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26587A9-FBC5-468A-9688-0174D74B5E1C}"/>
                  </a:ext>
                </a:extLst>
              </p:cNvPr>
              <p:cNvSpPr/>
              <p:nvPr/>
            </p:nvSpPr>
            <p:spPr>
              <a:xfrm>
                <a:off x="583810" y="6072206"/>
                <a:ext cx="2162156" cy="324750"/>
              </a:xfrm>
              <a:prstGeom prst="ellipse">
                <a:avLst/>
              </a:prstGeom>
              <a:gradFill flip="none" rotWithShape="1">
                <a:gsLst>
                  <a:gs pos="0">
                    <a:srgbClr val="1F497D">
                      <a:lumMod val="50000"/>
                      <a:alpha val="59000"/>
                    </a:srgbClr>
                  </a:gs>
                  <a:gs pos="100000">
                    <a:sysClr val="window" lastClr="FFFFFF">
                      <a:alpha val="0"/>
                      <a:lumMod val="10000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720EAE8-3428-4855-B686-7EF390D23D1C}"/>
                  </a:ext>
                </a:extLst>
              </p:cNvPr>
              <p:cNvSpPr/>
              <p:nvPr/>
            </p:nvSpPr>
            <p:spPr>
              <a:xfrm>
                <a:off x="657794" y="4269631"/>
                <a:ext cx="1943486" cy="1943484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>
                <a:innerShdw blurRad="596900" dist="127000" dir="5400000">
                  <a:prstClr val="black">
                    <a:alpha val="53000"/>
                  </a:prstClr>
                </a:innerShdw>
              </a:effectLst>
            </p:spPr>
            <p:txBody>
              <a:bodyPr lIns="0" rIns="0" rtlCol="0" anchor="ctr" anchorCtr="1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46F92E3-941D-491A-87AC-C9F9AEFEF0FE}"/>
                  </a:ext>
                </a:extLst>
              </p:cNvPr>
              <p:cNvSpPr/>
              <p:nvPr/>
            </p:nvSpPr>
            <p:spPr>
              <a:xfrm>
                <a:off x="779916" y="4322861"/>
                <a:ext cx="1713902" cy="1713900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0000">
                    <a:srgbClr val="4F81BD">
                      <a:lumMod val="20000"/>
                      <a:lumOff val="80000"/>
                      <a:alpha val="0"/>
                    </a:srgbClr>
                  </a:gs>
                  <a:gs pos="100000">
                    <a:srgbClr val="4F81BD">
                      <a:lumMod val="20000"/>
                      <a:lumOff val="80000"/>
                      <a:alpha val="0"/>
                    </a:srgb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0" rIns="0" rtlCol="0" anchor="ctr" anchorCtr="1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DF80F63D-1420-4164-A80E-8982FE110902}"/>
                  </a:ext>
                </a:extLst>
              </p:cNvPr>
              <p:cNvSpPr/>
              <p:nvPr/>
            </p:nvSpPr>
            <p:spPr>
              <a:xfrm>
                <a:off x="648830" y="4277012"/>
                <a:ext cx="1943486" cy="194348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25400" cap="flat" cmpd="sng" algn="ctr">
                <a:noFill/>
                <a:prstDash val="solid"/>
              </a:ln>
              <a:effectLst>
                <a:innerShdw blurRad="596900" dist="127000" dir="5400000">
                  <a:prstClr val="black">
                    <a:alpha val="53000"/>
                  </a:prstClr>
                </a:innerShdw>
              </a:effectLst>
            </p:spPr>
            <p:txBody>
              <a:bodyPr lIns="0" rIns="0" rtlCol="0" anchor="ctr" anchorCtr="1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EF9F926-0F67-464D-8CB0-636BA21BF5F1}"/>
                </a:ext>
              </a:extLst>
            </p:cNvPr>
            <p:cNvGrpSpPr/>
            <p:nvPr/>
          </p:nvGrpSpPr>
          <p:grpSpPr>
            <a:xfrm>
              <a:off x="9137142" y="4074569"/>
              <a:ext cx="2162156" cy="2133959"/>
              <a:chOff x="583810" y="4262997"/>
              <a:chExt cx="2162156" cy="2133959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6B17811-0FD9-4526-96BA-FD28BD0B0ECB}"/>
                  </a:ext>
                </a:extLst>
              </p:cNvPr>
              <p:cNvSpPr/>
              <p:nvPr/>
            </p:nvSpPr>
            <p:spPr>
              <a:xfrm>
                <a:off x="583810" y="6072206"/>
                <a:ext cx="2162156" cy="324750"/>
              </a:xfrm>
              <a:prstGeom prst="ellipse">
                <a:avLst/>
              </a:prstGeom>
              <a:gradFill flip="none" rotWithShape="1">
                <a:gsLst>
                  <a:gs pos="0">
                    <a:srgbClr val="1F497D">
                      <a:lumMod val="50000"/>
                      <a:alpha val="59000"/>
                    </a:srgbClr>
                  </a:gs>
                  <a:gs pos="100000">
                    <a:sysClr val="window" lastClr="FFFFFF">
                      <a:alpha val="0"/>
                      <a:lumMod val="10000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AFDE5F34-22B8-4E8A-A022-2A92B239383A}"/>
                  </a:ext>
                </a:extLst>
              </p:cNvPr>
              <p:cNvSpPr/>
              <p:nvPr/>
            </p:nvSpPr>
            <p:spPr>
              <a:xfrm>
                <a:off x="657794" y="4269631"/>
                <a:ext cx="1943486" cy="1943484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>
                <a:innerShdw blurRad="596900" dist="127000" dir="5400000">
                  <a:prstClr val="black">
                    <a:alpha val="53000"/>
                  </a:prstClr>
                </a:innerShdw>
              </a:effectLst>
            </p:spPr>
            <p:txBody>
              <a:bodyPr lIns="0" rIns="0" rtlCol="0" anchor="ctr" anchorCtr="1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A61A114-2C21-40E7-A465-E624275AF197}"/>
                  </a:ext>
                </a:extLst>
              </p:cNvPr>
              <p:cNvSpPr/>
              <p:nvPr/>
            </p:nvSpPr>
            <p:spPr>
              <a:xfrm>
                <a:off x="779916" y="4322861"/>
                <a:ext cx="1713902" cy="1713900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0000">
                    <a:srgbClr val="4F81BD">
                      <a:lumMod val="20000"/>
                      <a:lumOff val="80000"/>
                      <a:alpha val="0"/>
                    </a:srgbClr>
                  </a:gs>
                  <a:gs pos="100000">
                    <a:srgbClr val="4F81BD">
                      <a:lumMod val="20000"/>
                      <a:lumOff val="80000"/>
                      <a:alpha val="0"/>
                    </a:srgb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0" rIns="0" rtlCol="0" anchor="ctr" anchorCtr="1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F8DE3B4-5AE6-4065-B439-54F25A34CE07}"/>
                  </a:ext>
                </a:extLst>
              </p:cNvPr>
              <p:cNvSpPr/>
              <p:nvPr/>
            </p:nvSpPr>
            <p:spPr>
              <a:xfrm>
                <a:off x="665124" y="4262997"/>
                <a:ext cx="1943486" cy="194348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25400" cap="flat" cmpd="sng" algn="ctr">
                <a:noFill/>
                <a:prstDash val="solid"/>
              </a:ln>
              <a:effectLst>
                <a:innerShdw blurRad="596900" dist="127000" dir="5400000">
                  <a:prstClr val="black">
                    <a:alpha val="53000"/>
                  </a:prstClr>
                </a:innerShdw>
              </a:effectLst>
            </p:spPr>
            <p:txBody>
              <a:bodyPr lIns="0" rIns="0" rtlCol="0" anchor="ctr" anchorCtr="1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F06CDE9-520B-4572-94CA-6A13F64BDCFD}"/>
                </a:ext>
              </a:extLst>
            </p:cNvPr>
            <p:cNvGrpSpPr/>
            <p:nvPr/>
          </p:nvGrpSpPr>
          <p:grpSpPr>
            <a:xfrm>
              <a:off x="11308262" y="4025521"/>
              <a:ext cx="2162156" cy="2133412"/>
              <a:chOff x="583810" y="4263544"/>
              <a:chExt cx="2162156" cy="2133412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CF7E138-306A-4042-B988-C7B81F9B6895}"/>
                  </a:ext>
                </a:extLst>
              </p:cNvPr>
              <p:cNvSpPr/>
              <p:nvPr/>
            </p:nvSpPr>
            <p:spPr>
              <a:xfrm>
                <a:off x="583810" y="6072206"/>
                <a:ext cx="2162156" cy="324750"/>
              </a:xfrm>
              <a:prstGeom prst="ellipse">
                <a:avLst/>
              </a:prstGeom>
              <a:gradFill flip="none" rotWithShape="1">
                <a:gsLst>
                  <a:gs pos="0">
                    <a:srgbClr val="1F497D">
                      <a:lumMod val="50000"/>
                      <a:alpha val="59000"/>
                    </a:srgbClr>
                  </a:gs>
                  <a:gs pos="100000">
                    <a:sysClr val="window" lastClr="FFFFFF">
                      <a:alpha val="0"/>
                      <a:lumMod val="10000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B4D8006-5838-4618-9871-711162F2CEB2}"/>
                  </a:ext>
                </a:extLst>
              </p:cNvPr>
              <p:cNvSpPr/>
              <p:nvPr/>
            </p:nvSpPr>
            <p:spPr>
              <a:xfrm>
                <a:off x="657794" y="4269631"/>
                <a:ext cx="1943486" cy="1943484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>
                <a:innerShdw blurRad="596900" dist="127000" dir="5400000">
                  <a:prstClr val="black">
                    <a:alpha val="53000"/>
                  </a:prstClr>
                </a:innerShdw>
              </a:effectLst>
            </p:spPr>
            <p:txBody>
              <a:bodyPr lIns="0" rIns="0" rtlCol="0" anchor="ctr" anchorCtr="1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E92EBF2-71E9-4E47-9ECB-12A89D348B8E}"/>
                  </a:ext>
                </a:extLst>
              </p:cNvPr>
              <p:cNvSpPr/>
              <p:nvPr/>
            </p:nvSpPr>
            <p:spPr>
              <a:xfrm>
                <a:off x="779916" y="4322861"/>
                <a:ext cx="1713902" cy="1713900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0000">
                    <a:srgbClr val="4F81BD">
                      <a:lumMod val="20000"/>
                      <a:lumOff val="80000"/>
                      <a:alpha val="0"/>
                    </a:srgbClr>
                  </a:gs>
                  <a:gs pos="100000">
                    <a:srgbClr val="4F81BD">
                      <a:lumMod val="20000"/>
                      <a:lumOff val="80000"/>
                      <a:alpha val="0"/>
                    </a:srgb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0" rIns="0" rtlCol="0" anchor="ctr" anchorCtr="1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4A805B3-2E9A-4B0E-8B0D-F3AF32715361}"/>
                  </a:ext>
                </a:extLst>
              </p:cNvPr>
              <p:cNvSpPr/>
              <p:nvPr/>
            </p:nvSpPr>
            <p:spPr>
              <a:xfrm>
                <a:off x="648830" y="4263544"/>
                <a:ext cx="1943486" cy="194348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25400" cap="flat" cmpd="sng" algn="ctr">
                <a:noFill/>
                <a:prstDash val="solid"/>
              </a:ln>
              <a:effectLst>
                <a:innerShdw blurRad="596900" dist="127000" dir="5400000">
                  <a:prstClr val="black">
                    <a:alpha val="53000"/>
                  </a:prstClr>
                </a:innerShdw>
              </a:effectLst>
            </p:spPr>
            <p:txBody>
              <a:bodyPr lIns="0" rIns="0" rtlCol="0" anchor="ctr" anchorCtr="1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5192EC60-3FD1-41F5-BE84-8E353ABF42C7}"/>
              </a:ext>
            </a:extLst>
          </p:cNvPr>
          <p:cNvSpPr/>
          <p:nvPr/>
        </p:nvSpPr>
        <p:spPr>
          <a:xfrm>
            <a:off x="416847" y="4504734"/>
            <a:ext cx="1877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Over 50% of Nigeria population live in poverty and food comprises about three-quarters of consumption basket (NBS). 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en-US" sz="12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86E6C76-37D3-4F5D-A15C-C3F3AFACAB0A}"/>
              </a:ext>
            </a:extLst>
          </p:cNvPr>
          <p:cNvSpPr/>
          <p:nvPr/>
        </p:nvSpPr>
        <p:spPr>
          <a:xfrm>
            <a:off x="790810" y="3273605"/>
            <a:ext cx="920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Poverty</a:t>
            </a:r>
            <a:endParaRPr lang="en-NG" b="1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DB091E5-90BD-4ED1-89B1-3C78DC7B4005}"/>
              </a:ext>
            </a:extLst>
          </p:cNvPr>
          <p:cNvSpPr/>
          <p:nvPr/>
        </p:nvSpPr>
        <p:spPr>
          <a:xfrm>
            <a:off x="2611169" y="3308940"/>
            <a:ext cx="1178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Inequalities</a:t>
            </a:r>
            <a:endParaRPr lang="en-NG" sz="1600" b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334B6F0-7854-409E-80F1-7EBAA50E3680}"/>
              </a:ext>
            </a:extLst>
          </p:cNvPr>
          <p:cNvSpPr/>
          <p:nvPr/>
        </p:nvSpPr>
        <p:spPr>
          <a:xfrm>
            <a:off x="2375052" y="4526162"/>
            <a:ext cx="1772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Increasing inequalities in terms of access to opportunities and low social cohesion. Regional economic imbalances</a:t>
            </a:r>
            <a:endParaRPr lang="en-NG" sz="12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C06815E-0C60-434E-936C-563D4891C082}"/>
              </a:ext>
            </a:extLst>
          </p:cNvPr>
          <p:cNvSpPr/>
          <p:nvPr/>
        </p:nvSpPr>
        <p:spPr>
          <a:xfrm>
            <a:off x="4253131" y="3269361"/>
            <a:ext cx="1530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Green economy</a:t>
            </a:r>
            <a:endParaRPr lang="en-NG" sz="1600" b="1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C4F000F-CF0A-4A2D-9799-4127CE45A2F2}"/>
              </a:ext>
            </a:extLst>
          </p:cNvPr>
          <p:cNvSpPr/>
          <p:nvPr/>
        </p:nvSpPr>
        <p:spPr>
          <a:xfrm>
            <a:off x="4096436" y="4532143"/>
            <a:ext cx="2087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Challenge of transitioning away form environmental degradation</a:t>
            </a:r>
            <a:endParaRPr lang="en-NG" sz="12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295C112-5902-4458-AA1A-784008CBC755}"/>
              </a:ext>
            </a:extLst>
          </p:cNvPr>
          <p:cNvSpPr/>
          <p:nvPr/>
        </p:nvSpPr>
        <p:spPr>
          <a:xfrm>
            <a:off x="6101309" y="3085220"/>
            <a:ext cx="1663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Alternative pools of capital</a:t>
            </a:r>
            <a:endParaRPr lang="en-NG" sz="1600" b="1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2F4A70E-D81F-4CED-94B0-6A2E539D569A}"/>
              </a:ext>
            </a:extLst>
          </p:cNvPr>
          <p:cNvSpPr/>
          <p:nvPr/>
        </p:nvSpPr>
        <p:spPr>
          <a:xfrm>
            <a:off x="6149760" y="4504734"/>
            <a:ext cx="1894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Access to lager mix of capital from pension funds, insurance companies and HNWI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0EE9DF7-557E-42A0-AD89-2472418881DA}"/>
              </a:ext>
            </a:extLst>
          </p:cNvPr>
          <p:cNvSpPr/>
          <p:nvPr/>
        </p:nvSpPr>
        <p:spPr>
          <a:xfrm>
            <a:off x="7993788" y="3085219"/>
            <a:ext cx="1678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Flexibility &amp; Accessibility</a:t>
            </a:r>
            <a:endParaRPr lang="en-NG" sz="160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DB51A80-C193-44AE-B614-AC8DED099CD5}"/>
              </a:ext>
            </a:extLst>
          </p:cNvPr>
          <p:cNvSpPr/>
          <p:nvPr/>
        </p:nvSpPr>
        <p:spPr>
          <a:xfrm>
            <a:off x="7977661" y="4504734"/>
            <a:ext cx="18517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Access to long-term funds and the presence of an active debt market through FMDQ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6A6C082-B4FE-484D-93BB-CBC74037AC7C}"/>
              </a:ext>
            </a:extLst>
          </p:cNvPr>
          <p:cNvSpPr/>
          <p:nvPr/>
        </p:nvSpPr>
        <p:spPr>
          <a:xfrm>
            <a:off x="9822850" y="2985751"/>
            <a:ext cx="18923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Credit &amp; Investment Profile</a:t>
            </a:r>
            <a:endParaRPr lang="en-NG" sz="1600" b="1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D25E8C2-A721-4A1D-89CF-DBF6811BF7D4}"/>
              </a:ext>
            </a:extLst>
          </p:cNvPr>
          <p:cNvSpPr/>
          <p:nvPr/>
        </p:nvSpPr>
        <p:spPr>
          <a:xfrm>
            <a:off x="9814823" y="4504733"/>
            <a:ext cx="20870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Stakeholders perceive better governance and management, access to a broader range of lenders/investors</a:t>
            </a:r>
          </a:p>
        </p:txBody>
      </p:sp>
    </p:spTree>
    <p:extLst>
      <p:ext uri="{BB962C8B-B14F-4D97-AF65-F5344CB8AC3E}">
        <p14:creationId xmlns:p14="http://schemas.microsoft.com/office/powerpoint/2010/main" val="2820435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359BAB-32C4-403D-9DE0-73946E769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/ Author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7D7225-9967-429C-ACCA-F998C7412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D0B6-45E5-3A43-8421-56464370CF0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99C6EF2-A0E4-4485-A54B-CA2134CE0A7D}"/>
              </a:ext>
            </a:extLst>
          </p:cNvPr>
          <p:cNvSpPr txBox="1">
            <a:spLocks/>
          </p:cNvSpPr>
          <p:nvPr/>
        </p:nvSpPr>
        <p:spPr>
          <a:xfrm>
            <a:off x="827584" y="757395"/>
            <a:ext cx="5653294" cy="38908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293">
              <a:lnSpc>
                <a:spcPts val="2100"/>
              </a:lnSpc>
            </a:pPr>
            <a:r>
              <a:rPr lang="en-US" sz="2800" b="1" dirty="0">
                <a:solidFill>
                  <a:srgbClr val="0C6A4B"/>
                </a:solidFill>
              </a:rPr>
              <a:t>Investor Base</a:t>
            </a:r>
            <a:endParaRPr lang="en-GB" sz="2800" b="1" dirty="0">
              <a:solidFill>
                <a:srgbClr val="0C6A4B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097267-754C-4279-AAC1-5E6E5DD0A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01" y="1663906"/>
            <a:ext cx="12108793" cy="465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27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931D7DB-C918-443C-B239-484E24A1EFA9}"/>
              </a:ext>
            </a:extLst>
          </p:cNvPr>
          <p:cNvSpPr/>
          <p:nvPr/>
        </p:nvSpPr>
        <p:spPr>
          <a:xfrm>
            <a:off x="6321582" y="2837132"/>
            <a:ext cx="5371340" cy="1218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A876C5-19B3-46CA-83A6-5585EDD81B3A}"/>
              </a:ext>
            </a:extLst>
          </p:cNvPr>
          <p:cNvSpPr/>
          <p:nvPr/>
        </p:nvSpPr>
        <p:spPr>
          <a:xfrm>
            <a:off x="6293801" y="1876470"/>
            <a:ext cx="5371340" cy="9606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B6011C-50A7-454E-894A-0B40B40D043A}"/>
              </a:ext>
            </a:extLst>
          </p:cNvPr>
          <p:cNvSpPr/>
          <p:nvPr/>
        </p:nvSpPr>
        <p:spPr>
          <a:xfrm>
            <a:off x="6321582" y="4055957"/>
            <a:ext cx="5371340" cy="21698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9775A0-A626-46EE-A09A-172EB6B2276E}"/>
              </a:ext>
            </a:extLst>
          </p:cNvPr>
          <p:cNvSpPr/>
          <p:nvPr/>
        </p:nvSpPr>
        <p:spPr>
          <a:xfrm>
            <a:off x="315085" y="3894509"/>
            <a:ext cx="5371340" cy="233127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1257E4-E4B5-4251-9B67-70114BE8F4C7}"/>
              </a:ext>
            </a:extLst>
          </p:cNvPr>
          <p:cNvSpPr/>
          <p:nvPr/>
        </p:nvSpPr>
        <p:spPr>
          <a:xfrm>
            <a:off x="315085" y="1941670"/>
            <a:ext cx="5371340" cy="19528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AEFD2F-8D02-4C2B-BBB9-D4F0CC39A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1044895"/>
            <a:ext cx="6574663" cy="427418"/>
          </a:xfrm>
        </p:spPr>
        <p:txBody>
          <a:bodyPr/>
          <a:lstStyle/>
          <a:p>
            <a:r>
              <a:rPr lang="en-US" sz="2800" b="1" kern="0" spc="-5" dirty="0"/>
              <a:t>Some Issues with Green Bonds</a:t>
            </a: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AD135B-A4C8-43DA-9204-83E3B89FA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FSD Africa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A611F-7D01-474C-B254-9C6EB78B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D0B6-45E5-3A43-8421-56464370CF0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472750-1C3E-4B7B-BA38-6ED8654930D5}"/>
              </a:ext>
            </a:extLst>
          </p:cNvPr>
          <p:cNvSpPr/>
          <p:nvPr/>
        </p:nvSpPr>
        <p:spPr>
          <a:xfrm>
            <a:off x="435736" y="1941670"/>
            <a:ext cx="51300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buClr>
                <a:srgbClr val="377167"/>
              </a:buClr>
              <a:buSzPct val="75000"/>
              <a:defRPr/>
            </a:pPr>
            <a:r>
              <a:rPr lang="en-US" b="1" dirty="0">
                <a:solidFill>
                  <a:schemeClr val="tx2"/>
                </a:solidFill>
              </a:rPr>
              <a:t>Risks</a:t>
            </a:r>
          </a:p>
          <a:p>
            <a:pPr marL="285750" lvl="0" indent="-285750" algn="just" defTabSz="457200">
              <a:buClr>
                <a:srgbClr val="377167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333333"/>
                </a:solidFill>
              </a:rPr>
              <a:t>Risk of green washing – i.e. concerns around refinancing</a:t>
            </a:r>
          </a:p>
          <a:p>
            <a:pPr marL="285750" lvl="0" indent="-285750" algn="just" defTabSz="457200">
              <a:buClr>
                <a:srgbClr val="377167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333333"/>
                </a:solidFill>
              </a:rPr>
              <a:t>Certification – not equivalent to credit quality</a:t>
            </a:r>
          </a:p>
          <a:p>
            <a:pPr marL="285750" indent="-285750" algn="just" defTabSz="457200">
              <a:buClr>
                <a:srgbClr val="377167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333333"/>
                </a:solidFill>
              </a:rPr>
              <a:t>Complex impact reporting – can also be costly particularly for DIBs &amp; SIBs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D19BEE-8C3F-4AFF-90FA-C80A760F98A8}"/>
              </a:ext>
            </a:extLst>
          </p:cNvPr>
          <p:cNvSpPr/>
          <p:nvPr/>
        </p:nvSpPr>
        <p:spPr>
          <a:xfrm>
            <a:off x="384937" y="3917458"/>
            <a:ext cx="51300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buClr>
                <a:srgbClr val="377167"/>
              </a:buClr>
              <a:buSzPct val="75000"/>
              <a:defRPr/>
            </a:pPr>
            <a:r>
              <a:rPr lang="en-US" b="1" dirty="0">
                <a:solidFill>
                  <a:schemeClr val="tx2"/>
                </a:solidFill>
              </a:rPr>
              <a:t>Costs to Issuers</a:t>
            </a:r>
          </a:p>
          <a:p>
            <a:pPr marL="285750" lvl="0" indent="-285750" algn="just" defTabSz="457200">
              <a:buClr>
                <a:srgbClr val="377167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333333"/>
                </a:solidFill>
              </a:rPr>
              <a:t>Cost of verification/certification</a:t>
            </a:r>
          </a:p>
          <a:p>
            <a:pPr marL="285750" lvl="0" indent="-285750" algn="just" defTabSz="457200">
              <a:buClr>
                <a:srgbClr val="377167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333333"/>
                </a:solidFill>
              </a:rPr>
              <a:t>Pricing – increased demand not fully reflected in the pricing of issues</a:t>
            </a:r>
          </a:p>
          <a:p>
            <a:pPr marL="285750" lvl="0" indent="-285750" algn="just" defTabSz="457200">
              <a:buClr>
                <a:srgbClr val="377167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333333"/>
                </a:solidFill>
              </a:rPr>
              <a:t>Time – verification process imposes additional time to issue</a:t>
            </a:r>
          </a:p>
          <a:p>
            <a:pPr marL="285750" lvl="0" indent="-285750" algn="just" defTabSz="457200">
              <a:buClr>
                <a:srgbClr val="377167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333333"/>
                </a:solidFill>
              </a:rPr>
              <a:t>Small size (non-benchmark) issues – secondary market implications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F1D05-CD55-46C4-B099-A6C59513E1A1}"/>
              </a:ext>
            </a:extLst>
          </p:cNvPr>
          <p:cNvSpPr/>
          <p:nvPr/>
        </p:nvSpPr>
        <p:spPr>
          <a:xfrm>
            <a:off x="6349364" y="4055957"/>
            <a:ext cx="53157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buClr>
                <a:srgbClr val="377167"/>
              </a:buClr>
              <a:buSzPct val="75000"/>
              <a:defRPr/>
            </a:pPr>
            <a:r>
              <a:rPr lang="en-US" b="1" dirty="0">
                <a:solidFill>
                  <a:schemeClr val="tx2"/>
                </a:solidFill>
              </a:rPr>
              <a:t>Requirements </a:t>
            </a:r>
          </a:p>
          <a:p>
            <a:pPr marL="285750" lvl="0" indent="-285750" algn="just" defTabSz="457200">
              <a:buClr>
                <a:srgbClr val="377167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333333"/>
                </a:solidFill>
              </a:rPr>
              <a:t>Additional disclosure requirements to conventional bond issues</a:t>
            </a:r>
          </a:p>
          <a:p>
            <a:pPr marL="285750" lvl="0" indent="-285750" algn="just" defTabSz="457200">
              <a:buClr>
                <a:srgbClr val="377167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333333"/>
                </a:solidFill>
              </a:rPr>
              <a:t>Large array of standards and rating tools – can confuse issuers &amp; investors</a:t>
            </a:r>
          </a:p>
          <a:p>
            <a:pPr marL="285750" lvl="0" indent="-285750" algn="just" defTabSz="457200">
              <a:buClr>
                <a:srgbClr val="377167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333333"/>
                </a:solidFill>
              </a:rPr>
              <a:t>Inconsistence on transitional investments i.e. clean coal (China) gas (Nigeria)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3B18B4-A220-4B42-BF97-5645A401655C}"/>
              </a:ext>
            </a:extLst>
          </p:cNvPr>
          <p:cNvSpPr/>
          <p:nvPr/>
        </p:nvSpPr>
        <p:spPr>
          <a:xfrm>
            <a:off x="6269798" y="1964619"/>
            <a:ext cx="53713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buClr>
                <a:srgbClr val="377167"/>
              </a:buClr>
              <a:buSzPct val="75000"/>
              <a:defRPr/>
            </a:pPr>
            <a:r>
              <a:rPr lang="en-US" b="1" dirty="0">
                <a:solidFill>
                  <a:schemeClr val="tx2"/>
                </a:solidFill>
              </a:rPr>
              <a:t>Reporting</a:t>
            </a:r>
            <a:r>
              <a:rPr lang="en-US" b="1" dirty="0">
                <a:solidFill>
                  <a:srgbClr val="333333"/>
                </a:solidFill>
              </a:rPr>
              <a:t> </a:t>
            </a:r>
          </a:p>
          <a:p>
            <a:pPr marL="285750" lvl="0" indent="-285750" algn="just" defTabSz="457200">
              <a:buClr>
                <a:srgbClr val="377167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333333"/>
                </a:solidFill>
              </a:rPr>
              <a:t>Lack of standardization in the reporting process</a:t>
            </a:r>
          </a:p>
          <a:p>
            <a:pPr marL="285750" lvl="0" indent="-285750" algn="just" defTabSz="457200">
              <a:buClr>
                <a:srgbClr val="377167"/>
              </a:buClr>
              <a:buSzPct val="75000"/>
              <a:buFont typeface="Wingdings" panose="05000000000000000000" pitchFamily="2" charset="2"/>
              <a:buChar char="q"/>
              <a:defRPr/>
            </a:pPr>
            <a:endParaRPr lang="en-US" dirty="0">
              <a:solidFill>
                <a:srgbClr val="333333"/>
              </a:solidFill>
            </a:endParaRPr>
          </a:p>
          <a:p>
            <a:pPr lvl="0" algn="just" defTabSz="457200">
              <a:buClr>
                <a:srgbClr val="377167"/>
              </a:buClr>
              <a:buSzPct val="75000"/>
              <a:defRPr/>
            </a:pPr>
            <a:r>
              <a:rPr lang="en-US" b="1" dirty="0">
                <a:solidFill>
                  <a:schemeClr val="tx2"/>
                </a:solidFill>
              </a:rPr>
              <a:t>Market Awareness</a:t>
            </a:r>
          </a:p>
          <a:p>
            <a:pPr marL="285750" lvl="0" indent="-285750" algn="just" defTabSz="457200">
              <a:buClr>
                <a:srgbClr val="377167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333333"/>
                </a:solidFill>
              </a:rPr>
              <a:t>Lack of awareness – investors, issuers, intermediaries and regulators</a:t>
            </a:r>
          </a:p>
        </p:txBody>
      </p:sp>
    </p:spTree>
    <p:extLst>
      <p:ext uri="{BB962C8B-B14F-4D97-AF65-F5344CB8AC3E}">
        <p14:creationId xmlns:p14="http://schemas.microsoft.com/office/powerpoint/2010/main" val="3686977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C71FB-5C3C-497A-B361-629855158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862" y="945678"/>
            <a:ext cx="6574663" cy="429034"/>
          </a:xfrm>
        </p:spPr>
        <p:txBody>
          <a:bodyPr/>
          <a:lstStyle/>
          <a:p>
            <a:r>
              <a:rPr lang="en-US" sz="2800" b="1" kern="0" spc="-5" dirty="0"/>
              <a:t>Green Bonds Programme Nigeria</a:t>
            </a:r>
            <a:br>
              <a:rPr lang="en-US" sz="2800" kern="0" dirty="0"/>
            </a:b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51809-51B4-48CB-9F9D-46304D876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FSD AFRICA,2021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DDCEF-A7CB-439C-9174-73DC59D0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D0B6-45E5-3A43-8421-56464370CF0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7E3C45-8E0A-4889-9690-17AE2A43ECF4}"/>
              </a:ext>
            </a:extLst>
          </p:cNvPr>
          <p:cNvSpPr txBox="1">
            <a:spLocks/>
          </p:cNvSpPr>
          <p:nvPr/>
        </p:nvSpPr>
        <p:spPr>
          <a:xfrm>
            <a:off x="5446762" y="2522179"/>
            <a:ext cx="6194376" cy="39962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n-GB" kern="0" dirty="0">
              <a:cs typeface="Arial" panose="020B0604020202020204" pitchFamily="34" charset="0"/>
            </a:endParaRPr>
          </a:p>
          <a:p>
            <a:pPr algn="just" defTabSz="914400"/>
            <a:r>
              <a:rPr lang="en-GB" kern="0" dirty="0">
                <a:cs typeface="Arial" panose="020B0604020202020204" pitchFamily="34" charset="0"/>
              </a:rPr>
              <a:t>The Nigeria Green Bond Program (NGBP) is focusing on building an ecosystem for green bonds in Nigeria:</a:t>
            </a:r>
          </a:p>
          <a:p>
            <a:pPr defTabSz="914400"/>
            <a:endParaRPr lang="en-GB" kern="0" dirty="0">
              <a:cs typeface="Arial" panose="020B0604020202020204" pitchFamily="34" charset="0"/>
            </a:endParaRPr>
          </a:p>
          <a:p>
            <a:pPr marL="285750" lvl="0" indent="-285750" algn="just">
              <a:buClr>
                <a:srgbClr val="377167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Developing issuance guidelines and listing requirements for Green Bonds in Nigeria  </a:t>
            </a:r>
            <a:r>
              <a:rPr lang="en-US" dirty="0">
                <a:solidFill>
                  <a:srgbClr val="0070C0"/>
                </a:solidFill>
                <a:cs typeface="Arial" panose="020B0604020202020204" pitchFamily="34" charset="0"/>
              </a:rPr>
              <a:t>(issued by SEC Nigeria)</a:t>
            </a:r>
          </a:p>
          <a:p>
            <a:pPr marL="285750" lvl="0" indent="-285750" algn="just">
              <a:buClr>
                <a:srgbClr val="377167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Developing a pool of Nigeria-based licensed verifiers  </a:t>
            </a:r>
            <a:r>
              <a:rPr lang="en-US" dirty="0">
                <a:solidFill>
                  <a:srgbClr val="0070C0"/>
                </a:solidFill>
                <a:cs typeface="Arial" panose="020B0604020202020204" pitchFamily="34" charset="0"/>
              </a:rPr>
              <a:t>(training done)</a:t>
            </a:r>
          </a:p>
          <a:p>
            <a:pPr marL="285750" lvl="0" indent="-285750" algn="just">
              <a:buClr>
                <a:srgbClr val="377167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Developing a pipeline of green investments and engaging with investors </a:t>
            </a:r>
            <a:r>
              <a:rPr lang="en-US" dirty="0">
                <a:solidFill>
                  <a:srgbClr val="0070C0"/>
                </a:solidFill>
                <a:cs typeface="Arial" panose="020B0604020202020204" pitchFamily="34" charset="0"/>
              </a:rPr>
              <a:t>(4 issues: Access Bank, NS Power, </a:t>
            </a:r>
            <a:r>
              <a:rPr lang="en-US" dirty="0" err="1">
                <a:solidFill>
                  <a:srgbClr val="0070C0"/>
                </a:solidFill>
                <a:cs typeface="Arial" panose="020B0604020202020204" pitchFamily="34" charset="0"/>
              </a:rPr>
              <a:t>OneWattSolar</a:t>
            </a:r>
            <a:r>
              <a:rPr lang="en-US" dirty="0">
                <a:solidFill>
                  <a:srgbClr val="0070C0"/>
                </a:solidFill>
                <a:cs typeface="Arial" panose="020B0604020202020204" pitchFamily="34" charset="0"/>
              </a:rPr>
              <a:t>)</a:t>
            </a:r>
          </a:p>
          <a:p>
            <a:pPr marL="285750" lvl="0" indent="-285750" algn="just">
              <a:buClr>
                <a:srgbClr val="377167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Developing a debt capital market reform agenda that would support green bonds </a:t>
            </a:r>
            <a:r>
              <a:rPr lang="en-US" dirty="0">
                <a:solidFill>
                  <a:srgbClr val="0070C0"/>
                </a:solidFill>
                <a:cs typeface="Arial" panose="020B0604020202020204" pitchFamily="34" charset="0"/>
              </a:rPr>
              <a:t>(FMDQ Green Exchange)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0705FE7C-AF6A-4742-A5BF-B4A91F349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117" y="2057765"/>
            <a:ext cx="1662083" cy="39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ome">
            <a:extLst>
              <a:ext uri="{FF2B5EF4-FFF2-40B4-BE49-F238E27FC236}">
                <a16:creationId xmlns:a16="http://schemas.microsoft.com/office/drawing/2014/main" id="{4448CC75-C469-4CEB-BAB4-3E2A662D0B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234" y="2057765"/>
            <a:ext cx="1581150" cy="398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42F517-95FA-447C-AA48-3C322ACDDCCF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418" y="2085909"/>
            <a:ext cx="1800860" cy="352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59922A9-2A92-4151-AC2F-D6F253B609E8}"/>
              </a:ext>
            </a:extLst>
          </p:cNvPr>
          <p:cNvGrpSpPr/>
          <p:nvPr/>
        </p:nvGrpSpPr>
        <p:grpSpPr>
          <a:xfrm>
            <a:off x="1600444" y="2209379"/>
            <a:ext cx="3241789" cy="2468109"/>
            <a:chOff x="5789612" y="1809750"/>
            <a:chExt cx="5160963" cy="4210050"/>
          </a:xfrm>
          <a:solidFill>
            <a:schemeClr val="bg2">
              <a:lumMod val="40000"/>
              <a:lumOff val="60000"/>
            </a:schemeClr>
          </a:solidFill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B526F0C2-AA13-4133-B90C-9BAB4F1CFF0A}"/>
                </a:ext>
              </a:extLst>
            </p:cNvPr>
            <p:cNvGrpSpPr/>
            <p:nvPr/>
          </p:nvGrpSpPr>
          <p:grpSpPr>
            <a:xfrm>
              <a:off x="5789612" y="1809750"/>
              <a:ext cx="5160963" cy="4210050"/>
              <a:chOff x="1598613" y="1528763"/>
              <a:chExt cx="5160963" cy="4210050"/>
            </a:xfrm>
            <a:grpFill/>
          </p:grpSpPr>
          <p:sp>
            <p:nvSpPr>
              <p:cNvPr id="171" name="Freeform 6">
                <a:extLst>
                  <a:ext uri="{FF2B5EF4-FFF2-40B4-BE49-F238E27FC236}">
                    <a16:creationId xmlns:a16="http://schemas.microsoft.com/office/drawing/2014/main" id="{164F6F78-3A60-4574-8B95-ABF65A052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2813" y="1770063"/>
                <a:ext cx="922338" cy="949325"/>
              </a:xfrm>
              <a:custGeom>
                <a:avLst/>
                <a:gdLst/>
                <a:ahLst/>
                <a:cxnLst>
                  <a:cxn ang="0">
                    <a:pos x="315" y="8"/>
                  </a:cxn>
                  <a:cxn ang="0">
                    <a:pos x="355" y="30"/>
                  </a:cxn>
                  <a:cxn ang="0">
                    <a:pos x="393" y="57"/>
                  </a:cxn>
                  <a:cxn ang="0">
                    <a:pos x="428" y="72"/>
                  </a:cxn>
                  <a:cxn ang="0">
                    <a:pos x="455" y="79"/>
                  </a:cxn>
                  <a:cxn ang="0">
                    <a:pos x="485" y="112"/>
                  </a:cxn>
                  <a:cxn ang="0">
                    <a:pos x="538" y="129"/>
                  </a:cxn>
                  <a:cxn ang="0">
                    <a:pos x="572" y="150"/>
                  </a:cxn>
                  <a:cxn ang="0">
                    <a:pos x="535" y="185"/>
                  </a:cxn>
                  <a:cxn ang="0">
                    <a:pos x="502" y="173"/>
                  </a:cxn>
                  <a:cxn ang="0">
                    <a:pos x="458" y="138"/>
                  </a:cxn>
                  <a:cxn ang="0">
                    <a:pos x="427" y="129"/>
                  </a:cxn>
                  <a:cxn ang="0">
                    <a:pos x="366" y="134"/>
                  </a:cxn>
                  <a:cxn ang="0">
                    <a:pos x="345" y="151"/>
                  </a:cxn>
                  <a:cxn ang="0">
                    <a:pos x="348" y="190"/>
                  </a:cxn>
                  <a:cxn ang="0">
                    <a:pos x="347" y="243"/>
                  </a:cxn>
                  <a:cxn ang="0">
                    <a:pos x="314" y="259"/>
                  </a:cxn>
                  <a:cxn ang="0">
                    <a:pos x="280" y="272"/>
                  </a:cxn>
                  <a:cxn ang="0">
                    <a:pos x="261" y="298"/>
                  </a:cxn>
                  <a:cxn ang="0">
                    <a:pos x="259" y="400"/>
                  </a:cxn>
                  <a:cxn ang="0">
                    <a:pos x="263" y="430"/>
                  </a:cxn>
                  <a:cxn ang="0">
                    <a:pos x="267" y="454"/>
                  </a:cxn>
                  <a:cxn ang="0">
                    <a:pos x="237" y="484"/>
                  </a:cxn>
                  <a:cxn ang="0">
                    <a:pos x="219" y="510"/>
                  </a:cxn>
                  <a:cxn ang="0">
                    <a:pos x="242" y="558"/>
                  </a:cxn>
                  <a:cxn ang="0">
                    <a:pos x="195" y="586"/>
                  </a:cxn>
                  <a:cxn ang="0">
                    <a:pos x="176" y="586"/>
                  </a:cxn>
                  <a:cxn ang="0">
                    <a:pos x="176" y="544"/>
                  </a:cxn>
                  <a:cxn ang="0">
                    <a:pos x="168" y="522"/>
                  </a:cxn>
                  <a:cxn ang="0">
                    <a:pos x="152" y="525"/>
                  </a:cxn>
                  <a:cxn ang="0">
                    <a:pos x="122" y="554"/>
                  </a:cxn>
                  <a:cxn ang="0">
                    <a:pos x="86" y="559"/>
                  </a:cxn>
                  <a:cxn ang="0">
                    <a:pos x="72" y="584"/>
                  </a:cxn>
                  <a:cxn ang="0">
                    <a:pos x="57" y="594"/>
                  </a:cxn>
                  <a:cxn ang="0">
                    <a:pos x="23" y="553"/>
                  </a:cxn>
                  <a:cxn ang="0">
                    <a:pos x="3" y="490"/>
                  </a:cxn>
                  <a:cxn ang="0">
                    <a:pos x="10" y="435"/>
                  </a:cxn>
                  <a:cxn ang="0">
                    <a:pos x="46" y="411"/>
                  </a:cxn>
                  <a:cxn ang="0">
                    <a:pos x="86" y="390"/>
                  </a:cxn>
                  <a:cxn ang="0">
                    <a:pos x="72" y="365"/>
                  </a:cxn>
                  <a:cxn ang="0">
                    <a:pos x="62" y="339"/>
                  </a:cxn>
                  <a:cxn ang="0">
                    <a:pos x="56" y="274"/>
                  </a:cxn>
                  <a:cxn ang="0">
                    <a:pos x="49" y="203"/>
                  </a:cxn>
                  <a:cxn ang="0">
                    <a:pos x="54" y="137"/>
                  </a:cxn>
                  <a:cxn ang="0">
                    <a:pos x="62" y="89"/>
                  </a:cxn>
                  <a:cxn ang="0">
                    <a:pos x="93" y="58"/>
                  </a:cxn>
                  <a:cxn ang="0">
                    <a:pos x="133" y="65"/>
                  </a:cxn>
                  <a:cxn ang="0">
                    <a:pos x="165" y="49"/>
                  </a:cxn>
                  <a:cxn ang="0">
                    <a:pos x="230" y="10"/>
                  </a:cxn>
                  <a:cxn ang="0">
                    <a:pos x="262" y="0"/>
                  </a:cxn>
                </a:cxnLst>
                <a:rect l="0" t="0" r="r" b="b"/>
                <a:pathLst>
                  <a:path w="581" h="598">
                    <a:moveTo>
                      <a:pt x="262" y="0"/>
                    </a:moveTo>
                    <a:lnTo>
                      <a:pt x="275" y="1"/>
                    </a:lnTo>
                    <a:lnTo>
                      <a:pt x="302" y="5"/>
                    </a:lnTo>
                    <a:lnTo>
                      <a:pt x="315" y="8"/>
                    </a:lnTo>
                    <a:lnTo>
                      <a:pt x="326" y="11"/>
                    </a:lnTo>
                    <a:lnTo>
                      <a:pt x="332" y="13"/>
                    </a:lnTo>
                    <a:lnTo>
                      <a:pt x="348" y="25"/>
                    </a:lnTo>
                    <a:lnTo>
                      <a:pt x="355" y="30"/>
                    </a:lnTo>
                    <a:lnTo>
                      <a:pt x="364" y="32"/>
                    </a:lnTo>
                    <a:lnTo>
                      <a:pt x="370" y="34"/>
                    </a:lnTo>
                    <a:lnTo>
                      <a:pt x="385" y="48"/>
                    </a:lnTo>
                    <a:lnTo>
                      <a:pt x="393" y="57"/>
                    </a:lnTo>
                    <a:lnTo>
                      <a:pt x="408" y="72"/>
                    </a:lnTo>
                    <a:lnTo>
                      <a:pt x="414" y="74"/>
                    </a:lnTo>
                    <a:lnTo>
                      <a:pt x="421" y="73"/>
                    </a:lnTo>
                    <a:lnTo>
                      <a:pt x="428" y="72"/>
                    </a:lnTo>
                    <a:lnTo>
                      <a:pt x="437" y="70"/>
                    </a:lnTo>
                    <a:lnTo>
                      <a:pt x="444" y="70"/>
                    </a:lnTo>
                    <a:lnTo>
                      <a:pt x="450" y="73"/>
                    </a:lnTo>
                    <a:lnTo>
                      <a:pt x="455" y="79"/>
                    </a:lnTo>
                    <a:lnTo>
                      <a:pt x="461" y="87"/>
                    </a:lnTo>
                    <a:lnTo>
                      <a:pt x="468" y="97"/>
                    </a:lnTo>
                    <a:lnTo>
                      <a:pt x="476" y="106"/>
                    </a:lnTo>
                    <a:lnTo>
                      <a:pt x="485" y="112"/>
                    </a:lnTo>
                    <a:lnTo>
                      <a:pt x="494" y="115"/>
                    </a:lnTo>
                    <a:lnTo>
                      <a:pt x="506" y="119"/>
                    </a:lnTo>
                    <a:lnTo>
                      <a:pt x="521" y="124"/>
                    </a:lnTo>
                    <a:lnTo>
                      <a:pt x="538" y="129"/>
                    </a:lnTo>
                    <a:lnTo>
                      <a:pt x="555" y="132"/>
                    </a:lnTo>
                    <a:lnTo>
                      <a:pt x="570" y="136"/>
                    </a:lnTo>
                    <a:lnTo>
                      <a:pt x="581" y="138"/>
                    </a:lnTo>
                    <a:lnTo>
                      <a:pt x="572" y="150"/>
                    </a:lnTo>
                    <a:lnTo>
                      <a:pt x="562" y="161"/>
                    </a:lnTo>
                    <a:lnTo>
                      <a:pt x="553" y="171"/>
                    </a:lnTo>
                    <a:lnTo>
                      <a:pt x="543" y="179"/>
                    </a:lnTo>
                    <a:lnTo>
                      <a:pt x="535" y="185"/>
                    </a:lnTo>
                    <a:lnTo>
                      <a:pt x="529" y="187"/>
                    </a:lnTo>
                    <a:lnTo>
                      <a:pt x="522" y="185"/>
                    </a:lnTo>
                    <a:lnTo>
                      <a:pt x="512" y="180"/>
                    </a:lnTo>
                    <a:lnTo>
                      <a:pt x="502" y="173"/>
                    </a:lnTo>
                    <a:lnTo>
                      <a:pt x="491" y="164"/>
                    </a:lnTo>
                    <a:lnTo>
                      <a:pt x="479" y="155"/>
                    </a:lnTo>
                    <a:lnTo>
                      <a:pt x="468" y="146"/>
                    </a:lnTo>
                    <a:lnTo>
                      <a:pt x="458" y="138"/>
                    </a:lnTo>
                    <a:lnTo>
                      <a:pt x="450" y="132"/>
                    </a:lnTo>
                    <a:lnTo>
                      <a:pt x="445" y="129"/>
                    </a:lnTo>
                    <a:lnTo>
                      <a:pt x="438" y="129"/>
                    </a:lnTo>
                    <a:lnTo>
                      <a:pt x="427" y="129"/>
                    </a:lnTo>
                    <a:lnTo>
                      <a:pt x="413" y="129"/>
                    </a:lnTo>
                    <a:lnTo>
                      <a:pt x="396" y="131"/>
                    </a:lnTo>
                    <a:lnTo>
                      <a:pt x="380" y="133"/>
                    </a:lnTo>
                    <a:lnTo>
                      <a:pt x="366" y="134"/>
                    </a:lnTo>
                    <a:lnTo>
                      <a:pt x="355" y="136"/>
                    </a:lnTo>
                    <a:lnTo>
                      <a:pt x="351" y="138"/>
                    </a:lnTo>
                    <a:lnTo>
                      <a:pt x="348" y="143"/>
                    </a:lnTo>
                    <a:lnTo>
                      <a:pt x="345" y="151"/>
                    </a:lnTo>
                    <a:lnTo>
                      <a:pt x="343" y="163"/>
                    </a:lnTo>
                    <a:lnTo>
                      <a:pt x="342" y="174"/>
                    </a:lnTo>
                    <a:lnTo>
                      <a:pt x="344" y="184"/>
                    </a:lnTo>
                    <a:lnTo>
                      <a:pt x="348" y="190"/>
                    </a:lnTo>
                    <a:lnTo>
                      <a:pt x="362" y="205"/>
                    </a:lnTo>
                    <a:lnTo>
                      <a:pt x="356" y="218"/>
                    </a:lnTo>
                    <a:lnTo>
                      <a:pt x="352" y="231"/>
                    </a:lnTo>
                    <a:lnTo>
                      <a:pt x="347" y="243"/>
                    </a:lnTo>
                    <a:lnTo>
                      <a:pt x="342" y="252"/>
                    </a:lnTo>
                    <a:lnTo>
                      <a:pt x="337" y="259"/>
                    </a:lnTo>
                    <a:lnTo>
                      <a:pt x="334" y="261"/>
                    </a:lnTo>
                    <a:lnTo>
                      <a:pt x="314" y="259"/>
                    </a:lnTo>
                    <a:lnTo>
                      <a:pt x="304" y="259"/>
                    </a:lnTo>
                    <a:lnTo>
                      <a:pt x="295" y="261"/>
                    </a:lnTo>
                    <a:lnTo>
                      <a:pt x="288" y="265"/>
                    </a:lnTo>
                    <a:lnTo>
                      <a:pt x="280" y="272"/>
                    </a:lnTo>
                    <a:lnTo>
                      <a:pt x="272" y="279"/>
                    </a:lnTo>
                    <a:lnTo>
                      <a:pt x="266" y="286"/>
                    </a:lnTo>
                    <a:lnTo>
                      <a:pt x="262" y="292"/>
                    </a:lnTo>
                    <a:lnTo>
                      <a:pt x="261" y="298"/>
                    </a:lnTo>
                    <a:lnTo>
                      <a:pt x="260" y="310"/>
                    </a:lnTo>
                    <a:lnTo>
                      <a:pt x="260" y="324"/>
                    </a:lnTo>
                    <a:lnTo>
                      <a:pt x="259" y="341"/>
                    </a:lnTo>
                    <a:lnTo>
                      <a:pt x="259" y="400"/>
                    </a:lnTo>
                    <a:lnTo>
                      <a:pt x="258" y="406"/>
                    </a:lnTo>
                    <a:lnTo>
                      <a:pt x="258" y="412"/>
                    </a:lnTo>
                    <a:lnTo>
                      <a:pt x="260" y="421"/>
                    </a:lnTo>
                    <a:lnTo>
                      <a:pt x="263" y="430"/>
                    </a:lnTo>
                    <a:lnTo>
                      <a:pt x="266" y="440"/>
                    </a:lnTo>
                    <a:lnTo>
                      <a:pt x="268" y="447"/>
                    </a:lnTo>
                    <a:lnTo>
                      <a:pt x="269" y="451"/>
                    </a:lnTo>
                    <a:lnTo>
                      <a:pt x="267" y="454"/>
                    </a:lnTo>
                    <a:lnTo>
                      <a:pt x="262" y="460"/>
                    </a:lnTo>
                    <a:lnTo>
                      <a:pt x="254" y="467"/>
                    </a:lnTo>
                    <a:lnTo>
                      <a:pt x="246" y="476"/>
                    </a:lnTo>
                    <a:lnTo>
                      <a:pt x="237" y="484"/>
                    </a:lnTo>
                    <a:lnTo>
                      <a:pt x="229" y="493"/>
                    </a:lnTo>
                    <a:lnTo>
                      <a:pt x="223" y="500"/>
                    </a:lnTo>
                    <a:lnTo>
                      <a:pt x="219" y="505"/>
                    </a:lnTo>
                    <a:lnTo>
                      <a:pt x="219" y="510"/>
                    </a:lnTo>
                    <a:lnTo>
                      <a:pt x="222" y="519"/>
                    </a:lnTo>
                    <a:lnTo>
                      <a:pt x="227" y="530"/>
                    </a:lnTo>
                    <a:lnTo>
                      <a:pt x="234" y="543"/>
                    </a:lnTo>
                    <a:lnTo>
                      <a:pt x="242" y="558"/>
                    </a:lnTo>
                    <a:lnTo>
                      <a:pt x="228" y="566"/>
                    </a:lnTo>
                    <a:lnTo>
                      <a:pt x="215" y="574"/>
                    </a:lnTo>
                    <a:lnTo>
                      <a:pt x="205" y="580"/>
                    </a:lnTo>
                    <a:lnTo>
                      <a:pt x="195" y="586"/>
                    </a:lnTo>
                    <a:lnTo>
                      <a:pt x="188" y="589"/>
                    </a:lnTo>
                    <a:lnTo>
                      <a:pt x="183" y="591"/>
                    </a:lnTo>
                    <a:lnTo>
                      <a:pt x="178" y="590"/>
                    </a:lnTo>
                    <a:lnTo>
                      <a:pt x="176" y="586"/>
                    </a:lnTo>
                    <a:lnTo>
                      <a:pt x="174" y="579"/>
                    </a:lnTo>
                    <a:lnTo>
                      <a:pt x="174" y="561"/>
                    </a:lnTo>
                    <a:lnTo>
                      <a:pt x="175" y="552"/>
                    </a:lnTo>
                    <a:lnTo>
                      <a:pt x="176" y="544"/>
                    </a:lnTo>
                    <a:lnTo>
                      <a:pt x="176" y="537"/>
                    </a:lnTo>
                    <a:lnTo>
                      <a:pt x="175" y="530"/>
                    </a:lnTo>
                    <a:lnTo>
                      <a:pt x="172" y="525"/>
                    </a:lnTo>
                    <a:lnTo>
                      <a:pt x="168" y="522"/>
                    </a:lnTo>
                    <a:lnTo>
                      <a:pt x="164" y="520"/>
                    </a:lnTo>
                    <a:lnTo>
                      <a:pt x="161" y="519"/>
                    </a:lnTo>
                    <a:lnTo>
                      <a:pt x="158" y="520"/>
                    </a:lnTo>
                    <a:lnTo>
                      <a:pt x="152" y="525"/>
                    </a:lnTo>
                    <a:lnTo>
                      <a:pt x="145" y="532"/>
                    </a:lnTo>
                    <a:lnTo>
                      <a:pt x="137" y="540"/>
                    </a:lnTo>
                    <a:lnTo>
                      <a:pt x="129" y="548"/>
                    </a:lnTo>
                    <a:lnTo>
                      <a:pt x="122" y="554"/>
                    </a:lnTo>
                    <a:lnTo>
                      <a:pt x="116" y="557"/>
                    </a:lnTo>
                    <a:lnTo>
                      <a:pt x="108" y="558"/>
                    </a:lnTo>
                    <a:lnTo>
                      <a:pt x="94" y="558"/>
                    </a:lnTo>
                    <a:lnTo>
                      <a:pt x="86" y="559"/>
                    </a:lnTo>
                    <a:lnTo>
                      <a:pt x="80" y="562"/>
                    </a:lnTo>
                    <a:lnTo>
                      <a:pt x="77" y="568"/>
                    </a:lnTo>
                    <a:lnTo>
                      <a:pt x="74" y="575"/>
                    </a:lnTo>
                    <a:lnTo>
                      <a:pt x="72" y="584"/>
                    </a:lnTo>
                    <a:lnTo>
                      <a:pt x="69" y="592"/>
                    </a:lnTo>
                    <a:lnTo>
                      <a:pt x="65" y="598"/>
                    </a:lnTo>
                    <a:lnTo>
                      <a:pt x="62" y="598"/>
                    </a:lnTo>
                    <a:lnTo>
                      <a:pt x="57" y="594"/>
                    </a:lnTo>
                    <a:lnTo>
                      <a:pt x="51" y="587"/>
                    </a:lnTo>
                    <a:lnTo>
                      <a:pt x="43" y="578"/>
                    </a:lnTo>
                    <a:lnTo>
                      <a:pt x="33" y="566"/>
                    </a:lnTo>
                    <a:lnTo>
                      <a:pt x="23" y="553"/>
                    </a:lnTo>
                    <a:lnTo>
                      <a:pt x="12" y="538"/>
                    </a:lnTo>
                    <a:lnTo>
                      <a:pt x="0" y="524"/>
                    </a:lnTo>
                    <a:lnTo>
                      <a:pt x="2" y="508"/>
                    </a:lnTo>
                    <a:lnTo>
                      <a:pt x="3" y="490"/>
                    </a:lnTo>
                    <a:lnTo>
                      <a:pt x="5" y="471"/>
                    </a:lnTo>
                    <a:lnTo>
                      <a:pt x="7" y="454"/>
                    </a:lnTo>
                    <a:lnTo>
                      <a:pt x="8" y="442"/>
                    </a:lnTo>
                    <a:lnTo>
                      <a:pt x="10" y="435"/>
                    </a:lnTo>
                    <a:lnTo>
                      <a:pt x="14" y="430"/>
                    </a:lnTo>
                    <a:lnTo>
                      <a:pt x="22" y="425"/>
                    </a:lnTo>
                    <a:lnTo>
                      <a:pt x="33" y="418"/>
                    </a:lnTo>
                    <a:lnTo>
                      <a:pt x="46" y="411"/>
                    </a:lnTo>
                    <a:lnTo>
                      <a:pt x="69" y="399"/>
                    </a:lnTo>
                    <a:lnTo>
                      <a:pt x="78" y="395"/>
                    </a:lnTo>
                    <a:lnTo>
                      <a:pt x="84" y="393"/>
                    </a:lnTo>
                    <a:lnTo>
                      <a:pt x="86" y="390"/>
                    </a:lnTo>
                    <a:lnTo>
                      <a:pt x="85" y="385"/>
                    </a:lnTo>
                    <a:lnTo>
                      <a:pt x="81" y="379"/>
                    </a:lnTo>
                    <a:lnTo>
                      <a:pt x="77" y="372"/>
                    </a:lnTo>
                    <a:lnTo>
                      <a:pt x="72" y="365"/>
                    </a:lnTo>
                    <a:lnTo>
                      <a:pt x="67" y="358"/>
                    </a:lnTo>
                    <a:lnTo>
                      <a:pt x="63" y="351"/>
                    </a:lnTo>
                    <a:lnTo>
                      <a:pt x="62" y="346"/>
                    </a:lnTo>
                    <a:lnTo>
                      <a:pt x="62" y="339"/>
                    </a:lnTo>
                    <a:lnTo>
                      <a:pt x="61" y="327"/>
                    </a:lnTo>
                    <a:lnTo>
                      <a:pt x="59" y="312"/>
                    </a:lnTo>
                    <a:lnTo>
                      <a:pt x="57" y="293"/>
                    </a:lnTo>
                    <a:lnTo>
                      <a:pt x="56" y="274"/>
                    </a:lnTo>
                    <a:lnTo>
                      <a:pt x="54" y="253"/>
                    </a:lnTo>
                    <a:lnTo>
                      <a:pt x="52" y="234"/>
                    </a:lnTo>
                    <a:lnTo>
                      <a:pt x="50" y="216"/>
                    </a:lnTo>
                    <a:lnTo>
                      <a:pt x="49" y="203"/>
                    </a:lnTo>
                    <a:lnTo>
                      <a:pt x="49" y="186"/>
                    </a:lnTo>
                    <a:lnTo>
                      <a:pt x="50" y="173"/>
                    </a:lnTo>
                    <a:lnTo>
                      <a:pt x="52" y="156"/>
                    </a:lnTo>
                    <a:lnTo>
                      <a:pt x="54" y="137"/>
                    </a:lnTo>
                    <a:lnTo>
                      <a:pt x="57" y="94"/>
                    </a:lnTo>
                    <a:lnTo>
                      <a:pt x="57" y="93"/>
                    </a:lnTo>
                    <a:lnTo>
                      <a:pt x="58" y="93"/>
                    </a:lnTo>
                    <a:lnTo>
                      <a:pt x="62" y="89"/>
                    </a:lnTo>
                    <a:lnTo>
                      <a:pt x="74" y="73"/>
                    </a:lnTo>
                    <a:lnTo>
                      <a:pt x="81" y="65"/>
                    </a:lnTo>
                    <a:lnTo>
                      <a:pt x="86" y="59"/>
                    </a:lnTo>
                    <a:lnTo>
                      <a:pt x="93" y="58"/>
                    </a:lnTo>
                    <a:lnTo>
                      <a:pt x="102" y="59"/>
                    </a:lnTo>
                    <a:lnTo>
                      <a:pt x="113" y="61"/>
                    </a:lnTo>
                    <a:lnTo>
                      <a:pt x="124" y="64"/>
                    </a:lnTo>
                    <a:lnTo>
                      <a:pt x="133" y="65"/>
                    </a:lnTo>
                    <a:lnTo>
                      <a:pt x="140" y="64"/>
                    </a:lnTo>
                    <a:lnTo>
                      <a:pt x="145" y="61"/>
                    </a:lnTo>
                    <a:lnTo>
                      <a:pt x="154" y="56"/>
                    </a:lnTo>
                    <a:lnTo>
                      <a:pt x="165" y="49"/>
                    </a:lnTo>
                    <a:lnTo>
                      <a:pt x="178" y="42"/>
                    </a:lnTo>
                    <a:lnTo>
                      <a:pt x="192" y="33"/>
                    </a:lnTo>
                    <a:lnTo>
                      <a:pt x="219" y="17"/>
                    </a:lnTo>
                    <a:lnTo>
                      <a:pt x="230" y="10"/>
                    </a:lnTo>
                    <a:lnTo>
                      <a:pt x="239" y="5"/>
                    </a:lnTo>
                    <a:lnTo>
                      <a:pt x="245" y="2"/>
                    </a:lnTo>
                    <a:lnTo>
                      <a:pt x="251" y="1"/>
                    </a:lnTo>
                    <a:lnTo>
                      <a:pt x="262" y="0"/>
                    </a:lnTo>
                    <a:close/>
                  </a:path>
                </a:pathLst>
              </a:custGeom>
              <a:grpFill/>
              <a:ln w="0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72" name="Freeform 7">
                <a:extLst>
                  <a:ext uri="{FF2B5EF4-FFF2-40B4-BE49-F238E27FC236}">
                    <a16:creationId xmlns:a16="http://schemas.microsoft.com/office/drawing/2014/main" id="{45B56357-6B93-4F56-A453-7408146BF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476" y="2082800"/>
                <a:ext cx="708025" cy="909638"/>
              </a:xfrm>
              <a:custGeom>
                <a:avLst/>
                <a:gdLst/>
                <a:ahLst/>
                <a:cxnLst>
                  <a:cxn ang="0">
                    <a:pos x="229" y="2"/>
                  </a:cxn>
                  <a:cxn ang="0">
                    <a:pos x="262" y="10"/>
                  </a:cxn>
                  <a:cxn ang="0">
                    <a:pos x="276" y="32"/>
                  </a:cxn>
                  <a:cxn ang="0">
                    <a:pos x="286" y="83"/>
                  </a:cxn>
                  <a:cxn ang="0">
                    <a:pos x="299" y="93"/>
                  </a:cxn>
                  <a:cxn ang="0">
                    <a:pos x="326" y="98"/>
                  </a:cxn>
                  <a:cxn ang="0">
                    <a:pos x="338" y="117"/>
                  </a:cxn>
                  <a:cxn ang="0">
                    <a:pos x="351" y="152"/>
                  </a:cxn>
                  <a:cxn ang="0">
                    <a:pos x="380" y="160"/>
                  </a:cxn>
                  <a:cxn ang="0">
                    <a:pos x="415" y="163"/>
                  </a:cxn>
                  <a:cxn ang="0">
                    <a:pos x="409" y="185"/>
                  </a:cxn>
                  <a:cxn ang="0">
                    <a:pos x="398" y="215"/>
                  </a:cxn>
                  <a:cxn ang="0">
                    <a:pos x="396" y="233"/>
                  </a:cxn>
                  <a:cxn ang="0">
                    <a:pos x="430" y="262"/>
                  </a:cxn>
                  <a:cxn ang="0">
                    <a:pos x="446" y="280"/>
                  </a:cxn>
                  <a:cxn ang="0">
                    <a:pos x="440" y="327"/>
                  </a:cxn>
                  <a:cxn ang="0">
                    <a:pos x="409" y="357"/>
                  </a:cxn>
                  <a:cxn ang="0">
                    <a:pos x="367" y="375"/>
                  </a:cxn>
                  <a:cxn ang="0">
                    <a:pos x="311" y="416"/>
                  </a:cxn>
                  <a:cxn ang="0">
                    <a:pos x="290" y="434"/>
                  </a:cxn>
                  <a:cxn ang="0">
                    <a:pos x="293" y="458"/>
                  </a:cxn>
                  <a:cxn ang="0">
                    <a:pos x="305" y="499"/>
                  </a:cxn>
                  <a:cxn ang="0">
                    <a:pos x="315" y="533"/>
                  </a:cxn>
                  <a:cxn ang="0">
                    <a:pos x="305" y="546"/>
                  </a:cxn>
                  <a:cxn ang="0">
                    <a:pos x="266" y="573"/>
                  </a:cxn>
                  <a:cxn ang="0">
                    <a:pos x="244" y="528"/>
                  </a:cxn>
                  <a:cxn ang="0">
                    <a:pos x="236" y="503"/>
                  </a:cxn>
                  <a:cxn ang="0">
                    <a:pos x="237" y="461"/>
                  </a:cxn>
                  <a:cxn ang="0">
                    <a:pos x="240" y="423"/>
                  </a:cxn>
                  <a:cxn ang="0">
                    <a:pos x="229" y="415"/>
                  </a:cxn>
                  <a:cxn ang="0">
                    <a:pos x="178" y="410"/>
                  </a:cxn>
                  <a:cxn ang="0">
                    <a:pos x="154" y="380"/>
                  </a:cxn>
                  <a:cxn ang="0">
                    <a:pos x="130" y="338"/>
                  </a:cxn>
                  <a:cxn ang="0">
                    <a:pos x="111" y="310"/>
                  </a:cxn>
                  <a:cxn ang="0">
                    <a:pos x="98" y="314"/>
                  </a:cxn>
                  <a:cxn ang="0">
                    <a:pos x="65" y="335"/>
                  </a:cxn>
                  <a:cxn ang="0">
                    <a:pos x="15" y="346"/>
                  </a:cxn>
                  <a:cxn ang="0">
                    <a:pos x="0" y="313"/>
                  </a:cxn>
                  <a:cxn ang="0">
                    <a:pos x="10" y="296"/>
                  </a:cxn>
                  <a:cxn ang="0">
                    <a:pos x="35" y="270"/>
                  </a:cxn>
                  <a:cxn ang="0">
                    <a:pos x="50" y="254"/>
                  </a:cxn>
                  <a:cxn ang="0">
                    <a:pos x="44" y="233"/>
                  </a:cxn>
                  <a:cxn ang="0">
                    <a:pos x="39" y="209"/>
                  </a:cxn>
                  <a:cxn ang="0">
                    <a:pos x="41" y="127"/>
                  </a:cxn>
                  <a:cxn ang="0">
                    <a:pos x="43" y="95"/>
                  </a:cxn>
                  <a:cxn ang="0">
                    <a:pos x="61" y="75"/>
                  </a:cxn>
                  <a:cxn ang="0">
                    <a:pos x="85" y="62"/>
                  </a:cxn>
                  <a:cxn ang="0">
                    <a:pos x="118" y="62"/>
                  </a:cxn>
                  <a:cxn ang="0">
                    <a:pos x="133" y="34"/>
                  </a:cxn>
                  <a:cxn ang="0">
                    <a:pos x="153" y="15"/>
                  </a:cxn>
                  <a:cxn ang="0">
                    <a:pos x="178" y="32"/>
                  </a:cxn>
                  <a:cxn ang="0">
                    <a:pos x="196" y="20"/>
                  </a:cxn>
                  <a:cxn ang="0">
                    <a:pos x="211" y="2"/>
                  </a:cxn>
                </a:cxnLst>
                <a:rect l="0" t="0" r="r" b="b"/>
                <a:pathLst>
                  <a:path w="446" h="573">
                    <a:moveTo>
                      <a:pt x="215" y="0"/>
                    </a:moveTo>
                    <a:lnTo>
                      <a:pt x="220" y="0"/>
                    </a:lnTo>
                    <a:lnTo>
                      <a:pt x="229" y="2"/>
                    </a:lnTo>
                    <a:lnTo>
                      <a:pt x="240" y="4"/>
                    </a:lnTo>
                    <a:lnTo>
                      <a:pt x="252" y="7"/>
                    </a:lnTo>
                    <a:lnTo>
                      <a:pt x="262" y="10"/>
                    </a:lnTo>
                    <a:lnTo>
                      <a:pt x="269" y="14"/>
                    </a:lnTo>
                    <a:lnTo>
                      <a:pt x="272" y="21"/>
                    </a:lnTo>
                    <a:lnTo>
                      <a:pt x="276" y="32"/>
                    </a:lnTo>
                    <a:lnTo>
                      <a:pt x="282" y="60"/>
                    </a:lnTo>
                    <a:lnTo>
                      <a:pt x="284" y="73"/>
                    </a:lnTo>
                    <a:lnTo>
                      <a:pt x="286" y="83"/>
                    </a:lnTo>
                    <a:lnTo>
                      <a:pt x="288" y="89"/>
                    </a:lnTo>
                    <a:lnTo>
                      <a:pt x="292" y="92"/>
                    </a:lnTo>
                    <a:lnTo>
                      <a:pt x="299" y="93"/>
                    </a:lnTo>
                    <a:lnTo>
                      <a:pt x="309" y="94"/>
                    </a:lnTo>
                    <a:lnTo>
                      <a:pt x="318" y="96"/>
                    </a:lnTo>
                    <a:lnTo>
                      <a:pt x="326" y="98"/>
                    </a:lnTo>
                    <a:lnTo>
                      <a:pt x="332" y="102"/>
                    </a:lnTo>
                    <a:lnTo>
                      <a:pt x="336" y="108"/>
                    </a:lnTo>
                    <a:lnTo>
                      <a:pt x="338" y="117"/>
                    </a:lnTo>
                    <a:lnTo>
                      <a:pt x="342" y="137"/>
                    </a:lnTo>
                    <a:lnTo>
                      <a:pt x="346" y="147"/>
                    </a:lnTo>
                    <a:lnTo>
                      <a:pt x="351" y="152"/>
                    </a:lnTo>
                    <a:lnTo>
                      <a:pt x="358" y="156"/>
                    </a:lnTo>
                    <a:lnTo>
                      <a:pt x="369" y="159"/>
                    </a:lnTo>
                    <a:lnTo>
                      <a:pt x="380" y="160"/>
                    </a:lnTo>
                    <a:lnTo>
                      <a:pt x="392" y="161"/>
                    </a:lnTo>
                    <a:lnTo>
                      <a:pt x="414" y="161"/>
                    </a:lnTo>
                    <a:lnTo>
                      <a:pt x="415" y="163"/>
                    </a:lnTo>
                    <a:lnTo>
                      <a:pt x="415" y="168"/>
                    </a:lnTo>
                    <a:lnTo>
                      <a:pt x="412" y="175"/>
                    </a:lnTo>
                    <a:lnTo>
                      <a:pt x="409" y="185"/>
                    </a:lnTo>
                    <a:lnTo>
                      <a:pt x="405" y="196"/>
                    </a:lnTo>
                    <a:lnTo>
                      <a:pt x="402" y="206"/>
                    </a:lnTo>
                    <a:lnTo>
                      <a:pt x="398" y="215"/>
                    </a:lnTo>
                    <a:lnTo>
                      <a:pt x="395" y="223"/>
                    </a:lnTo>
                    <a:lnTo>
                      <a:pt x="394" y="228"/>
                    </a:lnTo>
                    <a:lnTo>
                      <a:pt x="396" y="233"/>
                    </a:lnTo>
                    <a:lnTo>
                      <a:pt x="401" y="239"/>
                    </a:lnTo>
                    <a:lnTo>
                      <a:pt x="410" y="247"/>
                    </a:lnTo>
                    <a:lnTo>
                      <a:pt x="430" y="262"/>
                    </a:lnTo>
                    <a:lnTo>
                      <a:pt x="437" y="269"/>
                    </a:lnTo>
                    <a:lnTo>
                      <a:pt x="444" y="276"/>
                    </a:lnTo>
                    <a:lnTo>
                      <a:pt x="446" y="280"/>
                    </a:lnTo>
                    <a:lnTo>
                      <a:pt x="446" y="299"/>
                    </a:lnTo>
                    <a:lnTo>
                      <a:pt x="444" y="313"/>
                    </a:lnTo>
                    <a:lnTo>
                      <a:pt x="440" y="327"/>
                    </a:lnTo>
                    <a:lnTo>
                      <a:pt x="432" y="340"/>
                    </a:lnTo>
                    <a:lnTo>
                      <a:pt x="423" y="349"/>
                    </a:lnTo>
                    <a:lnTo>
                      <a:pt x="409" y="357"/>
                    </a:lnTo>
                    <a:lnTo>
                      <a:pt x="394" y="364"/>
                    </a:lnTo>
                    <a:lnTo>
                      <a:pt x="380" y="370"/>
                    </a:lnTo>
                    <a:lnTo>
                      <a:pt x="367" y="375"/>
                    </a:lnTo>
                    <a:lnTo>
                      <a:pt x="358" y="379"/>
                    </a:lnTo>
                    <a:lnTo>
                      <a:pt x="344" y="389"/>
                    </a:lnTo>
                    <a:lnTo>
                      <a:pt x="311" y="416"/>
                    </a:lnTo>
                    <a:lnTo>
                      <a:pt x="302" y="423"/>
                    </a:lnTo>
                    <a:lnTo>
                      <a:pt x="294" y="430"/>
                    </a:lnTo>
                    <a:lnTo>
                      <a:pt x="290" y="434"/>
                    </a:lnTo>
                    <a:lnTo>
                      <a:pt x="289" y="438"/>
                    </a:lnTo>
                    <a:lnTo>
                      <a:pt x="290" y="446"/>
                    </a:lnTo>
                    <a:lnTo>
                      <a:pt x="293" y="458"/>
                    </a:lnTo>
                    <a:lnTo>
                      <a:pt x="296" y="471"/>
                    </a:lnTo>
                    <a:lnTo>
                      <a:pt x="301" y="485"/>
                    </a:lnTo>
                    <a:lnTo>
                      <a:pt x="305" y="499"/>
                    </a:lnTo>
                    <a:lnTo>
                      <a:pt x="309" y="512"/>
                    </a:lnTo>
                    <a:lnTo>
                      <a:pt x="312" y="524"/>
                    </a:lnTo>
                    <a:lnTo>
                      <a:pt x="315" y="533"/>
                    </a:lnTo>
                    <a:lnTo>
                      <a:pt x="315" y="538"/>
                    </a:lnTo>
                    <a:lnTo>
                      <a:pt x="312" y="541"/>
                    </a:lnTo>
                    <a:lnTo>
                      <a:pt x="305" y="546"/>
                    </a:lnTo>
                    <a:lnTo>
                      <a:pt x="295" y="554"/>
                    </a:lnTo>
                    <a:lnTo>
                      <a:pt x="282" y="563"/>
                    </a:lnTo>
                    <a:lnTo>
                      <a:pt x="266" y="573"/>
                    </a:lnTo>
                    <a:lnTo>
                      <a:pt x="257" y="556"/>
                    </a:lnTo>
                    <a:lnTo>
                      <a:pt x="250" y="541"/>
                    </a:lnTo>
                    <a:lnTo>
                      <a:pt x="244" y="528"/>
                    </a:lnTo>
                    <a:lnTo>
                      <a:pt x="239" y="518"/>
                    </a:lnTo>
                    <a:lnTo>
                      <a:pt x="237" y="512"/>
                    </a:lnTo>
                    <a:lnTo>
                      <a:pt x="236" y="503"/>
                    </a:lnTo>
                    <a:lnTo>
                      <a:pt x="235" y="492"/>
                    </a:lnTo>
                    <a:lnTo>
                      <a:pt x="236" y="477"/>
                    </a:lnTo>
                    <a:lnTo>
                      <a:pt x="237" y="461"/>
                    </a:lnTo>
                    <a:lnTo>
                      <a:pt x="238" y="446"/>
                    </a:lnTo>
                    <a:lnTo>
                      <a:pt x="239" y="433"/>
                    </a:lnTo>
                    <a:lnTo>
                      <a:pt x="240" y="423"/>
                    </a:lnTo>
                    <a:lnTo>
                      <a:pt x="240" y="418"/>
                    </a:lnTo>
                    <a:lnTo>
                      <a:pt x="237" y="416"/>
                    </a:lnTo>
                    <a:lnTo>
                      <a:pt x="229" y="415"/>
                    </a:lnTo>
                    <a:lnTo>
                      <a:pt x="206" y="413"/>
                    </a:lnTo>
                    <a:lnTo>
                      <a:pt x="183" y="413"/>
                    </a:lnTo>
                    <a:lnTo>
                      <a:pt x="178" y="410"/>
                    </a:lnTo>
                    <a:lnTo>
                      <a:pt x="171" y="404"/>
                    </a:lnTo>
                    <a:lnTo>
                      <a:pt x="163" y="393"/>
                    </a:lnTo>
                    <a:lnTo>
                      <a:pt x="154" y="380"/>
                    </a:lnTo>
                    <a:lnTo>
                      <a:pt x="146" y="366"/>
                    </a:lnTo>
                    <a:lnTo>
                      <a:pt x="137" y="352"/>
                    </a:lnTo>
                    <a:lnTo>
                      <a:pt x="130" y="338"/>
                    </a:lnTo>
                    <a:lnTo>
                      <a:pt x="122" y="326"/>
                    </a:lnTo>
                    <a:lnTo>
                      <a:pt x="116" y="316"/>
                    </a:lnTo>
                    <a:lnTo>
                      <a:pt x="111" y="310"/>
                    </a:lnTo>
                    <a:lnTo>
                      <a:pt x="108" y="308"/>
                    </a:lnTo>
                    <a:lnTo>
                      <a:pt x="105" y="310"/>
                    </a:lnTo>
                    <a:lnTo>
                      <a:pt x="98" y="314"/>
                    </a:lnTo>
                    <a:lnTo>
                      <a:pt x="89" y="320"/>
                    </a:lnTo>
                    <a:lnTo>
                      <a:pt x="78" y="327"/>
                    </a:lnTo>
                    <a:lnTo>
                      <a:pt x="65" y="335"/>
                    </a:lnTo>
                    <a:lnTo>
                      <a:pt x="38" y="352"/>
                    </a:lnTo>
                    <a:lnTo>
                      <a:pt x="23" y="361"/>
                    </a:lnTo>
                    <a:lnTo>
                      <a:pt x="15" y="346"/>
                    </a:lnTo>
                    <a:lnTo>
                      <a:pt x="8" y="333"/>
                    </a:lnTo>
                    <a:lnTo>
                      <a:pt x="3" y="322"/>
                    </a:lnTo>
                    <a:lnTo>
                      <a:pt x="0" y="313"/>
                    </a:lnTo>
                    <a:lnTo>
                      <a:pt x="0" y="308"/>
                    </a:lnTo>
                    <a:lnTo>
                      <a:pt x="4" y="303"/>
                    </a:lnTo>
                    <a:lnTo>
                      <a:pt x="10" y="296"/>
                    </a:lnTo>
                    <a:lnTo>
                      <a:pt x="18" y="287"/>
                    </a:lnTo>
                    <a:lnTo>
                      <a:pt x="27" y="279"/>
                    </a:lnTo>
                    <a:lnTo>
                      <a:pt x="35" y="270"/>
                    </a:lnTo>
                    <a:lnTo>
                      <a:pt x="43" y="263"/>
                    </a:lnTo>
                    <a:lnTo>
                      <a:pt x="48" y="257"/>
                    </a:lnTo>
                    <a:lnTo>
                      <a:pt x="50" y="254"/>
                    </a:lnTo>
                    <a:lnTo>
                      <a:pt x="49" y="250"/>
                    </a:lnTo>
                    <a:lnTo>
                      <a:pt x="47" y="243"/>
                    </a:lnTo>
                    <a:lnTo>
                      <a:pt x="44" y="233"/>
                    </a:lnTo>
                    <a:lnTo>
                      <a:pt x="41" y="224"/>
                    </a:lnTo>
                    <a:lnTo>
                      <a:pt x="39" y="215"/>
                    </a:lnTo>
                    <a:lnTo>
                      <a:pt x="39" y="209"/>
                    </a:lnTo>
                    <a:lnTo>
                      <a:pt x="40" y="203"/>
                    </a:lnTo>
                    <a:lnTo>
                      <a:pt x="40" y="144"/>
                    </a:lnTo>
                    <a:lnTo>
                      <a:pt x="41" y="127"/>
                    </a:lnTo>
                    <a:lnTo>
                      <a:pt x="41" y="113"/>
                    </a:lnTo>
                    <a:lnTo>
                      <a:pt x="42" y="101"/>
                    </a:lnTo>
                    <a:lnTo>
                      <a:pt x="43" y="95"/>
                    </a:lnTo>
                    <a:lnTo>
                      <a:pt x="47" y="89"/>
                    </a:lnTo>
                    <a:lnTo>
                      <a:pt x="53" y="82"/>
                    </a:lnTo>
                    <a:lnTo>
                      <a:pt x="61" y="75"/>
                    </a:lnTo>
                    <a:lnTo>
                      <a:pt x="69" y="68"/>
                    </a:lnTo>
                    <a:lnTo>
                      <a:pt x="76" y="64"/>
                    </a:lnTo>
                    <a:lnTo>
                      <a:pt x="85" y="62"/>
                    </a:lnTo>
                    <a:lnTo>
                      <a:pt x="95" y="62"/>
                    </a:lnTo>
                    <a:lnTo>
                      <a:pt x="115" y="64"/>
                    </a:lnTo>
                    <a:lnTo>
                      <a:pt x="118" y="62"/>
                    </a:lnTo>
                    <a:lnTo>
                      <a:pt x="123" y="55"/>
                    </a:lnTo>
                    <a:lnTo>
                      <a:pt x="128" y="46"/>
                    </a:lnTo>
                    <a:lnTo>
                      <a:pt x="133" y="34"/>
                    </a:lnTo>
                    <a:lnTo>
                      <a:pt x="137" y="21"/>
                    </a:lnTo>
                    <a:lnTo>
                      <a:pt x="143" y="8"/>
                    </a:lnTo>
                    <a:lnTo>
                      <a:pt x="153" y="15"/>
                    </a:lnTo>
                    <a:lnTo>
                      <a:pt x="162" y="22"/>
                    </a:lnTo>
                    <a:lnTo>
                      <a:pt x="171" y="28"/>
                    </a:lnTo>
                    <a:lnTo>
                      <a:pt x="178" y="32"/>
                    </a:lnTo>
                    <a:lnTo>
                      <a:pt x="182" y="33"/>
                    </a:lnTo>
                    <a:lnTo>
                      <a:pt x="185" y="31"/>
                    </a:lnTo>
                    <a:lnTo>
                      <a:pt x="196" y="20"/>
                    </a:lnTo>
                    <a:lnTo>
                      <a:pt x="202" y="12"/>
                    </a:lnTo>
                    <a:lnTo>
                      <a:pt x="208" y="7"/>
                    </a:lnTo>
                    <a:lnTo>
                      <a:pt x="211" y="2"/>
                    </a:lnTo>
                    <a:lnTo>
                      <a:pt x="215" y="0"/>
                    </a:lnTo>
                    <a:close/>
                  </a:path>
                </a:pathLst>
              </a:custGeom>
              <a:grpFill/>
              <a:ln w="0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73" name="Freeform 8">
                <a:extLst>
                  <a:ext uri="{FF2B5EF4-FFF2-40B4-BE49-F238E27FC236}">
                    <a16:creationId xmlns:a16="http://schemas.microsoft.com/office/drawing/2014/main" id="{85B62C2C-376F-46F5-9CAB-1A3550A0C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738" y="1908175"/>
                <a:ext cx="1055688" cy="942975"/>
              </a:xfrm>
              <a:custGeom>
                <a:avLst/>
                <a:gdLst/>
                <a:ahLst/>
                <a:cxnLst>
                  <a:cxn ang="0">
                    <a:pos x="553" y="19"/>
                  </a:cxn>
                  <a:cxn ang="0">
                    <a:pos x="576" y="56"/>
                  </a:cxn>
                  <a:cxn ang="0">
                    <a:pos x="618" y="72"/>
                  </a:cxn>
                  <a:cxn ang="0">
                    <a:pos x="648" y="94"/>
                  </a:cxn>
                  <a:cxn ang="0">
                    <a:pos x="642" y="147"/>
                  </a:cxn>
                  <a:cxn ang="0">
                    <a:pos x="548" y="178"/>
                  </a:cxn>
                  <a:cxn ang="0">
                    <a:pos x="543" y="212"/>
                  </a:cxn>
                  <a:cxn ang="0">
                    <a:pos x="542" y="279"/>
                  </a:cxn>
                  <a:cxn ang="0">
                    <a:pos x="497" y="301"/>
                  </a:cxn>
                  <a:cxn ang="0">
                    <a:pos x="431" y="330"/>
                  </a:cxn>
                  <a:cxn ang="0">
                    <a:pos x="393" y="346"/>
                  </a:cxn>
                  <a:cxn ang="0">
                    <a:pos x="414" y="361"/>
                  </a:cxn>
                  <a:cxn ang="0">
                    <a:pos x="453" y="381"/>
                  </a:cxn>
                  <a:cxn ang="0">
                    <a:pos x="457" y="406"/>
                  </a:cxn>
                  <a:cxn ang="0">
                    <a:pos x="458" y="439"/>
                  </a:cxn>
                  <a:cxn ang="0">
                    <a:pos x="489" y="477"/>
                  </a:cxn>
                  <a:cxn ang="0">
                    <a:pos x="525" y="492"/>
                  </a:cxn>
                  <a:cxn ang="0">
                    <a:pos x="586" y="490"/>
                  </a:cxn>
                  <a:cxn ang="0">
                    <a:pos x="586" y="508"/>
                  </a:cxn>
                  <a:cxn ang="0">
                    <a:pos x="563" y="527"/>
                  </a:cxn>
                  <a:cxn ang="0">
                    <a:pos x="539" y="544"/>
                  </a:cxn>
                  <a:cxn ang="0">
                    <a:pos x="533" y="586"/>
                  </a:cxn>
                  <a:cxn ang="0">
                    <a:pos x="505" y="593"/>
                  </a:cxn>
                  <a:cxn ang="0">
                    <a:pos x="467" y="578"/>
                  </a:cxn>
                  <a:cxn ang="0">
                    <a:pos x="458" y="540"/>
                  </a:cxn>
                  <a:cxn ang="0">
                    <a:pos x="462" y="511"/>
                  </a:cxn>
                  <a:cxn ang="0">
                    <a:pos x="415" y="506"/>
                  </a:cxn>
                  <a:cxn ang="0">
                    <a:pos x="401" y="494"/>
                  </a:cxn>
                  <a:cxn ang="0">
                    <a:pos x="354" y="480"/>
                  </a:cxn>
                  <a:cxn ang="0">
                    <a:pos x="304" y="472"/>
                  </a:cxn>
                  <a:cxn ang="0">
                    <a:pos x="317" y="437"/>
                  </a:cxn>
                  <a:cxn ang="0">
                    <a:pos x="321" y="386"/>
                  </a:cxn>
                  <a:cxn ang="0">
                    <a:pos x="278" y="349"/>
                  </a:cxn>
                  <a:cxn ang="0">
                    <a:pos x="275" y="325"/>
                  </a:cxn>
                  <a:cxn ang="0">
                    <a:pos x="289" y="285"/>
                  </a:cxn>
                  <a:cxn ang="0">
                    <a:pos x="269" y="271"/>
                  </a:cxn>
                  <a:cxn ang="0">
                    <a:pos x="228" y="262"/>
                  </a:cxn>
                  <a:cxn ang="0">
                    <a:pos x="213" y="218"/>
                  </a:cxn>
                  <a:cxn ang="0">
                    <a:pos x="186" y="204"/>
                  </a:cxn>
                  <a:cxn ang="0">
                    <a:pos x="163" y="193"/>
                  </a:cxn>
                  <a:cxn ang="0">
                    <a:pos x="149" y="131"/>
                  </a:cxn>
                  <a:cxn ang="0">
                    <a:pos x="117" y="114"/>
                  </a:cxn>
                  <a:cxn ang="0">
                    <a:pos x="88" y="112"/>
                  </a:cxn>
                  <a:cxn ang="0">
                    <a:pos x="62" y="141"/>
                  </a:cxn>
                  <a:cxn ang="0">
                    <a:pos x="40" y="132"/>
                  </a:cxn>
                  <a:cxn ang="0">
                    <a:pos x="6" y="103"/>
                  </a:cxn>
                  <a:cxn ang="0">
                    <a:pos x="3" y="64"/>
                  </a:cxn>
                  <a:cxn ang="0">
                    <a:pos x="24" y="47"/>
                  </a:cxn>
                  <a:cxn ang="0">
                    <a:pos x="85" y="42"/>
                  </a:cxn>
                  <a:cxn ang="0">
                    <a:pos x="116" y="51"/>
                  </a:cxn>
                  <a:cxn ang="0">
                    <a:pos x="160" y="86"/>
                  </a:cxn>
                  <a:cxn ang="0">
                    <a:pos x="193" y="98"/>
                  </a:cxn>
                  <a:cxn ang="0">
                    <a:pos x="230" y="63"/>
                  </a:cxn>
                  <a:cxn ang="0">
                    <a:pos x="254" y="53"/>
                  </a:cxn>
                  <a:cxn ang="0">
                    <a:pos x="318" y="55"/>
                  </a:cxn>
                  <a:cxn ang="0">
                    <a:pos x="387" y="56"/>
                  </a:cxn>
                  <a:cxn ang="0">
                    <a:pos x="399" y="51"/>
                  </a:cxn>
                  <a:cxn ang="0">
                    <a:pos x="447" y="56"/>
                  </a:cxn>
                  <a:cxn ang="0">
                    <a:pos x="480" y="34"/>
                  </a:cxn>
                  <a:cxn ang="0">
                    <a:pos x="533" y="0"/>
                  </a:cxn>
                </a:cxnLst>
                <a:rect l="0" t="0" r="r" b="b"/>
                <a:pathLst>
                  <a:path w="665" h="594">
                    <a:moveTo>
                      <a:pt x="533" y="0"/>
                    </a:moveTo>
                    <a:lnTo>
                      <a:pt x="539" y="1"/>
                    </a:lnTo>
                    <a:lnTo>
                      <a:pt x="546" y="8"/>
                    </a:lnTo>
                    <a:lnTo>
                      <a:pt x="553" y="19"/>
                    </a:lnTo>
                    <a:lnTo>
                      <a:pt x="560" y="31"/>
                    </a:lnTo>
                    <a:lnTo>
                      <a:pt x="566" y="42"/>
                    </a:lnTo>
                    <a:lnTo>
                      <a:pt x="572" y="51"/>
                    </a:lnTo>
                    <a:lnTo>
                      <a:pt x="576" y="56"/>
                    </a:lnTo>
                    <a:lnTo>
                      <a:pt x="582" y="59"/>
                    </a:lnTo>
                    <a:lnTo>
                      <a:pt x="592" y="62"/>
                    </a:lnTo>
                    <a:lnTo>
                      <a:pt x="605" y="67"/>
                    </a:lnTo>
                    <a:lnTo>
                      <a:pt x="618" y="72"/>
                    </a:lnTo>
                    <a:lnTo>
                      <a:pt x="631" y="77"/>
                    </a:lnTo>
                    <a:lnTo>
                      <a:pt x="641" y="82"/>
                    </a:lnTo>
                    <a:lnTo>
                      <a:pt x="646" y="88"/>
                    </a:lnTo>
                    <a:lnTo>
                      <a:pt x="648" y="94"/>
                    </a:lnTo>
                    <a:lnTo>
                      <a:pt x="653" y="105"/>
                    </a:lnTo>
                    <a:lnTo>
                      <a:pt x="658" y="121"/>
                    </a:lnTo>
                    <a:lnTo>
                      <a:pt x="665" y="140"/>
                    </a:lnTo>
                    <a:lnTo>
                      <a:pt x="642" y="147"/>
                    </a:lnTo>
                    <a:lnTo>
                      <a:pt x="620" y="154"/>
                    </a:lnTo>
                    <a:lnTo>
                      <a:pt x="601" y="160"/>
                    </a:lnTo>
                    <a:lnTo>
                      <a:pt x="556" y="175"/>
                    </a:lnTo>
                    <a:lnTo>
                      <a:pt x="548" y="178"/>
                    </a:lnTo>
                    <a:lnTo>
                      <a:pt x="545" y="180"/>
                    </a:lnTo>
                    <a:lnTo>
                      <a:pt x="544" y="186"/>
                    </a:lnTo>
                    <a:lnTo>
                      <a:pt x="544" y="198"/>
                    </a:lnTo>
                    <a:lnTo>
                      <a:pt x="543" y="212"/>
                    </a:lnTo>
                    <a:lnTo>
                      <a:pt x="543" y="228"/>
                    </a:lnTo>
                    <a:lnTo>
                      <a:pt x="544" y="245"/>
                    </a:lnTo>
                    <a:lnTo>
                      <a:pt x="544" y="276"/>
                    </a:lnTo>
                    <a:lnTo>
                      <a:pt x="542" y="279"/>
                    </a:lnTo>
                    <a:lnTo>
                      <a:pt x="535" y="283"/>
                    </a:lnTo>
                    <a:lnTo>
                      <a:pt x="525" y="287"/>
                    </a:lnTo>
                    <a:lnTo>
                      <a:pt x="512" y="294"/>
                    </a:lnTo>
                    <a:lnTo>
                      <a:pt x="497" y="301"/>
                    </a:lnTo>
                    <a:lnTo>
                      <a:pt x="480" y="308"/>
                    </a:lnTo>
                    <a:lnTo>
                      <a:pt x="463" y="316"/>
                    </a:lnTo>
                    <a:lnTo>
                      <a:pt x="447" y="323"/>
                    </a:lnTo>
                    <a:lnTo>
                      <a:pt x="431" y="330"/>
                    </a:lnTo>
                    <a:lnTo>
                      <a:pt x="417" y="336"/>
                    </a:lnTo>
                    <a:lnTo>
                      <a:pt x="405" y="341"/>
                    </a:lnTo>
                    <a:lnTo>
                      <a:pt x="397" y="344"/>
                    </a:lnTo>
                    <a:lnTo>
                      <a:pt x="393" y="346"/>
                    </a:lnTo>
                    <a:lnTo>
                      <a:pt x="393" y="348"/>
                    </a:lnTo>
                    <a:lnTo>
                      <a:pt x="397" y="352"/>
                    </a:lnTo>
                    <a:lnTo>
                      <a:pt x="404" y="356"/>
                    </a:lnTo>
                    <a:lnTo>
                      <a:pt x="414" y="361"/>
                    </a:lnTo>
                    <a:lnTo>
                      <a:pt x="425" y="366"/>
                    </a:lnTo>
                    <a:lnTo>
                      <a:pt x="436" y="371"/>
                    </a:lnTo>
                    <a:lnTo>
                      <a:pt x="445" y="376"/>
                    </a:lnTo>
                    <a:lnTo>
                      <a:pt x="453" y="381"/>
                    </a:lnTo>
                    <a:lnTo>
                      <a:pt x="457" y="384"/>
                    </a:lnTo>
                    <a:lnTo>
                      <a:pt x="458" y="390"/>
                    </a:lnTo>
                    <a:lnTo>
                      <a:pt x="458" y="397"/>
                    </a:lnTo>
                    <a:lnTo>
                      <a:pt x="457" y="406"/>
                    </a:lnTo>
                    <a:lnTo>
                      <a:pt x="456" y="415"/>
                    </a:lnTo>
                    <a:lnTo>
                      <a:pt x="455" y="424"/>
                    </a:lnTo>
                    <a:lnTo>
                      <a:pt x="456" y="432"/>
                    </a:lnTo>
                    <a:lnTo>
                      <a:pt x="458" y="439"/>
                    </a:lnTo>
                    <a:lnTo>
                      <a:pt x="464" y="447"/>
                    </a:lnTo>
                    <a:lnTo>
                      <a:pt x="471" y="458"/>
                    </a:lnTo>
                    <a:lnTo>
                      <a:pt x="480" y="468"/>
                    </a:lnTo>
                    <a:lnTo>
                      <a:pt x="489" y="477"/>
                    </a:lnTo>
                    <a:lnTo>
                      <a:pt x="497" y="484"/>
                    </a:lnTo>
                    <a:lnTo>
                      <a:pt x="504" y="489"/>
                    </a:lnTo>
                    <a:lnTo>
                      <a:pt x="512" y="491"/>
                    </a:lnTo>
                    <a:lnTo>
                      <a:pt x="525" y="492"/>
                    </a:lnTo>
                    <a:lnTo>
                      <a:pt x="538" y="492"/>
                    </a:lnTo>
                    <a:lnTo>
                      <a:pt x="554" y="491"/>
                    </a:lnTo>
                    <a:lnTo>
                      <a:pt x="568" y="490"/>
                    </a:lnTo>
                    <a:lnTo>
                      <a:pt x="586" y="490"/>
                    </a:lnTo>
                    <a:lnTo>
                      <a:pt x="589" y="492"/>
                    </a:lnTo>
                    <a:lnTo>
                      <a:pt x="590" y="497"/>
                    </a:lnTo>
                    <a:lnTo>
                      <a:pt x="588" y="503"/>
                    </a:lnTo>
                    <a:lnTo>
                      <a:pt x="586" y="508"/>
                    </a:lnTo>
                    <a:lnTo>
                      <a:pt x="583" y="514"/>
                    </a:lnTo>
                    <a:lnTo>
                      <a:pt x="581" y="515"/>
                    </a:lnTo>
                    <a:lnTo>
                      <a:pt x="577" y="518"/>
                    </a:lnTo>
                    <a:lnTo>
                      <a:pt x="563" y="527"/>
                    </a:lnTo>
                    <a:lnTo>
                      <a:pt x="555" y="532"/>
                    </a:lnTo>
                    <a:lnTo>
                      <a:pt x="548" y="537"/>
                    </a:lnTo>
                    <a:lnTo>
                      <a:pt x="542" y="542"/>
                    </a:lnTo>
                    <a:lnTo>
                      <a:pt x="539" y="544"/>
                    </a:lnTo>
                    <a:lnTo>
                      <a:pt x="537" y="548"/>
                    </a:lnTo>
                    <a:lnTo>
                      <a:pt x="536" y="555"/>
                    </a:lnTo>
                    <a:lnTo>
                      <a:pt x="536" y="575"/>
                    </a:lnTo>
                    <a:lnTo>
                      <a:pt x="533" y="586"/>
                    </a:lnTo>
                    <a:lnTo>
                      <a:pt x="530" y="592"/>
                    </a:lnTo>
                    <a:lnTo>
                      <a:pt x="523" y="594"/>
                    </a:lnTo>
                    <a:lnTo>
                      <a:pt x="515" y="594"/>
                    </a:lnTo>
                    <a:lnTo>
                      <a:pt x="505" y="593"/>
                    </a:lnTo>
                    <a:lnTo>
                      <a:pt x="494" y="590"/>
                    </a:lnTo>
                    <a:lnTo>
                      <a:pt x="484" y="586"/>
                    </a:lnTo>
                    <a:lnTo>
                      <a:pt x="475" y="582"/>
                    </a:lnTo>
                    <a:lnTo>
                      <a:pt x="467" y="578"/>
                    </a:lnTo>
                    <a:lnTo>
                      <a:pt x="462" y="572"/>
                    </a:lnTo>
                    <a:lnTo>
                      <a:pt x="459" y="563"/>
                    </a:lnTo>
                    <a:lnTo>
                      <a:pt x="458" y="552"/>
                    </a:lnTo>
                    <a:lnTo>
                      <a:pt x="458" y="540"/>
                    </a:lnTo>
                    <a:lnTo>
                      <a:pt x="459" y="529"/>
                    </a:lnTo>
                    <a:lnTo>
                      <a:pt x="460" y="520"/>
                    </a:lnTo>
                    <a:lnTo>
                      <a:pt x="462" y="513"/>
                    </a:lnTo>
                    <a:lnTo>
                      <a:pt x="462" y="511"/>
                    </a:lnTo>
                    <a:lnTo>
                      <a:pt x="459" y="511"/>
                    </a:lnTo>
                    <a:lnTo>
                      <a:pt x="454" y="510"/>
                    </a:lnTo>
                    <a:lnTo>
                      <a:pt x="424" y="507"/>
                    </a:lnTo>
                    <a:lnTo>
                      <a:pt x="415" y="506"/>
                    </a:lnTo>
                    <a:lnTo>
                      <a:pt x="410" y="506"/>
                    </a:lnTo>
                    <a:lnTo>
                      <a:pt x="407" y="504"/>
                    </a:lnTo>
                    <a:lnTo>
                      <a:pt x="404" y="500"/>
                    </a:lnTo>
                    <a:lnTo>
                      <a:pt x="401" y="494"/>
                    </a:lnTo>
                    <a:lnTo>
                      <a:pt x="395" y="488"/>
                    </a:lnTo>
                    <a:lnTo>
                      <a:pt x="386" y="484"/>
                    </a:lnTo>
                    <a:lnTo>
                      <a:pt x="372" y="481"/>
                    </a:lnTo>
                    <a:lnTo>
                      <a:pt x="354" y="480"/>
                    </a:lnTo>
                    <a:lnTo>
                      <a:pt x="336" y="481"/>
                    </a:lnTo>
                    <a:lnTo>
                      <a:pt x="319" y="480"/>
                    </a:lnTo>
                    <a:lnTo>
                      <a:pt x="312" y="478"/>
                    </a:lnTo>
                    <a:lnTo>
                      <a:pt x="304" y="472"/>
                    </a:lnTo>
                    <a:lnTo>
                      <a:pt x="293" y="463"/>
                    </a:lnTo>
                    <a:lnTo>
                      <a:pt x="303" y="457"/>
                    </a:lnTo>
                    <a:lnTo>
                      <a:pt x="309" y="450"/>
                    </a:lnTo>
                    <a:lnTo>
                      <a:pt x="317" y="437"/>
                    </a:lnTo>
                    <a:lnTo>
                      <a:pt x="321" y="423"/>
                    </a:lnTo>
                    <a:lnTo>
                      <a:pt x="323" y="409"/>
                    </a:lnTo>
                    <a:lnTo>
                      <a:pt x="323" y="390"/>
                    </a:lnTo>
                    <a:lnTo>
                      <a:pt x="321" y="386"/>
                    </a:lnTo>
                    <a:lnTo>
                      <a:pt x="314" y="379"/>
                    </a:lnTo>
                    <a:lnTo>
                      <a:pt x="307" y="372"/>
                    </a:lnTo>
                    <a:lnTo>
                      <a:pt x="287" y="357"/>
                    </a:lnTo>
                    <a:lnTo>
                      <a:pt x="278" y="349"/>
                    </a:lnTo>
                    <a:lnTo>
                      <a:pt x="273" y="343"/>
                    </a:lnTo>
                    <a:lnTo>
                      <a:pt x="271" y="338"/>
                    </a:lnTo>
                    <a:lnTo>
                      <a:pt x="272" y="333"/>
                    </a:lnTo>
                    <a:lnTo>
                      <a:pt x="275" y="325"/>
                    </a:lnTo>
                    <a:lnTo>
                      <a:pt x="279" y="316"/>
                    </a:lnTo>
                    <a:lnTo>
                      <a:pt x="282" y="306"/>
                    </a:lnTo>
                    <a:lnTo>
                      <a:pt x="286" y="295"/>
                    </a:lnTo>
                    <a:lnTo>
                      <a:pt x="289" y="285"/>
                    </a:lnTo>
                    <a:lnTo>
                      <a:pt x="292" y="278"/>
                    </a:lnTo>
                    <a:lnTo>
                      <a:pt x="292" y="273"/>
                    </a:lnTo>
                    <a:lnTo>
                      <a:pt x="291" y="271"/>
                    </a:lnTo>
                    <a:lnTo>
                      <a:pt x="269" y="271"/>
                    </a:lnTo>
                    <a:lnTo>
                      <a:pt x="257" y="270"/>
                    </a:lnTo>
                    <a:lnTo>
                      <a:pt x="246" y="269"/>
                    </a:lnTo>
                    <a:lnTo>
                      <a:pt x="235" y="266"/>
                    </a:lnTo>
                    <a:lnTo>
                      <a:pt x="228" y="262"/>
                    </a:lnTo>
                    <a:lnTo>
                      <a:pt x="223" y="257"/>
                    </a:lnTo>
                    <a:lnTo>
                      <a:pt x="219" y="247"/>
                    </a:lnTo>
                    <a:lnTo>
                      <a:pt x="215" y="227"/>
                    </a:lnTo>
                    <a:lnTo>
                      <a:pt x="213" y="218"/>
                    </a:lnTo>
                    <a:lnTo>
                      <a:pt x="209" y="212"/>
                    </a:lnTo>
                    <a:lnTo>
                      <a:pt x="203" y="208"/>
                    </a:lnTo>
                    <a:lnTo>
                      <a:pt x="195" y="206"/>
                    </a:lnTo>
                    <a:lnTo>
                      <a:pt x="186" y="204"/>
                    </a:lnTo>
                    <a:lnTo>
                      <a:pt x="176" y="203"/>
                    </a:lnTo>
                    <a:lnTo>
                      <a:pt x="169" y="202"/>
                    </a:lnTo>
                    <a:lnTo>
                      <a:pt x="165" y="199"/>
                    </a:lnTo>
                    <a:lnTo>
                      <a:pt x="163" y="193"/>
                    </a:lnTo>
                    <a:lnTo>
                      <a:pt x="161" y="183"/>
                    </a:lnTo>
                    <a:lnTo>
                      <a:pt x="159" y="170"/>
                    </a:lnTo>
                    <a:lnTo>
                      <a:pt x="153" y="142"/>
                    </a:lnTo>
                    <a:lnTo>
                      <a:pt x="149" y="131"/>
                    </a:lnTo>
                    <a:lnTo>
                      <a:pt x="146" y="124"/>
                    </a:lnTo>
                    <a:lnTo>
                      <a:pt x="139" y="120"/>
                    </a:lnTo>
                    <a:lnTo>
                      <a:pt x="129" y="117"/>
                    </a:lnTo>
                    <a:lnTo>
                      <a:pt x="117" y="114"/>
                    </a:lnTo>
                    <a:lnTo>
                      <a:pt x="106" y="112"/>
                    </a:lnTo>
                    <a:lnTo>
                      <a:pt x="97" y="110"/>
                    </a:lnTo>
                    <a:lnTo>
                      <a:pt x="92" y="110"/>
                    </a:lnTo>
                    <a:lnTo>
                      <a:pt x="88" y="112"/>
                    </a:lnTo>
                    <a:lnTo>
                      <a:pt x="85" y="117"/>
                    </a:lnTo>
                    <a:lnTo>
                      <a:pt x="79" y="122"/>
                    </a:lnTo>
                    <a:lnTo>
                      <a:pt x="73" y="130"/>
                    </a:lnTo>
                    <a:lnTo>
                      <a:pt x="62" y="141"/>
                    </a:lnTo>
                    <a:lnTo>
                      <a:pt x="59" y="143"/>
                    </a:lnTo>
                    <a:lnTo>
                      <a:pt x="55" y="142"/>
                    </a:lnTo>
                    <a:lnTo>
                      <a:pt x="49" y="137"/>
                    </a:lnTo>
                    <a:lnTo>
                      <a:pt x="40" y="132"/>
                    </a:lnTo>
                    <a:lnTo>
                      <a:pt x="30" y="124"/>
                    </a:lnTo>
                    <a:lnTo>
                      <a:pt x="20" y="118"/>
                    </a:lnTo>
                    <a:lnTo>
                      <a:pt x="11" y="110"/>
                    </a:lnTo>
                    <a:lnTo>
                      <a:pt x="6" y="103"/>
                    </a:lnTo>
                    <a:lnTo>
                      <a:pt x="2" y="97"/>
                    </a:lnTo>
                    <a:lnTo>
                      <a:pt x="0" y="87"/>
                    </a:lnTo>
                    <a:lnTo>
                      <a:pt x="1" y="76"/>
                    </a:lnTo>
                    <a:lnTo>
                      <a:pt x="3" y="64"/>
                    </a:lnTo>
                    <a:lnTo>
                      <a:pt x="6" y="56"/>
                    </a:lnTo>
                    <a:lnTo>
                      <a:pt x="9" y="51"/>
                    </a:lnTo>
                    <a:lnTo>
                      <a:pt x="13" y="49"/>
                    </a:lnTo>
                    <a:lnTo>
                      <a:pt x="24" y="47"/>
                    </a:lnTo>
                    <a:lnTo>
                      <a:pt x="38" y="46"/>
                    </a:lnTo>
                    <a:lnTo>
                      <a:pt x="54" y="44"/>
                    </a:lnTo>
                    <a:lnTo>
                      <a:pt x="71" y="42"/>
                    </a:lnTo>
                    <a:lnTo>
                      <a:pt x="85" y="42"/>
                    </a:lnTo>
                    <a:lnTo>
                      <a:pt x="96" y="42"/>
                    </a:lnTo>
                    <a:lnTo>
                      <a:pt x="103" y="42"/>
                    </a:lnTo>
                    <a:lnTo>
                      <a:pt x="108" y="45"/>
                    </a:lnTo>
                    <a:lnTo>
                      <a:pt x="116" y="51"/>
                    </a:lnTo>
                    <a:lnTo>
                      <a:pt x="126" y="59"/>
                    </a:lnTo>
                    <a:lnTo>
                      <a:pt x="137" y="68"/>
                    </a:lnTo>
                    <a:lnTo>
                      <a:pt x="149" y="77"/>
                    </a:lnTo>
                    <a:lnTo>
                      <a:pt x="160" y="86"/>
                    </a:lnTo>
                    <a:lnTo>
                      <a:pt x="170" y="93"/>
                    </a:lnTo>
                    <a:lnTo>
                      <a:pt x="180" y="98"/>
                    </a:lnTo>
                    <a:lnTo>
                      <a:pt x="187" y="100"/>
                    </a:lnTo>
                    <a:lnTo>
                      <a:pt x="193" y="98"/>
                    </a:lnTo>
                    <a:lnTo>
                      <a:pt x="201" y="92"/>
                    </a:lnTo>
                    <a:lnTo>
                      <a:pt x="211" y="84"/>
                    </a:lnTo>
                    <a:lnTo>
                      <a:pt x="220" y="74"/>
                    </a:lnTo>
                    <a:lnTo>
                      <a:pt x="230" y="63"/>
                    </a:lnTo>
                    <a:lnTo>
                      <a:pt x="239" y="51"/>
                    </a:lnTo>
                    <a:lnTo>
                      <a:pt x="240" y="52"/>
                    </a:lnTo>
                    <a:lnTo>
                      <a:pt x="243" y="52"/>
                    </a:lnTo>
                    <a:lnTo>
                      <a:pt x="254" y="53"/>
                    </a:lnTo>
                    <a:lnTo>
                      <a:pt x="267" y="54"/>
                    </a:lnTo>
                    <a:lnTo>
                      <a:pt x="297" y="56"/>
                    </a:lnTo>
                    <a:lnTo>
                      <a:pt x="308" y="56"/>
                    </a:lnTo>
                    <a:lnTo>
                      <a:pt x="318" y="55"/>
                    </a:lnTo>
                    <a:lnTo>
                      <a:pt x="328" y="53"/>
                    </a:lnTo>
                    <a:lnTo>
                      <a:pt x="338" y="54"/>
                    </a:lnTo>
                    <a:lnTo>
                      <a:pt x="364" y="56"/>
                    </a:lnTo>
                    <a:lnTo>
                      <a:pt x="387" y="56"/>
                    </a:lnTo>
                    <a:lnTo>
                      <a:pt x="393" y="55"/>
                    </a:lnTo>
                    <a:lnTo>
                      <a:pt x="394" y="55"/>
                    </a:lnTo>
                    <a:lnTo>
                      <a:pt x="397" y="52"/>
                    </a:lnTo>
                    <a:lnTo>
                      <a:pt x="399" y="51"/>
                    </a:lnTo>
                    <a:lnTo>
                      <a:pt x="412" y="53"/>
                    </a:lnTo>
                    <a:lnTo>
                      <a:pt x="426" y="54"/>
                    </a:lnTo>
                    <a:lnTo>
                      <a:pt x="438" y="55"/>
                    </a:lnTo>
                    <a:lnTo>
                      <a:pt x="447" y="56"/>
                    </a:lnTo>
                    <a:lnTo>
                      <a:pt x="452" y="54"/>
                    </a:lnTo>
                    <a:lnTo>
                      <a:pt x="459" y="49"/>
                    </a:lnTo>
                    <a:lnTo>
                      <a:pt x="469" y="42"/>
                    </a:lnTo>
                    <a:lnTo>
                      <a:pt x="480" y="34"/>
                    </a:lnTo>
                    <a:lnTo>
                      <a:pt x="504" y="16"/>
                    </a:lnTo>
                    <a:lnTo>
                      <a:pt x="516" y="9"/>
                    </a:lnTo>
                    <a:lnTo>
                      <a:pt x="526" y="3"/>
                    </a:lnTo>
                    <a:lnTo>
                      <a:pt x="533" y="0"/>
                    </a:lnTo>
                    <a:close/>
                  </a:path>
                </a:pathLst>
              </a:custGeom>
              <a:grpFill/>
              <a:ln w="0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74" name="Freeform 9">
                <a:extLst>
                  <a:ext uri="{FF2B5EF4-FFF2-40B4-BE49-F238E27FC236}">
                    <a16:creationId xmlns:a16="http://schemas.microsoft.com/office/drawing/2014/main" id="{649D5AD2-C10A-47CC-B044-DC3F9D296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2751" y="2130425"/>
                <a:ext cx="982663" cy="1333500"/>
              </a:xfrm>
              <a:custGeom>
                <a:avLst/>
                <a:gdLst/>
                <a:ahLst/>
                <a:cxnLst>
                  <a:cxn ang="0">
                    <a:pos x="554" y="91"/>
                  </a:cxn>
                  <a:cxn ang="0">
                    <a:pos x="592" y="200"/>
                  </a:cxn>
                  <a:cxn ang="0">
                    <a:pos x="599" y="253"/>
                  </a:cxn>
                  <a:cxn ang="0">
                    <a:pos x="590" y="323"/>
                  </a:cxn>
                  <a:cxn ang="0">
                    <a:pos x="602" y="383"/>
                  </a:cxn>
                  <a:cxn ang="0">
                    <a:pos x="583" y="408"/>
                  </a:cxn>
                  <a:cxn ang="0">
                    <a:pos x="531" y="398"/>
                  </a:cxn>
                  <a:cxn ang="0">
                    <a:pos x="523" y="458"/>
                  </a:cxn>
                  <a:cxn ang="0">
                    <a:pos x="477" y="489"/>
                  </a:cxn>
                  <a:cxn ang="0">
                    <a:pos x="469" y="526"/>
                  </a:cxn>
                  <a:cxn ang="0">
                    <a:pos x="553" y="567"/>
                  </a:cxn>
                  <a:cxn ang="0">
                    <a:pos x="576" y="601"/>
                  </a:cxn>
                  <a:cxn ang="0">
                    <a:pos x="564" y="660"/>
                  </a:cxn>
                  <a:cxn ang="0">
                    <a:pos x="549" y="685"/>
                  </a:cxn>
                  <a:cxn ang="0">
                    <a:pos x="593" y="721"/>
                  </a:cxn>
                  <a:cxn ang="0">
                    <a:pos x="618" y="753"/>
                  </a:cxn>
                  <a:cxn ang="0">
                    <a:pos x="599" y="803"/>
                  </a:cxn>
                  <a:cxn ang="0">
                    <a:pos x="527" y="834"/>
                  </a:cxn>
                  <a:cxn ang="0">
                    <a:pos x="486" y="829"/>
                  </a:cxn>
                  <a:cxn ang="0">
                    <a:pos x="431" y="800"/>
                  </a:cxn>
                  <a:cxn ang="0">
                    <a:pos x="373" y="770"/>
                  </a:cxn>
                  <a:cxn ang="0">
                    <a:pos x="321" y="755"/>
                  </a:cxn>
                  <a:cxn ang="0">
                    <a:pos x="297" y="800"/>
                  </a:cxn>
                  <a:cxn ang="0">
                    <a:pos x="240" y="823"/>
                  </a:cxn>
                  <a:cxn ang="0">
                    <a:pos x="188" y="818"/>
                  </a:cxn>
                  <a:cxn ang="0">
                    <a:pos x="136" y="788"/>
                  </a:cxn>
                  <a:cxn ang="0">
                    <a:pos x="133" y="743"/>
                  </a:cxn>
                  <a:cxn ang="0">
                    <a:pos x="140" y="697"/>
                  </a:cxn>
                  <a:cxn ang="0">
                    <a:pos x="100" y="694"/>
                  </a:cxn>
                  <a:cxn ang="0">
                    <a:pos x="73" y="686"/>
                  </a:cxn>
                  <a:cxn ang="0">
                    <a:pos x="83" y="621"/>
                  </a:cxn>
                  <a:cxn ang="0">
                    <a:pos x="49" y="607"/>
                  </a:cxn>
                  <a:cxn ang="0">
                    <a:pos x="23" y="589"/>
                  </a:cxn>
                  <a:cxn ang="0">
                    <a:pos x="39" y="516"/>
                  </a:cxn>
                  <a:cxn ang="0">
                    <a:pos x="43" y="482"/>
                  </a:cxn>
                  <a:cxn ang="0">
                    <a:pos x="24" y="416"/>
                  </a:cxn>
                  <a:cxn ang="0">
                    <a:pos x="45" y="386"/>
                  </a:cxn>
                  <a:cxn ang="0">
                    <a:pos x="134" y="332"/>
                  </a:cxn>
                  <a:cxn ang="0">
                    <a:pos x="193" y="341"/>
                  </a:cxn>
                  <a:cxn ang="0">
                    <a:pos x="258" y="354"/>
                  </a:cxn>
                  <a:cxn ang="0">
                    <a:pos x="281" y="367"/>
                  </a:cxn>
                  <a:cxn ang="0">
                    <a:pos x="317" y="380"/>
                  </a:cxn>
                  <a:cxn ang="0">
                    <a:pos x="319" y="432"/>
                  </a:cxn>
                  <a:cxn ang="0">
                    <a:pos x="362" y="453"/>
                  </a:cxn>
                  <a:cxn ang="0">
                    <a:pos x="393" y="435"/>
                  </a:cxn>
                  <a:cxn ang="0">
                    <a:pos x="405" y="397"/>
                  </a:cxn>
                  <a:cxn ang="0">
                    <a:pos x="440" y="374"/>
                  </a:cxn>
                  <a:cxn ang="0">
                    <a:pos x="443" y="350"/>
                  </a:cxn>
                  <a:cxn ang="0">
                    <a:pos x="369" y="351"/>
                  </a:cxn>
                  <a:cxn ang="0">
                    <a:pos x="328" y="318"/>
                  </a:cxn>
                  <a:cxn ang="0">
                    <a:pos x="313" y="275"/>
                  </a:cxn>
                  <a:cxn ang="0">
                    <a:pos x="310" y="241"/>
                  </a:cxn>
                  <a:cxn ang="0">
                    <a:pos x="261" y="216"/>
                  </a:cxn>
                  <a:cxn ang="0">
                    <a:pos x="262" y="201"/>
                  </a:cxn>
                  <a:cxn ang="0">
                    <a:pos x="337" y="168"/>
                  </a:cxn>
                  <a:cxn ang="0">
                    <a:pos x="399" y="139"/>
                  </a:cxn>
                  <a:cxn ang="0">
                    <a:pos x="401" y="58"/>
                  </a:cxn>
                  <a:cxn ang="0">
                    <a:pos x="458" y="20"/>
                  </a:cxn>
                </a:cxnLst>
                <a:rect l="0" t="0" r="r" b="b"/>
                <a:pathLst>
                  <a:path w="619" h="840">
                    <a:moveTo>
                      <a:pt x="522" y="0"/>
                    </a:moveTo>
                    <a:lnTo>
                      <a:pt x="530" y="21"/>
                    </a:lnTo>
                    <a:lnTo>
                      <a:pt x="537" y="44"/>
                    </a:lnTo>
                    <a:lnTo>
                      <a:pt x="545" y="67"/>
                    </a:lnTo>
                    <a:lnTo>
                      <a:pt x="554" y="91"/>
                    </a:lnTo>
                    <a:lnTo>
                      <a:pt x="563" y="116"/>
                    </a:lnTo>
                    <a:lnTo>
                      <a:pt x="571" y="140"/>
                    </a:lnTo>
                    <a:lnTo>
                      <a:pt x="579" y="162"/>
                    </a:lnTo>
                    <a:lnTo>
                      <a:pt x="586" y="182"/>
                    </a:lnTo>
                    <a:lnTo>
                      <a:pt x="592" y="200"/>
                    </a:lnTo>
                    <a:lnTo>
                      <a:pt x="596" y="215"/>
                    </a:lnTo>
                    <a:lnTo>
                      <a:pt x="600" y="225"/>
                    </a:lnTo>
                    <a:lnTo>
                      <a:pt x="601" y="231"/>
                    </a:lnTo>
                    <a:lnTo>
                      <a:pt x="601" y="241"/>
                    </a:lnTo>
                    <a:lnTo>
                      <a:pt x="599" y="253"/>
                    </a:lnTo>
                    <a:lnTo>
                      <a:pt x="597" y="268"/>
                    </a:lnTo>
                    <a:lnTo>
                      <a:pt x="594" y="284"/>
                    </a:lnTo>
                    <a:lnTo>
                      <a:pt x="592" y="299"/>
                    </a:lnTo>
                    <a:lnTo>
                      <a:pt x="591" y="312"/>
                    </a:lnTo>
                    <a:lnTo>
                      <a:pt x="590" y="323"/>
                    </a:lnTo>
                    <a:lnTo>
                      <a:pt x="592" y="330"/>
                    </a:lnTo>
                    <a:lnTo>
                      <a:pt x="598" y="339"/>
                    </a:lnTo>
                    <a:lnTo>
                      <a:pt x="607" y="348"/>
                    </a:lnTo>
                    <a:lnTo>
                      <a:pt x="605" y="367"/>
                    </a:lnTo>
                    <a:lnTo>
                      <a:pt x="602" y="383"/>
                    </a:lnTo>
                    <a:lnTo>
                      <a:pt x="600" y="396"/>
                    </a:lnTo>
                    <a:lnTo>
                      <a:pt x="597" y="405"/>
                    </a:lnTo>
                    <a:lnTo>
                      <a:pt x="595" y="409"/>
                    </a:lnTo>
                    <a:lnTo>
                      <a:pt x="591" y="409"/>
                    </a:lnTo>
                    <a:lnTo>
                      <a:pt x="583" y="408"/>
                    </a:lnTo>
                    <a:lnTo>
                      <a:pt x="573" y="406"/>
                    </a:lnTo>
                    <a:lnTo>
                      <a:pt x="562" y="404"/>
                    </a:lnTo>
                    <a:lnTo>
                      <a:pt x="550" y="401"/>
                    </a:lnTo>
                    <a:lnTo>
                      <a:pt x="539" y="399"/>
                    </a:lnTo>
                    <a:lnTo>
                      <a:pt x="531" y="398"/>
                    </a:lnTo>
                    <a:lnTo>
                      <a:pt x="524" y="398"/>
                    </a:lnTo>
                    <a:lnTo>
                      <a:pt x="522" y="400"/>
                    </a:lnTo>
                    <a:lnTo>
                      <a:pt x="522" y="407"/>
                    </a:lnTo>
                    <a:lnTo>
                      <a:pt x="523" y="419"/>
                    </a:lnTo>
                    <a:lnTo>
                      <a:pt x="523" y="458"/>
                    </a:lnTo>
                    <a:lnTo>
                      <a:pt x="522" y="465"/>
                    </a:lnTo>
                    <a:lnTo>
                      <a:pt x="517" y="468"/>
                    </a:lnTo>
                    <a:lnTo>
                      <a:pt x="508" y="474"/>
                    </a:lnTo>
                    <a:lnTo>
                      <a:pt x="486" y="484"/>
                    </a:lnTo>
                    <a:lnTo>
                      <a:pt x="477" y="489"/>
                    </a:lnTo>
                    <a:lnTo>
                      <a:pt x="473" y="493"/>
                    </a:lnTo>
                    <a:lnTo>
                      <a:pt x="470" y="499"/>
                    </a:lnTo>
                    <a:lnTo>
                      <a:pt x="467" y="508"/>
                    </a:lnTo>
                    <a:lnTo>
                      <a:pt x="466" y="517"/>
                    </a:lnTo>
                    <a:lnTo>
                      <a:pt x="469" y="526"/>
                    </a:lnTo>
                    <a:lnTo>
                      <a:pt x="474" y="530"/>
                    </a:lnTo>
                    <a:lnTo>
                      <a:pt x="483" y="535"/>
                    </a:lnTo>
                    <a:lnTo>
                      <a:pt x="495" y="541"/>
                    </a:lnTo>
                    <a:lnTo>
                      <a:pt x="539" y="561"/>
                    </a:lnTo>
                    <a:lnTo>
                      <a:pt x="553" y="567"/>
                    </a:lnTo>
                    <a:lnTo>
                      <a:pt x="565" y="573"/>
                    </a:lnTo>
                    <a:lnTo>
                      <a:pt x="572" y="579"/>
                    </a:lnTo>
                    <a:lnTo>
                      <a:pt x="575" y="583"/>
                    </a:lnTo>
                    <a:lnTo>
                      <a:pt x="575" y="590"/>
                    </a:lnTo>
                    <a:lnTo>
                      <a:pt x="576" y="601"/>
                    </a:lnTo>
                    <a:lnTo>
                      <a:pt x="576" y="628"/>
                    </a:lnTo>
                    <a:lnTo>
                      <a:pt x="575" y="639"/>
                    </a:lnTo>
                    <a:lnTo>
                      <a:pt x="573" y="649"/>
                    </a:lnTo>
                    <a:lnTo>
                      <a:pt x="570" y="655"/>
                    </a:lnTo>
                    <a:lnTo>
                      <a:pt x="564" y="660"/>
                    </a:lnTo>
                    <a:lnTo>
                      <a:pt x="557" y="665"/>
                    </a:lnTo>
                    <a:lnTo>
                      <a:pt x="551" y="670"/>
                    </a:lnTo>
                    <a:lnTo>
                      <a:pt x="547" y="675"/>
                    </a:lnTo>
                    <a:lnTo>
                      <a:pt x="546" y="681"/>
                    </a:lnTo>
                    <a:lnTo>
                      <a:pt x="549" y="685"/>
                    </a:lnTo>
                    <a:lnTo>
                      <a:pt x="555" y="690"/>
                    </a:lnTo>
                    <a:lnTo>
                      <a:pt x="563" y="697"/>
                    </a:lnTo>
                    <a:lnTo>
                      <a:pt x="572" y="705"/>
                    </a:lnTo>
                    <a:lnTo>
                      <a:pt x="583" y="713"/>
                    </a:lnTo>
                    <a:lnTo>
                      <a:pt x="593" y="721"/>
                    </a:lnTo>
                    <a:lnTo>
                      <a:pt x="602" y="730"/>
                    </a:lnTo>
                    <a:lnTo>
                      <a:pt x="611" y="737"/>
                    </a:lnTo>
                    <a:lnTo>
                      <a:pt x="616" y="744"/>
                    </a:lnTo>
                    <a:lnTo>
                      <a:pt x="619" y="749"/>
                    </a:lnTo>
                    <a:lnTo>
                      <a:pt x="618" y="753"/>
                    </a:lnTo>
                    <a:lnTo>
                      <a:pt x="615" y="757"/>
                    </a:lnTo>
                    <a:lnTo>
                      <a:pt x="612" y="765"/>
                    </a:lnTo>
                    <a:lnTo>
                      <a:pt x="608" y="776"/>
                    </a:lnTo>
                    <a:lnTo>
                      <a:pt x="604" y="789"/>
                    </a:lnTo>
                    <a:lnTo>
                      <a:pt x="599" y="803"/>
                    </a:lnTo>
                    <a:lnTo>
                      <a:pt x="589" y="804"/>
                    </a:lnTo>
                    <a:lnTo>
                      <a:pt x="577" y="808"/>
                    </a:lnTo>
                    <a:lnTo>
                      <a:pt x="564" y="814"/>
                    </a:lnTo>
                    <a:lnTo>
                      <a:pt x="538" y="828"/>
                    </a:lnTo>
                    <a:lnTo>
                      <a:pt x="527" y="834"/>
                    </a:lnTo>
                    <a:lnTo>
                      <a:pt x="518" y="838"/>
                    </a:lnTo>
                    <a:lnTo>
                      <a:pt x="513" y="840"/>
                    </a:lnTo>
                    <a:lnTo>
                      <a:pt x="507" y="839"/>
                    </a:lnTo>
                    <a:lnTo>
                      <a:pt x="498" y="835"/>
                    </a:lnTo>
                    <a:lnTo>
                      <a:pt x="486" y="829"/>
                    </a:lnTo>
                    <a:lnTo>
                      <a:pt x="473" y="823"/>
                    </a:lnTo>
                    <a:lnTo>
                      <a:pt x="461" y="816"/>
                    </a:lnTo>
                    <a:lnTo>
                      <a:pt x="449" y="809"/>
                    </a:lnTo>
                    <a:lnTo>
                      <a:pt x="438" y="804"/>
                    </a:lnTo>
                    <a:lnTo>
                      <a:pt x="431" y="800"/>
                    </a:lnTo>
                    <a:lnTo>
                      <a:pt x="424" y="797"/>
                    </a:lnTo>
                    <a:lnTo>
                      <a:pt x="414" y="791"/>
                    </a:lnTo>
                    <a:lnTo>
                      <a:pt x="401" y="785"/>
                    </a:lnTo>
                    <a:lnTo>
                      <a:pt x="388" y="778"/>
                    </a:lnTo>
                    <a:lnTo>
                      <a:pt x="373" y="770"/>
                    </a:lnTo>
                    <a:lnTo>
                      <a:pt x="359" y="763"/>
                    </a:lnTo>
                    <a:lnTo>
                      <a:pt x="346" y="756"/>
                    </a:lnTo>
                    <a:lnTo>
                      <a:pt x="330" y="748"/>
                    </a:lnTo>
                    <a:lnTo>
                      <a:pt x="325" y="749"/>
                    </a:lnTo>
                    <a:lnTo>
                      <a:pt x="321" y="755"/>
                    </a:lnTo>
                    <a:lnTo>
                      <a:pt x="316" y="764"/>
                    </a:lnTo>
                    <a:lnTo>
                      <a:pt x="312" y="774"/>
                    </a:lnTo>
                    <a:lnTo>
                      <a:pt x="307" y="785"/>
                    </a:lnTo>
                    <a:lnTo>
                      <a:pt x="302" y="794"/>
                    </a:lnTo>
                    <a:lnTo>
                      <a:pt x="297" y="800"/>
                    </a:lnTo>
                    <a:lnTo>
                      <a:pt x="293" y="803"/>
                    </a:lnTo>
                    <a:lnTo>
                      <a:pt x="286" y="804"/>
                    </a:lnTo>
                    <a:lnTo>
                      <a:pt x="277" y="808"/>
                    </a:lnTo>
                    <a:lnTo>
                      <a:pt x="266" y="813"/>
                    </a:lnTo>
                    <a:lnTo>
                      <a:pt x="240" y="823"/>
                    </a:lnTo>
                    <a:lnTo>
                      <a:pt x="230" y="827"/>
                    </a:lnTo>
                    <a:lnTo>
                      <a:pt x="220" y="829"/>
                    </a:lnTo>
                    <a:lnTo>
                      <a:pt x="211" y="828"/>
                    </a:lnTo>
                    <a:lnTo>
                      <a:pt x="200" y="824"/>
                    </a:lnTo>
                    <a:lnTo>
                      <a:pt x="188" y="818"/>
                    </a:lnTo>
                    <a:lnTo>
                      <a:pt x="175" y="810"/>
                    </a:lnTo>
                    <a:lnTo>
                      <a:pt x="163" y="803"/>
                    </a:lnTo>
                    <a:lnTo>
                      <a:pt x="152" y="796"/>
                    </a:lnTo>
                    <a:lnTo>
                      <a:pt x="143" y="790"/>
                    </a:lnTo>
                    <a:lnTo>
                      <a:pt x="136" y="788"/>
                    </a:lnTo>
                    <a:lnTo>
                      <a:pt x="133" y="785"/>
                    </a:lnTo>
                    <a:lnTo>
                      <a:pt x="131" y="778"/>
                    </a:lnTo>
                    <a:lnTo>
                      <a:pt x="131" y="768"/>
                    </a:lnTo>
                    <a:lnTo>
                      <a:pt x="132" y="756"/>
                    </a:lnTo>
                    <a:lnTo>
                      <a:pt x="133" y="743"/>
                    </a:lnTo>
                    <a:lnTo>
                      <a:pt x="135" y="731"/>
                    </a:lnTo>
                    <a:lnTo>
                      <a:pt x="137" y="718"/>
                    </a:lnTo>
                    <a:lnTo>
                      <a:pt x="138" y="709"/>
                    </a:lnTo>
                    <a:lnTo>
                      <a:pt x="140" y="701"/>
                    </a:lnTo>
                    <a:lnTo>
                      <a:pt x="140" y="697"/>
                    </a:lnTo>
                    <a:lnTo>
                      <a:pt x="138" y="695"/>
                    </a:lnTo>
                    <a:lnTo>
                      <a:pt x="131" y="694"/>
                    </a:lnTo>
                    <a:lnTo>
                      <a:pt x="122" y="693"/>
                    </a:lnTo>
                    <a:lnTo>
                      <a:pt x="111" y="693"/>
                    </a:lnTo>
                    <a:lnTo>
                      <a:pt x="100" y="694"/>
                    </a:lnTo>
                    <a:lnTo>
                      <a:pt x="90" y="694"/>
                    </a:lnTo>
                    <a:lnTo>
                      <a:pt x="81" y="695"/>
                    </a:lnTo>
                    <a:lnTo>
                      <a:pt x="75" y="695"/>
                    </a:lnTo>
                    <a:lnTo>
                      <a:pt x="73" y="693"/>
                    </a:lnTo>
                    <a:lnTo>
                      <a:pt x="73" y="686"/>
                    </a:lnTo>
                    <a:lnTo>
                      <a:pt x="74" y="677"/>
                    </a:lnTo>
                    <a:lnTo>
                      <a:pt x="75" y="666"/>
                    </a:lnTo>
                    <a:lnTo>
                      <a:pt x="78" y="653"/>
                    </a:lnTo>
                    <a:lnTo>
                      <a:pt x="82" y="629"/>
                    </a:lnTo>
                    <a:lnTo>
                      <a:pt x="83" y="621"/>
                    </a:lnTo>
                    <a:lnTo>
                      <a:pt x="83" y="614"/>
                    </a:lnTo>
                    <a:lnTo>
                      <a:pt x="81" y="611"/>
                    </a:lnTo>
                    <a:lnTo>
                      <a:pt x="72" y="610"/>
                    </a:lnTo>
                    <a:lnTo>
                      <a:pt x="60" y="608"/>
                    </a:lnTo>
                    <a:lnTo>
                      <a:pt x="49" y="607"/>
                    </a:lnTo>
                    <a:lnTo>
                      <a:pt x="40" y="607"/>
                    </a:lnTo>
                    <a:lnTo>
                      <a:pt x="38" y="608"/>
                    </a:lnTo>
                    <a:lnTo>
                      <a:pt x="37" y="609"/>
                    </a:lnTo>
                    <a:lnTo>
                      <a:pt x="35" y="610"/>
                    </a:lnTo>
                    <a:lnTo>
                      <a:pt x="23" y="589"/>
                    </a:lnTo>
                    <a:lnTo>
                      <a:pt x="12" y="565"/>
                    </a:lnTo>
                    <a:lnTo>
                      <a:pt x="0" y="543"/>
                    </a:lnTo>
                    <a:lnTo>
                      <a:pt x="16" y="533"/>
                    </a:lnTo>
                    <a:lnTo>
                      <a:pt x="29" y="524"/>
                    </a:lnTo>
                    <a:lnTo>
                      <a:pt x="39" y="516"/>
                    </a:lnTo>
                    <a:lnTo>
                      <a:pt x="46" y="511"/>
                    </a:lnTo>
                    <a:lnTo>
                      <a:pt x="49" y="508"/>
                    </a:lnTo>
                    <a:lnTo>
                      <a:pt x="49" y="503"/>
                    </a:lnTo>
                    <a:lnTo>
                      <a:pt x="46" y="494"/>
                    </a:lnTo>
                    <a:lnTo>
                      <a:pt x="43" y="482"/>
                    </a:lnTo>
                    <a:lnTo>
                      <a:pt x="39" y="469"/>
                    </a:lnTo>
                    <a:lnTo>
                      <a:pt x="35" y="455"/>
                    </a:lnTo>
                    <a:lnTo>
                      <a:pt x="30" y="441"/>
                    </a:lnTo>
                    <a:lnTo>
                      <a:pt x="27" y="428"/>
                    </a:lnTo>
                    <a:lnTo>
                      <a:pt x="24" y="416"/>
                    </a:lnTo>
                    <a:lnTo>
                      <a:pt x="23" y="408"/>
                    </a:lnTo>
                    <a:lnTo>
                      <a:pt x="24" y="404"/>
                    </a:lnTo>
                    <a:lnTo>
                      <a:pt x="28" y="400"/>
                    </a:lnTo>
                    <a:lnTo>
                      <a:pt x="36" y="393"/>
                    </a:lnTo>
                    <a:lnTo>
                      <a:pt x="45" y="386"/>
                    </a:lnTo>
                    <a:lnTo>
                      <a:pt x="78" y="359"/>
                    </a:lnTo>
                    <a:lnTo>
                      <a:pt x="92" y="349"/>
                    </a:lnTo>
                    <a:lnTo>
                      <a:pt x="103" y="345"/>
                    </a:lnTo>
                    <a:lnTo>
                      <a:pt x="118" y="339"/>
                    </a:lnTo>
                    <a:lnTo>
                      <a:pt x="134" y="332"/>
                    </a:lnTo>
                    <a:lnTo>
                      <a:pt x="150" y="323"/>
                    </a:lnTo>
                    <a:lnTo>
                      <a:pt x="161" y="332"/>
                    </a:lnTo>
                    <a:lnTo>
                      <a:pt x="169" y="338"/>
                    </a:lnTo>
                    <a:lnTo>
                      <a:pt x="176" y="340"/>
                    </a:lnTo>
                    <a:lnTo>
                      <a:pt x="193" y="341"/>
                    </a:lnTo>
                    <a:lnTo>
                      <a:pt x="211" y="340"/>
                    </a:lnTo>
                    <a:lnTo>
                      <a:pt x="229" y="341"/>
                    </a:lnTo>
                    <a:lnTo>
                      <a:pt x="243" y="344"/>
                    </a:lnTo>
                    <a:lnTo>
                      <a:pt x="252" y="348"/>
                    </a:lnTo>
                    <a:lnTo>
                      <a:pt x="258" y="354"/>
                    </a:lnTo>
                    <a:lnTo>
                      <a:pt x="261" y="360"/>
                    </a:lnTo>
                    <a:lnTo>
                      <a:pt x="264" y="364"/>
                    </a:lnTo>
                    <a:lnTo>
                      <a:pt x="267" y="366"/>
                    </a:lnTo>
                    <a:lnTo>
                      <a:pt x="272" y="366"/>
                    </a:lnTo>
                    <a:lnTo>
                      <a:pt x="281" y="367"/>
                    </a:lnTo>
                    <a:lnTo>
                      <a:pt x="311" y="370"/>
                    </a:lnTo>
                    <a:lnTo>
                      <a:pt x="316" y="371"/>
                    </a:lnTo>
                    <a:lnTo>
                      <a:pt x="319" y="371"/>
                    </a:lnTo>
                    <a:lnTo>
                      <a:pt x="319" y="373"/>
                    </a:lnTo>
                    <a:lnTo>
                      <a:pt x="317" y="380"/>
                    </a:lnTo>
                    <a:lnTo>
                      <a:pt x="316" y="389"/>
                    </a:lnTo>
                    <a:lnTo>
                      <a:pt x="315" y="400"/>
                    </a:lnTo>
                    <a:lnTo>
                      <a:pt x="315" y="412"/>
                    </a:lnTo>
                    <a:lnTo>
                      <a:pt x="316" y="423"/>
                    </a:lnTo>
                    <a:lnTo>
                      <a:pt x="319" y="432"/>
                    </a:lnTo>
                    <a:lnTo>
                      <a:pt x="324" y="438"/>
                    </a:lnTo>
                    <a:lnTo>
                      <a:pt x="332" y="442"/>
                    </a:lnTo>
                    <a:lnTo>
                      <a:pt x="341" y="446"/>
                    </a:lnTo>
                    <a:lnTo>
                      <a:pt x="351" y="450"/>
                    </a:lnTo>
                    <a:lnTo>
                      <a:pt x="362" y="453"/>
                    </a:lnTo>
                    <a:lnTo>
                      <a:pt x="372" y="454"/>
                    </a:lnTo>
                    <a:lnTo>
                      <a:pt x="380" y="454"/>
                    </a:lnTo>
                    <a:lnTo>
                      <a:pt x="387" y="452"/>
                    </a:lnTo>
                    <a:lnTo>
                      <a:pt x="390" y="446"/>
                    </a:lnTo>
                    <a:lnTo>
                      <a:pt x="393" y="435"/>
                    </a:lnTo>
                    <a:lnTo>
                      <a:pt x="393" y="415"/>
                    </a:lnTo>
                    <a:lnTo>
                      <a:pt x="394" y="408"/>
                    </a:lnTo>
                    <a:lnTo>
                      <a:pt x="396" y="404"/>
                    </a:lnTo>
                    <a:lnTo>
                      <a:pt x="399" y="402"/>
                    </a:lnTo>
                    <a:lnTo>
                      <a:pt x="405" y="397"/>
                    </a:lnTo>
                    <a:lnTo>
                      <a:pt x="412" y="392"/>
                    </a:lnTo>
                    <a:lnTo>
                      <a:pt x="420" y="387"/>
                    </a:lnTo>
                    <a:lnTo>
                      <a:pt x="434" y="378"/>
                    </a:lnTo>
                    <a:lnTo>
                      <a:pt x="438" y="375"/>
                    </a:lnTo>
                    <a:lnTo>
                      <a:pt x="440" y="374"/>
                    </a:lnTo>
                    <a:lnTo>
                      <a:pt x="443" y="368"/>
                    </a:lnTo>
                    <a:lnTo>
                      <a:pt x="445" y="363"/>
                    </a:lnTo>
                    <a:lnTo>
                      <a:pt x="447" y="357"/>
                    </a:lnTo>
                    <a:lnTo>
                      <a:pt x="446" y="352"/>
                    </a:lnTo>
                    <a:lnTo>
                      <a:pt x="443" y="350"/>
                    </a:lnTo>
                    <a:lnTo>
                      <a:pt x="425" y="350"/>
                    </a:lnTo>
                    <a:lnTo>
                      <a:pt x="411" y="351"/>
                    </a:lnTo>
                    <a:lnTo>
                      <a:pt x="395" y="352"/>
                    </a:lnTo>
                    <a:lnTo>
                      <a:pt x="382" y="352"/>
                    </a:lnTo>
                    <a:lnTo>
                      <a:pt x="369" y="351"/>
                    </a:lnTo>
                    <a:lnTo>
                      <a:pt x="361" y="349"/>
                    </a:lnTo>
                    <a:lnTo>
                      <a:pt x="354" y="344"/>
                    </a:lnTo>
                    <a:lnTo>
                      <a:pt x="346" y="337"/>
                    </a:lnTo>
                    <a:lnTo>
                      <a:pt x="337" y="328"/>
                    </a:lnTo>
                    <a:lnTo>
                      <a:pt x="328" y="318"/>
                    </a:lnTo>
                    <a:lnTo>
                      <a:pt x="321" y="307"/>
                    </a:lnTo>
                    <a:lnTo>
                      <a:pt x="315" y="299"/>
                    </a:lnTo>
                    <a:lnTo>
                      <a:pt x="313" y="292"/>
                    </a:lnTo>
                    <a:lnTo>
                      <a:pt x="312" y="284"/>
                    </a:lnTo>
                    <a:lnTo>
                      <a:pt x="313" y="275"/>
                    </a:lnTo>
                    <a:lnTo>
                      <a:pt x="314" y="266"/>
                    </a:lnTo>
                    <a:lnTo>
                      <a:pt x="315" y="257"/>
                    </a:lnTo>
                    <a:lnTo>
                      <a:pt x="315" y="250"/>
                    </a:lnTo>
                    <a:lnTo>
                      <a:pt x="314" y="244"/>
                    </a:lnTo>
                    <a:lnTo>
                      <a:pt x="310" y="241"/>
                    </a:lnTo>
                    <a:lnTo>
                      <a:pt x="302" y="236"/>
                    </a:lnTo>
                    <a:lnTo>
                      <a:pt x="293" y="231"/>
                    </a:lnTo>
                    <a:lnTo>
                      <a:pt x="282" y="226"/>
                    </a:lnTo>
                    <a:lnTo>
                      <a:pt x="271" y="221"/>
                    </a:lnTo>
                    <a:lnTo>
                      <a:pt x="261" y="216"/>
                    </a:lnTo>
                    <a:lnTo>
                      <a:pt x="254" y="212"/>
                    </a:lnTo>
                    <a:lnTo>
                      <a:pt x="250" y="208"/>
                    </a:lnTo>
                    <a:lnTo>
                      <a:pt x="250" y="206"/>
                    </a:lnTo>
                    <a:lnTo>
                      <a:pt x="254" y="204"/>
                    </a:lnTo>
                    <a:lnTo>
                      <a:pt x="262" y="201"/>
                    </a:lnTo>
                    <a:lnTo>
                      <a:pt x="274" y="196"/>
                    </a:lnTo>
                    <a:lnTo>
                      <a:pt x="288" y="190"/>
                    </a:lnTo>
                    <a:lnTo>
                      <a:pt x="304" y="183"/>
                    </a:lnTo>
                    <a:lnTo>
                      <a:pt x="320" y="176"/>
                    </a:lnTo>
                    <a:lnTo>
                      <a:pt x="337" y="168"/>
                    </a:lnTo>
                    <a:lnTo>
                      <a:pt x="354" y="161"/>
                    </a:lnTo>
                    <a:lnTo>
                      <a:pt x="369" y="154"/>
                    </a:lnTo>
                    <a:lnTo>
                      <a:pt x="382" y="147"/>
                    </a:lnTo>
                    <a:lnTo>
                      <a:pt x="392" y="143"/>
                    </a:lnTo>
                    <a:lnTo>
                      <a:pt x="399" y="139"/>
                    </a:lnTo>
                    <a:lnTo>
                      <a:pt x="401" y="136"/>
                    </a:lnTo>
                    <a:lnTo>
                      <a:pt x="401" y="105"/>
                    </a:lnTo>
                    <a:lnTo>
                      <a:pt x="400" y="88"/>
                    </a:lnTo>
                    <a:lnTo>
                      <a:pt x="400" y="72"/>
                    </a:lnTo>
                    <a:lnTo>
                      <a:pt x="401" y="58"/>
                    </a:lnTo>
                    <a:lnTo>
                      <a:pt x="401" y="46"/>
                    </a:lnTo>
                    <a:lnTo>
                      <a:pt x="402" y="40"/>
                    </a:lnTo>
                    <a:lnTo>
                      <a:pt x="405" y="38"/>
                    </a:lnTo>
                    <a:lnTo>
                      <a:pt x="413" y="35"/>
                    </a:lnTo>
                    <a:lnTo>
                      <a:pt x="458" y="20"/>
                    </a:lnTo>
                    <a:lnTo>
                      <a:pt x="477" y="14"/>
                    </a:lnTo>
                    <a:lnTo>
                      <a:pt x="499" y="7"/>
                    </a:lnTo>
                    <a:lnTo>
                      <a:pt x="522" y="0"/>
                    </a:lnTo>
                    <a:close/>
                  </a:path>
                </a:pathLst>
              </a:custGeom>
              <a:grpFill/>
              <a:ln w="0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75" name="Freeform 10">
                <a:extLst>
                  <a:ext uri="{FF2B5EF4-FFF2-40B4-BE49-F238E27FC236}">
                    <a16:creationId xmlns:a16="http://schemas.microsoft.com/office/drawing/2014/main" id="{195268D4-042E-4ABD-9DAC-BB4730E79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5151" y="2571750"/>
                <a:ext cx="1173163" cy="1077913"/>
              </a:xfrm>
              <a:custGeom>
                <a:avLst/>
                <a:gdLst/>
                <a:ahLst/>
                <a:cxnLst>
                  <a:cxn ang="0">
                    <a:pos x="568" y="30"/>
                  </a:cxn>
                  <a:cxn ang="0">
                    <a:pos x="609" y="96"/>
                  </a:cxn>
                  <a:cxn ang="0">
                    <a:pos x="675" y="108"/>
                  </a:cxn>
                  <a:cxn ang="0">
                    <a:pos x="675" y="153"/>
                  </a:cxn>
                  <a:cxn ang="0">
                    <a:pos x="677" y="210"/>
                  </a:cxn>
                  <a:cxn ang="0">
                    <a:pos x="721" y="299"/>
                  </a:cxn>
                  <a:cxn ang="0">
                    <a:pos x="710" y="359"/>
                  </a:cxn>
                  <a:cxn ang="0">
                    <a:pos x="707" y="394"/>
                  </a:cxn>
                  <a:cxn ang="0">
                    <a:pos x="688" y="430"/>
                  </a:cxn>
                  <a:cxn ang="0">
                    <a:pos x="696" y="467"/>
                  </a:cxn>
                  <a:cxn ang="0">
                    <a:pos x="672" y="512"/>
                  </a:cxn>
                  <a:cxn ang="0">
                    <a:pos x="671" y="570"/>
                  </a:cxn>
                  <a:cxn ang="0">
                    <a:pos x="714" y="616"/>
                  </a:cxn>
                  <a:cxn ang="0">
                    <a:pos x="687" y="658"/>
                  </a:cxn>
                  <a:cxn ang="0">
                    <a:pos x="648" y="678"/>
                  </a:cxn>
                  <a:cxn ang="0">
                    <a:pos x="594" y="646"/>
                  </a:cxn>
                  <a:cxn ang="0">
                    <a:pos x="572" y="661"/>
                  </a:cxn>
                  <a:cxn ang="0">
                    <a:pos x="546" y="665"/>
                  </a:cxn>
                  <a:cxn ang="0">
                    <a:pos x="522" y="604"/>
                  </a:cxn>
                  <a:cxn ang="0">
                    <a:pos x="467" y="592"/>
                  </a:cxn>
                  <a:cxn ang="0">
                    <a:pos x="418" y="587"/>
                  </a:cxn>
                  <a:cxn ang="0">
                    <a:pos x="374" y="587"/>
                  </a:cxn>
                  <a:cxn ang="0">
                    <a:pos x="330" y="596"/>
                  </a:cxn>
                  <a:cxn ang="0">
                    <a:pos x="304" y="567"/>
                  </a:cxn>
                  <a:cxn ang="0">
                    <a:pos x="329" y="534"/>
                  </a:cxn>
                  <a:cxn ang="0">
                    <a:pos x="313" y="479"/>
                  </a:cxn>
                  <a:cxn ang="0">
                    <a:pos x="319" y="438"/>
                  </a:cxn>
                  <a:cxn ang="0">
                    <a:pos x="308" y="408"/>
                  </a:cxn>
                  <a:cxn ang="0">
                    <a:pos x="252" y="397"/>
                  </a:cxn>
                  <a:cxn ang="0">
                    <a:pos x="222" y="370"/>
                  </a:cxn>
                  <a:cxn ang="0">
                    <a:pos x="263" y="332"/>
                  </a:cxn>
                  <a:cxn ang="0">
                    <a:pos x="250" y="307"/>
                  </a:cxn>
                  <a:cxn ang="0">
                    <a:pos x="229" y="278"/>
                  </a:cxn>
                  <a:cxn ang="0">
                    <a:pos x="212" y="241"/>
                  </a:cxn>
                  <a:cxn ang="0">
                    <a:pos x="175" y="239"/>
                  </a:cxn>
                  <a:cxn ang="0">
                    <a:pos x="134" y="263"/>
                  </a:cxn>
                  <a:cxn ang="0">
                    <a:pos x="86" y="246"/>
                  </a:cxn>
                  <a:cxn ang="0">
                    <a:pos x="58" y="288"/>
                  </a:cxn>
                  <a:cxn ang="0">
                    <a:pos x="34" y="308"/>
                  </a:cxn>
                  <a:cxn ang="0">
                    <a:pos x="0" y="275"/>
                  </a:cxn>
                  <a:cxn ang="0">
                    <a:pos x="3" y="177"/>
                  </a:cxn>
                  <a:cxn ang="0">
                    <a:pos x="46" y="157"/>
                  </a:cxn>
                  <a:cxn ang="0">
                    <a:pos x="95" y="124"/>
                  </a:cxn>
                  <a:cxn ang="0">
                    <a:pos x="156" y="111"/>
                  </a:cxn>
                  <a:cxn ang="0">
                    <a:pos x="203" y="53"/>
                  </a:cxn>
                  <a:cxn ang="0">
                    <a:pos x="231" y="33"/>
                  </a:cxn>
                  <a:cxn ang="0">
                    <a:pos x="276" y="89"/>
                  </a:cxn>
                  <a:cxn ang="0">
                    <a:pos x="293" y="70"/>
                  </a:cxn>
                  <a:cxn ang="0">
                    <a:pos x="327" y="53"/>
                  </a:cxn>
                  <a:cxn ang="0">
                    <a:pos x="364" y="27"/>
                  </a:cxn>
                  <a:cxn ang="0">
                    <a:pos x="387" y="17"/>
                  </a:cxn>
                  <a:cxn ang="0">
                    <a:pos x="394" y="47"/>
                  </a:cxn>
                  <a:cxn ang="0">
                    <a:pos x="402" y="86"/>
                  </a:cxn>
                  <a:cxn ang="0">
                    <a:pos x="454" y="58"/>
                  </a:cxn>
                  <a:cxn ang="0">
                    <a:pos x="525" y="13"/>
                  </a:cxn>
                </a:cxnLst>
                <a:rect l="0" t="0" r="r" b="b"/>
                <a:pathLst>
                  <a:path w="739" h="679">
                    <a:moveTo>
                      <a:pt x="546" y="0"/>
                    </a:moveTo>
                    <a:lnTo>
                      <a:pt x="549" y="2"/>
                    </a:lnTo>
                    <a:lnTo>
                      <a:pt x="554" y="8"/>
                    </a:lnTo>
                    <a:lnTo>
                      <a:pt x="560" y="18"/>
                    </a:lnTo>
                    <a:lnTo>
                      <a:pt x="568" y="30"/>
                    </a:lnTo>
                    <a:lnTo>
                      <a:pt x="575" y="44"/>
                    </a:lnTo>
                    <a:lnTo>
                      <a:pt x="584" y="58"/>
                    </a:lnTo>
                    <a:lnTo>
                      <a:pt x="592" y="72"/>
                    </a:lnTo>
                    <a:lnTo>
                      <a:pt x="601" y="85"/>
                    </a:lnTo>
                    <a:lnTo>
                      <a:pt x="609" y="96"/>
                    </a:lnTo>
                    <a:lnTo>
                      <a:pt x="616" y="102"/>
                    </a:lnTo>
                    <a:lnTo>
                      <a:pt x="621" y="105"/>
                    </a:lnTo>
                    <a:lnTo>
                      <a:pt x="644" y="105"/>
                    </a:lnTo>
                    <a:lnTo>
                      <a:pt x="667" y="107"/>
                    </a:lnTo>
                    <a:lnTo>
                      <a:pt x="675" y="108"/>
                    </a:lnTo>
                    <a:lnTo>
                      <a:pt x="678" y="110"/>
                    </a:lnTo>
                    <a:lnTo>
                      <a:pt x="678" y="115"/>
                    </a:lnTo>
                    <a:lnTo>
                      <a:pt x="677" y="125"/>
                    </a:lnTo>
                    <a:lnTo>
                      <a:pt x="676" y="138"/>
                    </a:lnTo>
                    <a:lnTo>
                      <a:pt x="675" y="153"/>
                    </a:lnTo>
                    <a:lnTo>
                      <a:pt x="674" y="169"/>
                    </a:lnTo>
                    <a:lnTo>
                      <a:pt x="673" y="184"/>
                    </a:lnTo>
                    <a:lnTo>
                      <a:pt x="674" y="195"/>
                    </a:lnTo>
                    <a:lnTo>
                      <a:pt x="675" y="204"/>
                    </a:lnTo>
                    <a:lnTo>
                      <a:pt x="677" y="210"/>
                    </a:lnTo>
                    <a:lnTo>
                      <a:pt x="682" y="220"/>
                    </a:lnTo>
                    <a:lnTo>
                      <a:pt x="688" y="233"/>
                    </a:lnTo>
                    <a:lnTo>
                      <a:pt x="695" y="248"/>
                    </a:lnTo>
                    <a:lnTo>
                      <a:pt x="713" y="281"/>
                    </a:lnTo>
                    <a:lnTo>
                      <a:pt x="721" y="299"/>
                    </a:lnTo>
                    <a:lnTo>
                      <a:pt x="731" y="316"/>
                    </a:lnTo>
                    <a:lnTo>
                      <a:pt x="739" y="332"/>
                    </a:lnTo>
                    <a:lnTo>
                      <a:pt x="732" y="338"/>
                    </a:lnTo>
                    <a:lnTo>
                      <a:pt x="724" y="345"/>
                    </a:lnTo>
                    <a:lnTo>
                      <a:pt x="710" y="359"/>
                    </a:lnTo>
                    <a:lnTo>
                      <a:pt x="706" y="366"/>
                    </a:lnTo>
                    <a:lnTo>
                      <a:pt x="704" y="370"/>
                    </a:lnTo>
                    <a:lnTo>
                      <a:pt x="705" y="377"/>
                    </a:lnTo>
                    <a:lnTo>
                      <a:pt x="706" y="385"/>
                    </a:lnTo>
                    <a:lnTo>
                      <a:pt x="707" y="394"/>
                    </a:lnTo>
                    <a:lnTo>
                      <a:pt x="708" y="402"/>
                    </a:lnTo>
                    <a:lnTo>
                      <a:pt x="705" y="409"/>
                    </a:lnTo>
                    <a:lnTo>
                      <a:pt x="700" y="416"/>
                    </a:lnTo>
                    <a:lnTo>
                      <a:pt x="693" y="422"/>
                    </a:lnTo>
                    <a:lnTo>
                      <a:pt x="688" y="430"/>
                    </a:lnTo>
                    <a:lnTo>
                      <a:pt x="688" y="436"/>
                    </a:lnTo>
                    <a:lnTo>
                      <a:pt x="690" y="443"/>
                    </a:lnTo>
                    <a:lnTo>
                      <a:pt x="693" y="452"/>
                    </a:lnTo>
                    <a:lnTo>
                      <a:pt x="695" y="460"/>
                    </a:lnTo>
                    <a:lnTo>
                      <a:pt x="696" y="467"/>
                    </a:lnTo>
                    <a:lnTo>
                      <a:pt x="693" y="472"/>
                    </a:lnTo>
                    <a:lnTo>
                      <a:pt x="689" y="477"/>
                    </a:lnTo>
                    <a:lnTo>
                      <a:pt x="683" y="487"/>
                    </a:lnTo>
                    <a:lnTo>
                      <a:pt x="677" y="499"/>
                    </a:lnTo>
                    <a:lnTo>
                      <a:pt x="672" y="512"/>
                    </a:lnTo>
                    <a:lnTo>
                      <a:pt x="667" y="527"/>
                    </a:lnTo>
                    <a:lnTo>
                      <a:pt x="664" y="540"/>
                    </a:lnTo>
                    <a:lnTo>
                      <a:pt x="663" y="551"/>
                    </a:lnTo>
                    <a:lnTo>
                      <a:pt x="665" y="560"/>
                    </a:lnTo>
                    <a:lnTo>
                      <a:pt x="671" y="570"/>
                    </a:lnTo>
                    <a:lnTo>
                      <a:pt x="678" y="581"/>
                    </a:lnTo>
                    <a:lnTo>
                      <a:pt x="689" y="592"/>
                    </a:lnTo>
                    <a:lnTo>
                      <a:pt x="698" y="601"/>
                    </a:lnTo>
                    <a:lnTo>
                      <a:pt x="707" y="609"/>
                    </a:lnTo>
                    <a:lnTo>
                      <a:pt x="714" y="616"/>
                    </a:lnTo>
                    <a:lnTo>
                      <a:pt x="717" y="620"/>
                    </a:lnTo>
                    <a:lnTo>
                      <a:pt x="716" y="624"/>
                    </a:lnTo>
                    <a:lnTo>
                      <a:pt x="712" y="631"/>
                    </a:lnTo>
                    <a:lnTo>
                      <a:pt x="706" y="639"/>
                    </a:lnTo>
                    <a:lnTo>
                      <a:pt x="687" y="658"/>
                    </a:lnTo>
                    <a:lnTo>
                      <a:pt x="677" y="666"/>
                    </a:lnTo>
                    <a:lnTo>
                      <a:pt x="668" y="673"/>
                    </a:lnTo>
                    <a:lnTo>
                      <a:pt x="660" y="677"/>
                    </a:lnTo>
                    <a:lnTo>
                      <a:pt x="654" y="679"/>
                    </a:lnTo>
                    <a:lnTo>
                      <a:pt x="648" y="678"/>
                    </a:lnTo>
                    <a:lnTo>
                      <a:pt x="641" y="674"/>
                    </a:lnTo>
                    <a:lnTo>
                      <a:pt x="631" y="669"/>
                    </a:lnTo>
                    <a:lnTo>
                      <a:pt x="622" y="663"/>
                    </a:lnTo>
                    <a:lnTo>
                      <a:pt x="602" y="651"/>
                    </a:lnTo>
                    <a:lnTo>
                      <a:pt x="594" y="646"/>
                    </a:lnTo>
                    <a:lnTo>
                      <a:pt x="588" y="643"/>
                    </a:lnTo>
                    <a:lnTo>
                      <a:pt x="584" y="642"/>
                    </a:lnTo>
                    <a:lnTo>
                      <a:pt x="580" y="646"/>
                    </a:lnTo>
                    <a:lnTo>
                      <a:pt x="576" y="653"/>
                    </a:lnTo>
                    <a:lnTo>
                      <a:pt x="572" y="661"/>
                    </a:lnTo>
                    <a:lnTo>
                      <a:pt x="568" y="669"/>
                    </a:lnTo>
                    <a:lnTo>
                      <a:pt x="562" y="674"/>
                    </a:lnTo>
                    <a:lnTo>
                      <a:pt x="556" y="676"/>
                    </a:lnTo>
                    <a:lnTo>
                      <a:pt x="551" y="673"/>
                    </a:lnTo>
                    <a:lnTo>
                      <a:pt x="546" y="665"/>
                    </a:lnTo>
                    <a:lnTo>
                      <a:pt x="541" y="653"/>
                    </a:lnTo>
                    <a:lnTo>
                      <a:pt x="536" y="640"/>
                    </a:lnTo>
                    <a:lnTo>
                      <a:pt x="531" y="626"/>
                    </a:lnTo>
                    <a:lnTo>
                      <a:pt x="527" y="614"/>
                    </a:lnTo>
                    <a:lnTo>
                      <a:pt x="522" y="604"/>
                    </a:lnTo>
                    <a:lnTo>
                      <a:pt x="518" y="599"/>
                    </a:lnTo>
                    <a:lnTo>
                      <a:pt x="510" y="596"/>
                    </a:lnTo>
                    <a:lnTo>
                      <a:pt x="498" y="594"/>
                    </a:lnTo>
                    <a:lnTo>
                      <a:pt x="483" y="592"/>
                    </a:lnTo>
                    <a:lnTo>
                      <a:pt x="467" y="592"/>
                    </a:lnTo>
                    <a:lnTo>
                      <a:pt x="451" y="592"/>
                    </a:lnTo>
                    <a:lnTo>
                      <a:pt x="438" y="591"/>
                    </a:lnTo>
                    <a:lnTo>
                      <a:pt x="428" y="591"/>
                    </a:lnTo>
                    <a:lnTo>
                      <a:pt x="426" y="592"/>
                    </a:lnTo>
                    <a:lnTo>
                      <a:pt x="418" y="587"/>
                    </a:lnTo>
                    <a:lnTo>
                      <a:pt x="410" y="582"/>
                    </a:lnTo>
                    <a:lnTo>
                      <a:pt x="405" y="580"/>
                    </a:lnTo>
                    <a:lnTo>
                      <a:pt x="398" y="580"/>
                    </a:lnTo>
                    <a:lnTo>
                      <a:pt x="387" y="583"/>
                    </a:lnTo>
                    <a:lnTo>
                      <a:pt x="374" y="587"/>
                    </a:lnTo>
                    <a:lnTo>
                      <a:pt x="359" y="592"/>
                    </a:lnTo>
                    <a:lnTo>
                      <a:pt x="345" y="597"/>
                    </a:lnTo>
                    <a:lnTo>
                      <a:pt x="331" y="602"/>
                    </a:lnTo>
                    <a:lnTo>
                      <a:pt x="331" y="599"/>
                    </a:lnTo>
                    <a:lnTo>
                      <a:pt x="330" y="596"/>
                    </a:lnTo>
                    <a:lnTo>
                      <a:pt x="328" y="592"/>
                    </a:lnTo>
                    <a:lnTo>
                      <a:pt x="322" y="587"/>
                    </a:lnTo>
                    <a:lnTo>
                      <a:pt x="315" y="581"/>
                    </a:lnTo>
                    <a:lnTo>
                      <a:pt x="308" y="574"/>
                    </a:lnTo>
                    <a:lnTo>
                      <a:pt x="304" y="567"/>
                    </a:lnTo>
                    <a:lnTo>
                      <a:pt x="304" y="562"/>
                    </a:lnTo>
                    <a:lnTo>
                      <a:pt x="308" y="557"/>
                    </a:lnTo>
                    <a:lnTo>
                      <a:pt x="316" y="550"/>
                    </a:lnTo>
                    <a:lnTo>
                      <a:pt x="323" y="542"/>
                    </a:lnTo>
                    <a:lnTo>
                      <a:pt x="329" y="534"/>
                    </a:lnTo>
                    <a:lnTo>
                      <a:pt x="332" y="526"/>
                    </a:lnTo>
                    <a:lnTo>
                      <a:pt x="331" y="519"/>
                    </a:lnTo>
                    <a:lnTo>
                      <a:pt x="323" y="500"/>
                    </a:lnTo>
                    <a:lnTo>
                      <a:pt x="318" y="489"/>
                    </a:lnTo>
                    <a:lnTo>
                      <a:pt x="313" y="479"/>
                    </a:lnTo>
                    <a:lnTo>
                      <a:pt x="311" y="469"/>
                    </a:lnTo>
                    <a:lnTo>
                      <a:pt x="310" y="462"/>
                    </a:lnTo>
                    <a:lnTo>
                      <a:pt x="312" y="455"/>
                    </a:lnTo>
                    <a:lnTo>
                      <a:pt x="315" y="447"/>
                    </a:lnTo>
                    <a:lnTo>
                      <a:pt x="319" y="438"/>
                    </a:lnTo>
                    <a:lnTo>
                      <a:pt x="325" y="423"/>
                    </a:lnTo>
                    <a:lnTo>
                      <a:pt x="326" y="416"/>
                    </a:lnTo>
                    <a:lnTo>
                      <a:pt x="324" y="412"/>
                    </a:lnTo>
                    <a:lnTo>
                      <a:pt x="318" y="409"/>
                    </a:lnTo>
                    <a:lnTo>
                      <a:pt x="308" y="408"/>
                    </a:lnTo>
                    <a:lnTo>
                      <a:pt x="297" y="407"/>
                    </a:lnTo>
                    <a:lnTo>
                      <a:pt x="284" y="406"/>
                    </a:lnTo>
                    <a:lnTo>
                      <a:pt x="273" y="405"/>
                    </a:lnTo>
                    <a:lnTo>
                      <a:pt x="262" y="402"/>
                    </a:lnTo>
                    <a:lnTo>
                      <a:pt x="252" y="397"/>
                    </a:lnTo>
                    <a:lnTo>
                      <a:pt x="241" y="392"/>
                    </a:lnTo>
                    <a:lnTo>
                      <a:pt x="232" y="386"/>
                    </a:lnTo>
                    <a:lnTo>
                      <a:pt x="225" y="380"/>
                    </a:lnTo>
                    <a:lnTo>
                      <a:pt x="221" y="375"/>
                    </a:lnTo>
                    <a:lnTo>
                      <a:pt x="222" y="370"/>
                    </a:lnTo>
                    <a:lnTo>
                      <a:pt x="232" y="360"/>
                    </a:lnTo>
                    <a:lnTo>
                      <a:pt x="240" y="353"/>
                    </a:lnTo>
                    <a:lnTo>
                      <a:pt x="248" y="346"/>
                    </a:lnTo>
                    <a:lnTo>
                      <a:pt x="257" y="339"/>
                    </a:lnTo>
                    <a:lnTo>
                      <a:pt x="263" y="332"/>
                    </a:lnTo>
                    <a:lnTo>
                      <a:pt x="268" y="326"/>
                    </a:lnTo>
                    <a:lnTo>
                      <a:pt x="269" y="322"/>
                    </a:lnTo>
                    <a:lnTo>
                      <a:pt x="266" y="318"/>
                    </a:lnTo>
                    <a:lnTo>
                      <a:pt x="259" y="313"/>
                    </a:lnTo>
                    <a:lnTo>
                      <a:pt x="250" y="307"/>
                    </a:lnTo>
                    <a:lnTo>
                      <a:pt x="242" y="302"/>
                    </a:lnTo>
                    <a:lnTo>
                      <a:pt x="235" y="298"/>
                    </a:lnTo>
                    <a:lnTo>
                      <a:pt x="232" y="294"/>
                    </a:lnTo>
                    <a:lnTo>
                      <a:pt x="231" y="288"/>
                    </a:lnTo>
                    <a:lnTo>
                      <a:pt x="229" y="278"/>
                    </a:lnTo>
                    <a:lnTo>
                      <a:pt x="228" y="269"/>
                    </a:lnTo>
                    <a:lnTo>
                      <a:pt x="226" y="260"/>
                    </a:lnTo>
                    <a:lnTo>
                      <a:pt x="224" y="254"/>
                    </a:lnTo>
                    <a:lnTo>
                      <a:pt x="219" y="248"/>
                    </a:lnTo>
                    <a:lnTo>
                      <a:pt x="212" y="241"/>
                    </a:lnTo>
                    <a:lnTo>
                      <a:pt x="203" y="235"/>
                    </a:lnTo>
                    <a:lnTo>
                      <a:pt x="195" y="230"/>
                    </a:lnTo>
                    <a:lnTo>
                      <a:pt x="190" y="230"/>
                    </a:lnTo>
                    <a:lnTo>
                      <a:pt x="183" y="233"/>
                    </a:lnTo>
                    <a:lnTo>
                      <a:pt x="175" y="239"/>
                    </a:lnTo>
                    <a:lnTo>
                      <a:pt x="166" y="245"/>
                    </a:lnTo>
                    <a:lnTo>
                      <a:pt x="157" y="252"/>
                    </a:lnTo>
                    <a:lnTo>
                      <a:pt x="148" y="257"/>
                    </a:lnTo>
                    <a:lnTo>
                      <a:pt x="140" y="261"/>
                    </a:lnTo>
                    <a:lnTo>
                      <a:pt x="134" y="263"/>
                    </a:lnTo>
                    <a:lnTo>
                      <a:pt x="126" y="261"/>
                    </a:lnTo>
                    <a:lnTo>
                      <a:pt x="116" y="257"/>
                    </a:lnTo>
                    <a:lnTo>
                      <a:pt x="105" y="252"/>
                    </a:lnTo>
                    <a:lnTo>
                      <a:pt x="95" y="248"/>
                    </a:lnTo>
                    <a:lnTo>
                      <a:pt x="86" y="246"/>
                    </a:lnTo>
                    <a:lnTo>
                      <a:pt x="81" y="249"/>
                    </a:lnTo>
                    <a:lnTo>
                      <a:pt x="75" y="256"/>
                    </a:lnTo>
                    <a:lnTo>
                      <a:pt x="70" y="266"/>
                    </a:lnTo>
                    <a:lnTo>
                      <a:pt x="64" y="276"/>
                    </a:lnTo>
                    <a:lnTo>
                      <a:pt x="58" y="288"/>
                    </a:lnTo>
                    <a:lnTo>
                      <a:pt x="53" y="299"/>
                    </a:lnTo>
                    <a:lnTo>
                      <a:pt x="47" y="308"/>
                    </a:lnTo>
                    <a:lnTo>
                      <a:pt x="43" y="312"/>
                    </a:lnTo>
                    <a:lnTo>
                      <a:pt x="39" y="312"/>
                    </a:lnTo>
                    <a:lnTo>
                      <a:pt x="34" y="308"/>
                    </a:lnTo>
                    <a:lnTo>
                      <a:pt x="28" y="305"/>
                    </a:lnTo>
                    <a:lnTo>
                      <a:pt x="21" y="301"/>
                    </a:lnTo>
                    <a:lnTo>
                      <a:pt x="7" y="291"/>
                    </a:lnTo>
                    <a:lnTo>
                      <a:pt x="2" y="284"/>
                    </a:lnTo>
                    <a:lnTo>
                      <a:pt x="0" y="275"/>
                    </a:lnTo>
                    <a:lnTo>
                      <a:pt x="0" y="265"/>
                    </a:lnTo>
                    <a:lnTo>
                      <a:pt x="1" y="254"/>
                    </a:lnTo>
                    <a:lnTo>
                      <a:pt x="2" y="239"/>
                    </a:lnTo>
                    <a:lnTo>
                      <a:pt x="3" y="220"/>
                    </a:lnTo>
                    <a:lnTo>
                      <a:pt x="3" y="177"/>
                    </a:lnTo>
                    <a:lnTo>
                      <a:pt x="20" y="177"/>
                    </a:lnTo>
                    <a:lnTo>
                      <a:pt x="24" y="175"/>
                    </a:lnTo>
                    <a:lnTo>
                      <a:pt x="30" y="171"/>
                    </a:lnTo>
                    <a:lnTo>
                      <a:pt x="37" y="164"/>
                    </a:lnTo>
                    <a:lnTo>
                      <a:pt x="46" y="157"/>
                    </a:lnTo>
                    <a:lnTo>
                      <a:pt x="63" y="141"/>
                    </a:lnTo>
                    <a:lnTo>
                      <a:pt x="72" y="134"/>
                    </a:lnTo>
                    <a:lnTo>
                      <a:pt x="79" y="129"/>
                    </a:lnTo>
                    <a:lnTo>
                      <a:pt x="84" y="126"/>
                    </a:lnTo>
                    <a:lnTo>
                      <a:pt x="95" y="124"/>
                    </a:lnTo>
                    <a:lnTo>
                      <a:pt x="109" y="122"/>
                    </a:lnTo>
                    <a:lnTo>
                      <a:pt x="124" y="122"/>
                    </a:lnTo>
                    <a:lnTo>
                      <a:pt x="139" y="121"/>
                    </a:lnTo>
                    <a:lnTo>
                      <a:pt x="147" y="118"/>
                    </a:lnTo>
                    <a:lnTo>
                      <a:pt x="156" y="111"/>
                    </a:lnTo>
                    <a:lnTo>
                      <a:pt x="166" y="102"/>
                    </a:lnTo>
                    <a:lnTo>
                      <a:pt x="176" y="90"/>
                    </a:lnTo>
                    <a:lnTo>
                      <a:pt x="187" y="77"/>
                    </a:lnTo>
                    <a:lnTo>
                      <a:pt x="196" y="64"/>
                    </a:lnTo>
                    <a:lnTo>
                      <a:pt x="203" y="53"/>
                    </a:lnTo>
                    <a:lnTo>
                      <a:pt x="210" y="43"/>
                    </a:lnTo>
                    <a:lnTo>
                      <a:pt x="214" y="37"/>
                    </a:lnTo>
                    <a:lnTo>
                      <a:pt x="217" y="30"/>
                    </a:lnTo>
                    <a:lnTo>
                      <a:pt x="219" y="19"/>
                    </a:lnTo>
                    <a:lnTo>
                      <a:pt x="231" y="33"/>
                    </a:lnTo>
                    <a:lnTo>
                      <a:pt x="242" y="48"/>
                    </a:lnTo>
                    <a:lnTo>
                      <a:pt x="252" y="61"/>
                    </a:lnTo>
                    <a:lnTo>
                      <a:pt x="262" y="73"/>
                    </a:lnTo>
                    <a:lnTo>
                      <a:pt x="270" y="82"/>
                    </a:lnTo>
                    <a:lnTo>
                      <a:pt x="276" y="89"/>
                    </a:lnTo>
                    <a:lnTo>
                      <a:pt x="281" y="93"/>
                    </a:lnTo>
                    <a:lnTo>
                      <a:pt x="284" y="93"/>
                    </a:lnTo>
                    <a:lnTo>
                      <a:pt x="288" y="87"/>
                    </a:lnTo>
                    <a:lnTo>
                      <a:pt x="291" y="79"/>
                    </a:lnTo>
                    <a:lnTo>
                      <a:pt x="293" y="70"/>
                    </a:lnTo>
                    <a:lnTo>
                      <a:pt x="296" y="63"/>
                    </a:lnTo>
                    <a:lnTo>
                      <a:pt x="299" y="57"/>
                    </a:lnTo>
                    <a:lnTo>
                      <a:pt x="305" y="54"/>
                    </a:lnTo>
                    <a:lnTo>
                      <a:pt x="313" y="53"/>
                    </a:lnTo>
                    <a:lnTo>
                      <a:pt x="327" y="53"/>
                    </a:lnTo>
                    <a:lnTo>
                      <a:pt x="335" y="52"/>
                    </a:lnTo>
                    <a:lnTo>
                      <a:pt x="341" y="49"/>
                    </a:lnTo>
                    <a:lnTo>
                      <a:pt x="348" y="43"/>
                    </a:lnTo>
                    <a:lnTo>
                      <a:pt x="356" y="35"/>
                    </a:lnTo>
                    <a:lnTo>
                      <a:pt x="364" y="27"/>
                    </a:lnTo>
                    <a:lnTo>
                      <a:pt x="371" y="20"/>
                    </a:lnTo>
                    <a:lnTo>
                      <a:pt x="377" y="15"/>
                    </a:lnTo>
                    <a:lnTo>
                      <a:pt x="380" y="14"/>
                    </a:lnTo>
                    <a:lnTo>
                      <a:pt x="383" y="15"/>
                    </a:lnTo>
                    <a:lnTo>
                      <a:pt x="387" y="17"/>
                    </a:lnTo>
                    <a:lnTo>
                      <a:pt x="391" y="20"/>
                    </a:lnTo>
                    <a:lnTo>
                      <a:pt x="394" y="25"/>
                    </a:lnTo>
                    <a:lnTo>
                      <a:pt x="395" y="32"/>
                    </a:lnTo>
                    <a:lnTo>
                      <a:pt x="395" y="39"/>
                    </a:lnTo>
                    <a:lnTo>
                      <a:pt x="394" y="47"/>
                    </a:lnTo>
                    <a:lnTo>
                      <a:pt x="393" y="56"/>
                    </a:lnTo>
                    <a:lnTo>
                      <a:pt x="393" y="74"/>
                    </a:lnTo>
                    <a:lnTo>
                      <a:pt x="395" y="81"/>
                    </a:lnTo>
                    <a:lnTo>
                      <a:pt x="397" y="85"/>
                    </a:lnTo>
                    <a:lnTo>
                      <a:pt x="402" y="86"/>
                    </a:lnTo>
                    <a:lnTo>
                      <a:pt x="407" y="84"/>
                    </a:lnTo>
                    <a:lnTo>
                      <a:pt x="416" y="80"/>
                    </a:lnTo>
                    <a:lnTo>
                      <a:pt x="426" y="74"/>
                    </a:lnTo>
                    <a:lnTo>
                      <a:pt x="439" y="66"/>
                    </a:lnTo>
                    <a:lnTo>
                      <a:pt x="454" y="58"/>
                    </a:lnTo>
                    <a:lnTo>
                      <a:pt x="469" y="48"/>
                    </a:lnTo>
                    <a:lnTo>
                      <a:pt x="485" y="38"/>
                    </a:lnTo>
                    <a:lnTo>
                      <a:pt x="499" y="29"/>
                    </a:lnTo>
                    <a:lnTo>
                      <a:pt x="513" y="21"/>
                    </a:lnTo>
                    <a:lnTo>
                      <a:pt x="525" y="13"/>
                    </a:lnTo>
                    <a:lnTo>
                      <a:pt x="535" y="7"/>
                    </a:lnTo>
                    <a:lnTo>
                      <a:pt x="542" y="2"/>
                    </a:lnTo>
                    <a:lnTo>
                      <a:pt x="546" y="0"/>
                    </a:lnTo>
                    <a:close/>
                  </a:path>
                </a:pathLst>
              </a:custGeom>
              <a:grpFill/>
              <a:ln w="0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76" name="Freeform 11">
                <a:extLst>
                  <a:ext uri="{FF2B5EF4-FFF2-40B4-BE49-F238E27FC236}">
                    <a16:creationId xmlns:a16="http://schemas.microsoft.com/office/drawing/2014/main" id="{D77B2475-68B5-4868-9617-69F4A2936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2526" y="2665413"/>
                <a:ext cx="593725" cy="790575"/>
              </a:xfrm>
              <a:custGeom>
                <a:avLst/>
                <a:gdLst/>
                <a:ahLst/>
                <a:cxnLst>
                  <a:cxn ang="0">
                    <a:pos x="195" y="3"/>
                  </a:cxn>
                  <a:cxn ang="0">
                    <a:pos x="225" y="30"/>
                  </a:cxn>
                  <a:cxn ang="0">
                    <a:pos x="271" y="79"/>
                  </a:cxn>
                  <a:cxn ang="0">
                    <a:pos x="293" y="122"/>
                  </a:cxn>
                  <a:cxn ang="0">
                    <a:pos x="301" y="211"/>
                  </a:cxn>
                  <a:cxn ang="0">
                    <a:pos x="322" y="223"/>
                  </a:cxn>
                  <a:cxn ang="0">
                    <a:pos x="315" y="249"/>
                  </a:cxn>
                  <a:cxn ang="0">
                    <a:pos x="290" y="274"/>
                  </a:cxn>
                  <a:cxn ang="0">
                    <a:pos x="301" y="288"/>
                  </a:cxn>
                  <a:cxn ang="0">
                    <a:pos x="333" y="313"/>
                  </a:cxn>
                  <a:cxn ang="0">
                    <a:pos x="363" y="339"/>
                  </a:cxn>
                  <a:cxn ang="0">
                    <a:pos x="374" y="356"/>
                  </a:cxn>
                  <a:cxn ang="0">
                    <a:pos x="371" y="422"/>
                  </a:cxn>
                  <a:cxn ang="0">
                    <a:pos x="362" y="438"/>
                  </a:cxn>
                  <a:cxn ang="0">
                    <a:pos x="329" y="472"/>
                  </a:cxn>
                  <a:cxn ang="0">
                    <a:pos x="306" y="474"/>
                  </a:cxn>
                  <a:cxn ang="0">
                    <a:pos x="275" y="472"/>
                  </a:cxn>
                  <a:cxn ang="0">
                    <a:pos x="255" y="482"/>
                  </a:cxn>
                  <a:cxn ang="0">
                    <a:pos x="205" y="494"/>
                  </a:cxn>
                  <a:cxn ang="0">
                    <a:pos x="169" y="485"/>
                  </a:cxn>
                  <a:cxn ang="0">
                    <a:pos x="133" y="466"/>
                  </a:cxn>
                  <a:cxn ang="0">
                    <a:pos x="146" y="428"/>
                  </a:cxn>
                  <a:cxn ang="0">
                    <a:pos x="153" y="412"/>
                  </a:cxn>
                  <a:cxn ang="0">
                    <a:pos x="136" y="393"/>
                  </a:cxn>
                  <a:cxn ang="0">
                    <a:pos x="106" y="368"/>
                  </a:cxn>
                  <a:cxn ang="0">
                    <a:pos x="83" y="348"/>
                  </a:cxn>
                  <a:cxn ang="0">
                    <a:pos x="85" y="333"/>
                  </a:cxn>
                  <a:cxn ang="0">
                    <a:pos x="104" y="318"/>
                  </a:cxn>
                  <a:cxn ang="0">
                    <a:pos x="110" y="291"/>
                  </a:cxn>
                  <a:cxn ang="0">
                    <a:pos x="109" y="246"/>
                  </a:cxn>
                  <a:cxn ang="0">
                    <a:pos x="87" y="230"/>
                  </a:cxn>
                  <a:cxn ang="0">
                    <a:pos x="17" y="198"/>
                  </a:cxn>
                  <a:cxn ang="0">
                    <a:pos x="0" y="180"/>
                  </a:cxn>
                  <a:cxn ang="0">
                    <a:pos x="7" y="156"/>
                  </a:cxn>
                  <a:cxn ang="0">
                    <a:pos x="42" y="137"/>
                  </a:cxn>
                  <a:cxn ang="0">
                    <a:pos x="57" y="121"/>
                  </a:cxn>
                  <a:cxn ang="0">
                    <a:pos x="56" y="63"/>
                  </a:cxn>
                  <a:cxn ang="0">
                    <a:pos x="73" y="62"/>
                  </a:cxn>
                  <a:cxn ang="0">
                    <a:pos x="107" y="69"/>
                  </a:cxn>
                  <a:cxn ang="0">
                    <a:pos x="129" y="72"/>
                  </a:cxn>
                  <a:cxn ang="0">
                    <a:pos x="136" y="46"/>
                  </a:cxn>
                  <a:cxn ang="0">
                    <a:pos x="147" y="17"/>
                  </a:cxn>
                  <a:cxn ang="0">
                    <a:pos x="168" y="22"/>
                  </a:cxn>
                  <a:cxn ang="0">
                    <a:pos x="177" y="7"/>
                  </a:cxn>
                </a:cxnLst>
                <a:rect l="0" t="0" r="r" b="b"/>
                <a:pathLst>
                  <a:path w="374" h="498">
                    <a:moveTo>
                      <a:pt x="183" y="0"/>
                    </a:moveTo>
                    <a:lnTo>
                      <a:pt x="188" y="0"/>
                    </a:lnTo>
                    <a:lnTo>
                      <a:pt x="195" y="3"/>
                    </a:lnTo>
                    <a:lnTo>
                      <a:pt x="203" y="9"/>
                    </a:lnTo>
                    <a:lnTo>
                      <a:pt x="214" y="19"/>
                    </a:lnTo>
                    <a:lnTo>
                      <a:pt x="225" y="30"/>
                    </a:lnTo>
                    <a:lnTo>
                      <a:pt x="238" y="43"/>
                    </a:lnTo>
                    <a:lnTo>
                      <a:pt x="262" y="68"/>
                    </a:lnTo>
                    <a:lnTo>
                      <a:pt x="271" y="79"/>
                    </a:lnTo>
                    <a:lnTo>
                      <a:pt x="277" y="89"/>
                    </a:lnTo>
                    <a:lnTo>
                      <a:pt x="286" y="106"/>
                    </a:lnTo>
                    <a:lnTo>
                      <a:pt x="293" y="122"/>
                    </a:lnTo>
                    <a:lnTo>
                      <a:pt x="299" y="138"/>
                    </a:lnTo>
                    <a:lnTo>
                      <a:pt x="301" y="154"/>
                    </a:lnTo>
                    <a:lnTo>
                      <a:pt x="301" y="211"/>
                    </a:lnTo>
                    <a:lnTo>
                      <a:pt x="304" y="214"/>
                    </a:lnTo>
                    <a:lnTo>
                      <a:pt x="312" y="219"/>
                    </a:lnTo>
                    <a:lnTo>
                      <a:pt x="322" y="223"/>
                    </a:lnTo>
                    <a:lnTo>
                      <a:pt x="334" y="228"/>
                    </a:lnTo>
                    <a:lnTo>
                      <a:pt x="324" y="238"/>
                    </a:lnTo>
                    <a:lnTo>
                      <a:pt x="315" y="249"/>
                    </a:lnTo>
                    <a:lnTo>
                      <a:pt x="306" y="258"/>
                    </a:lnTo>
                    <a:lnTo>
                      <a:pt x="298" y="265"/>
                    </a:lnTo>
                    <a:lnTo>
                      <a:pt x="290" y="274"/>
                    </a:lnTo>
                    <a:lnTo>
                      <a:pt x="291" y="277"/>
                    </a:lnTo>
                    <a:lnTo>
                      <a:pt x="294" y="282"/>
                    </a:lnTo>
                    <a:lnTo>
                      <a:pt x="301" y="288"/>
                    </a:lnTo>
                    <a:lnTo>
                      <a:pt x="311" y="295"/>
                    </a:lnTo>
                    <a:lnTo>
                      <a:pt x="321" y="304"/>
                    </a:lnTo>
                    <a:lnTo>
                      <a:pt x="333" y="313"/>
                    </a:lnTo>
                    <a:lnTo>
                      <a:pt x="344" y="323"/>
                    </a:lnTo>
                    <a:lnTo>
                      <a:pt x="354" y="331"/>
                    </a:lnTo>
                    <a:lnTo>
                      <a:pt x="363" y="339"/>
                    </a:lnTo>
                    <a:lnTo>
                      <a:pt x="369" y="345"/>
                    </a:lnTo>
                    <a:lnTo>
                      <a:pt x="372" y="349"/>
                    </a:lnTo>
                    <a:lnTo>
                      <a:pt x="374" y="356"/>
                    </a:lnTo>
                    <a:lnTo>
                      <a:pt x="374" y="397"/>
                    </a:lnTo>
                    <a:lnTo>
                      <a:pt x="373" y="411"/>
                    </a:lnTo>
                    <a:lnTo>
                      <a:pt x="371" y="422"/>
                    </a:lnTo>
                    <a:lnTo>
                      <a:pt x="370" y="428"/>
                    </a:lnTo>
                    <a:lnTo>
                      <a:pt x="367" y="432"/>
                    </a:lnTo>
                    <a:lnTo>
                      <a:pt x="362" y="438"/>
                    </a:lnTo>
                    <a:lnTo>
                      <a:pt x="355" y="446"/>
                    </a:lnTo>
                    <a:lnTo>
                      <a:pt x="333" y="467"/>
                    </a:lnTo>
                    <a:lnTo>
                      <a:pt x="329" y="472"/>
                    </a:lnTo>
                    <a:lnTo>
                      <a:pt x="324" y="475"/>
                    </a:lnTo>
                    <a:lnTo>
                      <a:pt x="316" y="475"/>
                    </a:lnTo>
                    <a:lnTo>
                      <a:pt x="306" y="474"/>
                    </a:lnTo>
                    <a:lnTo>
                      <a:pt x="294" y="473"/>
                    </a:lnTo>
                    <a:lnTo>
                      <a:pt x="284" y="472"/>
                    </a:lnTo>
                    <a:lnTo>
                      <a:pt x="275" y="472"/>
                    </a:lnTo>
                    <a:lnTo>
                      <a:pt x="267" y="474"/>
                    </a:lnTo>
                    <a:lnTo>
                      <a:pt x="262" y="477"/>
                    </a:lnTo>
                    <a:lnTo>
                      <a:pt x="255" y="482"/>
                    </a:lnTo>
                    <a:lnTo>
                      <a:pt x="239" y="498"/>
                    </a:lnTo>
                    <a:lnTo>
                      <a:pt x="221" y="496"/>
                    </a:lnTo>
                    <a:lnTo>
                      <a:pt x="205" y="494"/>
                    </a:lnTo>
                    <a:lnTo>
                      <a:pt x="192" y="494"/>
                    </a:lnTo>
                    <a:lnTo>
                      <a:pt x="180" y="491"/>
                    </a:lnTo>
                    <a:lnTo>
                      <a:pt x="169" y="485"/>
                    </a:lnTo>
                    <a:lnTo>
                      <a:pt x="157" y="477"/>
                    </a:lnTo>
                    <a:lnTo>
                      <a:pt x="145" y="470"/>
                    </a:lnTo>
                    <a:lnTo>
                      <a:pt x="133" y="466"/>
                    </a:lnTo>
                    <a:lnTo>
                      <a:pt x="138" y="452"/>
                    </a:lnTo>
                    <a:lnTo>
                      <a:pt x="142" y="439"/>
                    </a:lnTo>
                    <a:lnTo>
                      <a:pt x="146" y="428"/>
                    </a:lnTo>
                    <a:lnTo>
                      <a:pt x="149" y="420"/>
                    </a:lnTo>
                    <a:lnTo>
                      <a:pt x="152" y="416"/>
                    </a:lnTo>
                    <a:lnTo>
                      <a:pt x="153" y="412"/>
                    </a:lnTo>
                    <a:lnTo>
                      <a:pt x="150" y="407"/>
                    </a:lnTo>
                    <a:lnTo>
                      <a:pt x="145" y="400"/>
                    </a:lnTo>
                    <a:lnTo>
                      <a:pt x="136" y="393"/>
                    </a:lnTo>
                    <a:lnTo>
                      <a:pt x="127" y="384"/>
                    </a:lnTo>
                    <a:lnTo>
                      <a:pt x="117" y="376"/>
                    </a:lnTo>
                    <a:lnTo>
                      <a:pt x="106" y="368"/>
                    </a:lnTo>
                    <a:lnTo>
                      <a:pt x="97" y="360"/>
                    </a:lnTo>
                    <a:lnTo>
                      <a:pt x="89" y="353"/>
                    </a:lnTo>
                    <a:lnTo>
                      <a:pt x="83" y="348"/>
                    </a:lnTo>
                    <a:lnTo>
                      <a:pt x="80" y="344"/>
                    </a:lnTo>
                    <a:lnTo>
                      <a:pt x="81" y="338"/>
                    </a:lnTo>
                    <a:lnTo>
                      <a:pt x="85" y="333"/>
                    </a:lnTo>
                    <a:lnTo>
                      <a:pt x="91" y="328"/>
                    </a:lnTo>
                    <a:lnTo>
                      <a:pt x="98" y="323"/>
                    </a:lnTo>
                    <a:lnTo>
                      <a:pt x="104" y="318"/>
                    </a:lnTo>
                    <a:lnTo>
                      <a:pt x="107" y="312"/>
                    </a:lnTo>
                    <a:lnTo>
                      <a:pt x="109" y="302"/>
                    </a:lnTo>
                    <a:lnTo>
                      <a:pt x="110" y="291"/>
                    </a:lnTo>
                    <a:lnTo>
                      <a:pt x="110" y="264"/>
                    </a:lnTo>
                    <a:lnTo>
                      <a:pt x="109" y="253"/>
                    </a:lnTo>
                    <a:lnTo>
                      <a:pt x="109" y="246"/>
                    </a:lnTo>
                    <a:lnTo>
                      <a:pt x="106" y="242"/>
                    </a:lnTo>
                    <a:lnTo>
                      <a:pt x="99" y="236"/>
                    </a:lnTo>
                    <a:lnTo>
                      <a:pt x="87" y="230"/>
                    </a:lnTo>
                    <a:lnTo>
                      <a:pt x="73" y="224"/>
                    </a:lnTo>
                    <a:lnTo>
                      <a:pt x="29" y="204"/>
                    </a:lnTo>
                    <a:lnTo>
                      <a:pt x="17" y="198"/>
                    </a:lnTo>
                    <a:lnTo>
                      <a:pt x="8" y="193"/>
                    </a:lnTo>
                    <a:lnTo>
                      <a:pt x="3" y="189"/>
                    </a:lnTo>
                    <a:lnTo>
                      <a:pt x="0" y="180"/>
                    </a:lnTo>
                    <a:lnTo>
                      <a:pt x="1" y="171"/>
                    </a:lnTo>
                    <a:lnTo>
                      <a:pt x="4" y="162"/>
                    </a:lnTo>
                    <a:lnTo>
                      <a:pt x="7" y="156"/>
                    </a:lnTo>
                    <a:lnTo>
                      <a:pt x="11" y="152"/>
                    </a:lnTo>
                    <a:lnTo>
                      <a:pt x="20" y="147"/>
                    </a:lnTo>
                    <a:lnTo>
                      <a:pt x="42" y="137"/>
                    </a:lnTo>
                    <a:lnTo>
                      <a:pt x="51" y="131"/>
                    </a:lnTo>
                    <a:lnTo>
                      <a:pt x="56" y="128"/>
                    </a:lnTo>
                    <a:lnTo>
                      <a:pt x="57" y="121"/>
                    </a:lnTo>
                    <a:lnTo>
                      <a:pt x="57" y="82"/>
                    </a:lnTo>
                    <a:lnTo>
                      <a:pt x="56" y="70"/>
                    </a:lnTo>
                    <a:lnTo>
                      <a:pt x="56" y="63"/>
                    </a:lnTo>
                    <a:lnTo>
                      <a:pt x="58" y="61"/>
                    </a:lnTo>
                    <a:lnTo>
                      <a:pt x="65" y="61"/>
                    </a:lnTo>
                    <a:lnTo>
                      <a:pt x="73" y="62"/>
                    </a:lnTo>
                    <a:lnTo>
                      <a:pt x="84" y="64"/>
                    </a:lnTo>
                    <a:lnTo>
                      <a:pt x="96" y="67"/>
                    </a:lnTo>
                    <a:lnTo>
                      <a:pt x="107" y="69"/>
                    </a:lnTo>
                    <a:lnTo>
                      <a:pt x="117" y="71"/>
                    </a:lnTo>
                    <a:lnTo>
                      <a:pt x="125" y="72"/>
                    </a:lnTo>
                    <a:lnTo>
                      <a:pt x="129" y="72"/>
                    </a:lnTo>
                    <a:lnTo>
                      <a:pt x="131" y="68"/>
                    </a:lnTo>
                    <a:lnTo>
                      <a:pt x="134" y="59"/>
                    </a:lnTo>
                    <a:lnTo>
                      <a:pt x="136" y="46"/>
                    </a:lnTo>
                    <a:lnTo>
                      <a:pt x="139" y="30"/>
                    </a:lnTo>
                    <a:lnTo>
                      <a:pt x="141" y="11"/>
                    </a:lnTo>
                    <a:lnTo>
                      <a:pt x="147" y="17"/>
                    </a:lnTo>
                    <a:lnTo>
                      <a:pt x="154" y="22"/>
                    </a:lnTo>
                    <a:lnTo>
                      <a:pt x="162" y="24"/>
                    </a:lnTo>
                    <a:lnTo>
                      <a:pt x="168" y="22"/>
                    </a:lnTo>
                    <a:lnTo>
                      <a:pt x="172" y="17"/>
                    </a:lnTo>
                    <a:lnTo>
                      <a:pt x="175" y="12"/>
                    </a:lnTo>
                    <a:lnTo>
                      <a:pt x="177" y="7"/>
                    </a:lnTo>
                    <a:lnTo>
                      <a:pt x="180" y="3"/>
                    </a:lnTo>
                    <a:lnTo>
                      <a:pt x="183" y="0"/>
                    </a:lnTo>
                    <a:close/>
                  </a:path>
                </a:pathLst>
              </a:custGeom>
              <a:grpFill/>
              <a:ln w="0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77" name="Freeform 12">
                <a:extLst>
                  <a:ext uri="{FF2B5EF4-FFF2-40B4-BE49-F238E27FC236}">
                    <a16:creationId xmlns:a16="http://schemas.microsoft.com/office/drawing/2014/main" id="{AE7451E5-037C-4C1C-AEA6-6B787554A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9151" y="1739900"/>
                <a:ext cx="1204913" cy="1287463"/>
              </a:xfrm>
              <a:custGeom>
                <a:avLst/>
                <a:gdLst/>
                <a:ahLst/>
                <a:cxnLst>
                  <a:cxn ang="0">
                    <a:pos x="322" y="4"/>
                  </a:cxn>
                  <a:cxn ang="0">
                    <a:pos x="375" y="14"/>
                  </a:cxn>
                  <a:cxn ang="0">
                    <a:pos x="448" y="6"/>
                  </a:cxn>
                  <a:cxn ang="0">
                    <a:pos x="499" y="13"/>
                  </a:cxn>
                  <a:cxn ang="0">
                    <a:pos x="570" y="30"/>
                  </a:cxn>
                  <a:cxn ang="0">
                    <a:pos x="612" y="54"/>
                  </a:cxn>
                  <a:cxn ang="0">
                    <a:pos x="651" y="76"/>
                  </a:cxn>
                  <a:cxn ang="0">
                    <a:pos x="676" y="70"/>
                  </a:cxn>
                  <a:cxn ang="0">
                    <a:pos x="739" y="82"/>
                  </a:cxn>
                  <a:cxn ang="0">
                    <a:pos x="737" y="124"/>
                  </a:cxn>
                  <a:cxn ang="0">
                    <a:pos x="730" y="156"/>
                  </a:cxn>
                  <a:cxn ang="0">
                    <a:pos x="753" y="187"/>
                  </a:cxn>
                  <a:cxn ang="0">
                    <a:pos x="753" y="207"/>
                  </a:cxn>
                  <a:cxn ang="0">
                    <a:pos x="725" y="252"/>
                  </a:cxn>
                  <a:cxn ang="0">
                    <a:pos x="706" y="292"/>
                  </a:cxn>
                  <a:cxn ang="0">
                    <a:pos x="699" y="343"/>
                  </a:cxn>
                  <a:cxn ang="0">
                    <a:pos x="682" y="441"/>
                  </a:cxn>
                  <a:cxn ang="0">
                    <a:pos x="680" y="475"/>
                  </a:cxn>
                  <a:cxn ang="0">
                    <a:pos x="702" y="508"/>
                  </a:cxn>
                  <a:cxn ang="0">
                    <a:pos x="698" y="541"/>
                  </a:cxn>
                  <a:cxn ang="0">
                    <a:pos x="666" y="572"/>
                  </a:cxn>
                  <a:cxn ang="0">
                    <a:pos x="649" y="621"/>
                  </a:cxn>
                  <a:cxn ang="0">
                    <a:pos x="632" y="663"/>
                  </a:cxn>
                  <a:cxn ang="0">
                    <a:pos x="581" y="694"/>
                  </a:cxn>
                  <a:cxn ang="0">
                    <a:pos x="552" y="720"/>
                  </a:cxn>
                  <a:cxn ang="0">
                    <a:pos x="566" y="759"/>
                  </a:cxn>
                  <a:cxn ang="0">
                    <a:pos x="562" y="790"/>
                  </a:cxn>
                  <a:cxn ang="0">
                    <a:pos x="522" y="802"/>
                  </a:cxn>
                  <a:cxn ang="0">
                    <a:pos x="509" y="721"/>
                  </a:cxn>
                  <a:cxn ang="0">
                    <a:pos x="481" y="662"/>
                  </a:cxn>
                  <a:cxn ang="0">
                    <a:pos x="424" y="602"/>
                  </a:cxn>
                  <a:cxn ang="0">
                    <a:pos x="393" y="583"/>
                  </a:cxn>
                  <a:cxn ang="0">
                    <a:pos x="382" y="600"/>
                  </a:cxn>
                  <a:cxn ang="0">
                    <a:pos x="355" y="598"/>
                  </a:cxn>
                  <a:cxn ang="0">
                    <a:pos x="334" y="569"/>
                  </a:cxn>
                  <a:cxn ang="0">
                    <a:pos x="341" y="514"/>
                  </a:cxn>
                  <a:cxn ang="0">
                    <a:pos x="344" y="471"/>
                  </a:cxn>
                  <a:cxn ang="0">
                    <a:pos x="322" y="405"/>
                  </a:cxn>
                  <a:cxn ang="0">
                    <a:pos x="280" y="285"/>
                  </a:cxn>
                  <a:cxn ang="0">
                    <a:pos x="253" y="210"/>
                  </a:cxn>
                  <a:cxn ang="0">
                    <a:pos x="232" y="183"/>
                  </a:cxn>
                  <a:cxn ang="0">
                    <a:pos x="183" y="165"/>
                  </a:cxn>
                  <a:cxn ang="0">
                    <a:pos x="161" y="137"/>
                  </a:cxn>
                  <a:cxn ang="0">
                    <a:pos x="134" y="106"/>
                  </a:cxn>
                  <a:cxn ang="0">
                    <a:pos x="81" y="140"/>
                  </a:cxn>
                  <a:cxn ang="0">
                    <a:pos x="48" y="162"/>
                  </a:cxn>
                  <a:cxn ang="0">
                    <a:pos x="0" y="157"/>
                  </a:cxn>
                  <a:cxn ang="0">
                    <a:pos x="34" y="119"/>
                  </a:cxn>
                  <a:cxn ang="0">
                    <a:pos x="63" y="82"/>
                  </a:cxn>
                  <a:cxn ang="0">
                    <a:pos x="122" y="49"/>
                  </a:cxn>
                  <a:cxn ang="0">
                    <a:pos x="151" y="37"/>
                  </a:cxn>
                  <a:cxn ang="0">
                    <a:pos x="201" y="28"/>
                  </a:cxn>
                  <a:cxn ang="0">
                    <a:pos x="239" y="13"/>
                  </a:cxn>
                  <a:cxn ang="0">
                    <a:pos x="290" y="0"/>
                  </a:cxn>
                </a:cxnLst>
                <a:rect l="0" t="0" r="r" b="b"/>
                <a:pathLst>
                  <a:path w="759" h="811">
                    <a:moveTo>
                      <a:pt x="290" y="0"/>
                    </a:moveTo>
                    <a:lnTo>
                      <a:pt x="299" y="0"/>
                    </a:lnTo>
                    <a:lnTo>
                      <a:pt x="309" y="1"/>
                    </a:lnTo>
                    <a:lnTo>
                      <a:pt x="322" y="4"/>
                    </a:lnTo>
                    <a:lnTo>
                      <a:pt x="336" y="8"/>
                    </a:lnTo>
                    <a:lnTo>
                      <a:pt x="351" y="11"/>
                    </a:lnTo>
                    <a:lnTo>
                      <a:pt x="364" y="13"/>
                    </a:lnTo>
                    <a:lnTo>
                      <a:pt x="375" y="14"/>
                    </a:lnTo>
                    <a:lnTo>
                      <a:pt x="387" y="13"/>
                    </a:lnTo>
                    <a:lnTo>
                      <a:pt x="402" y="11"/>
                    </a:lnTo>
                    <a:lnTo>
                      <a:pt x="433" y="7"/>
                    </a:lnTo>
                    <a:lnTo>
                      <a:pt x="448" y="6"/>
                    </a:lnTo>
                    <a:lnTo>
                      <a:pt x="460" y="6"/>
                    </a:lnTo>
                    <a:lnTo>
                      <a:pt x="469" y="7"/>
                    </a:lnTo>
                    <a:lnTo>
                      <a:pt x="482" y="10"/>
                    </a:lnTo>
                    <a:lnTo>
                      <a:pt x="499" y="13"/>
                    </a:lnTo>
                    <a:lnTo>
                      <a:pt x="516" y="17"/>
                    </a:lnTo>
                    <a:lnTo>
                      <a:pt x="535" y="21"/>
                    </a:lnTo>
                    <a:lnTo>
                      <a:pt x="553" y="26"/>
                    </a:lnTo>
                    <a:lnTo>
                      <a:pt x="570" y="30"/>
                    </a:lnTo>
                    <a:lnTo>
                      <a:pt x="582" y="35"/>
                    </a:lnTo>
                    <a:lnTo>
                      <a:pt x="591" y="39"/>
                    </a:lnTo>
                    <a:lnTo>
                      <a:pt x="601" y="46"/>
                    </a:lnTo>
                    <a:lnTo>
                      <a:pt x="612" y="54"/>
                    </a:lnTo>
                    <a:lnTo>
                      <a:pt x="624" y="62"/>
                    </a:lnTo>
                    <a:lnTo>
                      <a:pt x="634" y="68"/>
                    </a:lnTo>
                    <a:lnTo>
                      <a:pt x="644" y="73"/>
                    </a:lnTo>
                    <a:lnTo>
                      <a:pt x="651" y="76"/>
                    </a:lnTo>
                    <a:lnTo>
                      <a:pt x="657" y="76"/>
                    </a:lnTo>
                    <a:lnTo>
                      <a:pt x="665" y="72"/>
                    </a:lnTo>
                    <a:lnTo>
                      <a:pt x="670" y="70"/>
                    </a:lnTo>
                    <a:lnTo>
                      <a:pt x="676" y="70"/>
                    </a:lnTo>
                    <a:lnTo>
                      <a:pt x="684" y="72"/>
                    </a:lnTo>
                    <a:lnTo>
                      <a:pt x="697" y="74"/>
                    </a:lnTo>
                    <a:lnTo>
                      <a:pt x="726" y="80"/>
                    </a:lnTo>
                    <a:lnTo>
                      <a:pt x="739" y="82"/>
                    </a:lnTo>
                    <a:lnTo>
                      <a:pt x="748" y="83"/>
                    </a:lnTo>
                    <a:lnTo>
                      <a:pt x="745" y="97"/>
                    </a:lnTo>
                    <a:lnTo>
                      <a:pt x="741" y="111"/>
                    </a:lnTo>
                    <a:lnTo>
                      <a:pt x="737" y="124"/>
                    </a:lnTo>
                    <a:lnTo>
                      <a:pt x="728" y="142"/>
                    </a:lnTo>
                    <a:lnTo>
                      <a:pt x="726" y="147"/>
                    </a:lnTo>
                    <a:lnTo>
                      <a:pt x="727" y="150"/>
                    </a:lnTo>
                    <a:lnTo>
                      <a:pt x="730" y="156"/>
                    </a:lnTo>
                    <a:lnTo>
                      <a:pt x="735" y="164"/>
                    </a:lnTo>
                    <a:lnTo>
                      <a:pt x="741" y="172"/>
                    </a:lnTo>
                    <a:lnTo>
                      <a:pt x="748" y="180"/>
                    </a:lnTo>
                    <a:lnTo>
                      <a:pt x="753" y="187"/>
                    </a:lnTo>
                    <a:lnTo>
                      <a:pt x="757" y="193"/>
                    </a:lnTo>
                    <a:lnTo>
                      <a:pt x="759" y="197"/>
                    </a:lnTo>
                    <a:lnTo>
                      <a:pt x="757" y="200"/>
                    </a:lnTo>
                    <a:lnTo>
                      <a:pt x="753" y="207"/>
                    </a:lnTo>
                    <a:lnTo>
                      <a:pt x="747" y="217"/>
                    </a:lnTo>
                    <a:lnTo>
                      <a:pt x="740" y="228"/>
                    </a:lnTo>
                    <a:lnTo>
                      <a:pt x="732" y="239"/>
                    </a:lnTo>
                    <a:lnTo>
                      <a:pt x="725" y="252"/>
                    </a:lnTo>
                    <a:lnTo>
                      <a:pt x="718" y="265"/>
                    </a:lnTo>
                    <a:lnTo>
                      <a:pt x="712" y="276"/>
                    </a:lnTo>
                    <a:lnTo>
                      <a:pt x="708" y="285"/>
                    </a:lnTo>
                    <a:lnTo>
                      <a:pt x="706" y="292"/>
                    </a:lnTo>
                    <a:lnTo>
                      <a:pt x="705" y="299"/>
                    </a:lnTo>
                    <a:lnTo>
                      <a:pt x="704" y="309"/>
                    </a:lnTo>
                    <a:lnTo>
                      <a:pt x="702" y="325"/>
                    </a:lnTo>
                    <a:lnTo>
                      <a:pt x="699" y="343"/>
                    </a:lnTo>
                    <a:lnTo>
                      <a:pt x="695" y="363"/>
                    </a:lnTo>
                    <a:lnTo>
                      <a:pt x="689" y="404"/>
                    </a:lnTo>
                    <a:lnTo>
                      <a:pt x="685" y="424"/>
                    </a:lnTo>
                    <a:lnTo>
                      <a:pt x="682" y="441"/>
                    </a:lnTo>
                    <a:lnTo>
                      <a:pt x="680" y="456"/>
                    </a:lnTo>
                    <a:lnTo>
                      <a:pt x="679" y="466"/>
                    </a:lnTo>
                    <a:lnTo>
                      <a:pt x="678" y="470"/>
                    </a:lnTo>
                    <a:lnTo>
                      <a:pt x="680" y="475"/>
                    </a:lnTo>
                    <a:lnTo>
                      <a:pt x="684" y="482"/>
                    </a:lnTo>
                    <a:lnTo>
                      <a:pt x="689" y="491"/>
                    </a:lnTo>
                    <a:lnTo>
                      <a:pt x="696" y="500"/>
                    </a:lnTo>
                    <a:lnTo>
                      <a:pt x="702" y="508"/>
                    </a:lnTo>
                    <a:lnTo>
                      <a:pt x="709" y="522"/>
                    </a:lnTo>
                    <a:lnTo>
                      <a:pt x="709" y="527"/>
                    </a:lnTo>
                    <a:lnTo>
                      <a:pt x="705" y="533"/>
                    </a:lnTo>
                    <a:lnTo>
                      <a:pt x="698" y="541"/>
                    </a:lnTo>
                    <a:lnTo>
                      <a:pt x="683" y="555"/>
                    </a:lnTo>
                    <a:lnTo>
                      <a:pt x="675" y="562"/>
                    </a:lnTo>
                    <a:lnTo>
                      <a:pt x="669" y="568"/>
                    </a:lnTo>
                    <a:lnTo>
                      <a:pt x="666" y="572"/>
                    </a:lnTo>
                    <a:lnTo>
                      <a:pt x="662" y="579"/>
                    </a:lnTo>
                    <a:lnTo>
                      <a:pt x="658" y="591"/>
                    </a:lnTo>
                    <a:lnTo>
                      <a:pt x="653" y="605"/>
                    </a:lnTo>
                    <a:lnTo>
                      <a:pt x="649" y="621"/>
                    </a:lnTo>
                    <a:lnTo>
                      <a:pt x="645" y="634"/>
                    </a:lnTo>
                    <a:lnTo>
                      <a:pt x="643" y="647"/>
                    </a:lnTo>
                    <a:lnTo>
                      <a:pt x="640" y="655"/>
                    </a:lnTo>
                    <a:lnTo>
                      <a:pt x="632" y="663"/>
                    </a:lnTo>
                    <a:lnTo>
                      <a:pt x="621" y="671"/>
                    </a:lnTo>
                    <a:lnTo>
                      <a:pt x="608" y="679"/>
                    </a:lnTo>
                    <a:lnTo>
                      <a:pt x="594" y="687"/>
                    </a:lnTo>
                    <a:lnTo>
                      <a:pt x="581" y="694"/>
                    </a:lnTo>
                    <a:lnTo>
                      <a:pt x="560" y="705"/>
                    </a:lnTo>
                    <a:lnTo>
                      <a:pt x="554" y="709"/>
                    </a:lnTo>
                    <a:lnTo>
                      <a:pt x="552" y="713"/>
                    </a:lnTo>
                    <a:lnTo>
                      <a:pt x="552" y="720"/>
                    </a:lnTo>
                    <a:lnTo>
                      <a:pt x="554" y="729"/>
                    </a:lnTo>
                    <a:lnTo>
                      <a:pt x="558" y="739"/>
                    </a:lnTo>
                    <a:lnTo>
                      <a:pt x="562" y="750"/>
                    </a:lnTo>
                    <a:lnTo>
                      <a:pt x="566" y="759"/>
                    </a:lnTo>
                    <a:lnTo>
                      <a:pt x="569" y="768"/>
                    </a:lnTo>
                    <a:lnTo>
                      <a:pt x="570" y="775"/>
                    </a:lnTo>
                    <a:lnTo>
                      <a:pt x="568" y="781"/>
                    </a:lnTo>
                    <a:lnTo>
                      <a:pt x="562" y="790"/>
                    </a:lnTo>
                    <a:lnTo>
                      <a:pt x="554" y="799"/>
                    </a:lnTo>
                    <a:lnTo>
                      <a:pt x="544" y="811"/>
                    </a:lnTo>
                    <a:lnTo>
                      <a:pt x="532" y="806"/>
                    </a:lnTo>
                    <a:lnTo>
                      <a:pt x="522" y="802"/>
                    </a:lnTo>
                    <a:lnTo>
                      <a:pt x="514" y="797"/>
                    </a:lnTo>
                    <a:lnTo>
                      <a:pt x="511" y="794"/>
                    </a:lnTo>
                    <a:lnTo>
                      <a:pt x="511" y="737"/>
                    </a:lnTo>
                    <a:lnTo>
                      <a:pt x="509" y="721"/>
                    </a:lnTo>
                    <a:lnTo>
                      <a:pt x="503" y="705"/>
                    </a:lnTo>
                    <a:lnTo>
                      <a:pt x="496" y="689"/>
                    </a:lnTo>
                    <a:lnTo>
                      <a:pt x="487" y="672"/>
                    </a:lnTo>
                    <a:lnTo>
                      <a:pt x="481" y="662"/>
                    </a:lnTo>
                    <a:lnTo>
                      <a:pt x="472" y="651"/>
                    </a:lnTo>
                    <a:lnTo>
                      <a:pt x="448" y="626"/>
                    </a:lnTo>
                    <a:lnTo>
                      <a:pt x="435" y="613"/>
                    </a:lnTo>
                    <a:lnTo>
                      <a:pt x="424" y="602"/>
                    </a:lnTo>
                    <a:lnTo>
                      <a:pt x="413" y="592"/>
                    </a:lnTo>
                    <a:lnTo>
                      <a:pt x="405" y="586"/>
                    </a:lnTo>
                    <a:lnTo>
                      <a:pt x="398" y="583"/>
                    </a:lnTo>
                    <a:lnTo>
                      <a:pt x="393" y="583"/>
                    </a:lnTo>
                    <a:lnTo>
                      <a:pt x="390" y="586"/>
                    </a:lnTo>
                    <a:lnTo>
                      <a:pt x="387" y="590"/>
                    </a:lnTo>
                    <a:lnTo>
                      <a:pt x="385" y="595"/>
                    </a:lnTo>
                    <a:lnTo>
                      <a:pt x="382" y="600"/>
                    </a:lnTo>
                    <a:lnTo>
                      <a:pt x="378" y="605"/>
                    </a:lnTo>
                    <a:lnTo>
                      <a:pt x="371" y="606"/>
                    </a:lnTo>
                    <a:lnTo>
                      <a:pt x="363" y="604"/>
                    </a:lnTo>
                    <a:lnTo>
                      <a:pt x="355" y="598"/>
                    </a:lnTo>
                    <a:lnTo>
                      <a:pt x="348" y="591"/>
                    </a:lnTo>
                    <a:lnTo>
                      <a:pt x="341" y="583"/>
                    </a:lnTo>
                    <a:lnTo>
                      <a:pt x="336" y="576"/>
                    </a:lnTo>
                    <a:lnTo>
                      <a:pt x="334" y="569"/>
                    </a:lnTo>
                    <a:lnTo>
                      <a:pt x="335" y="558"/>
                    </a:lnTo>
                    <a:lnTo>
                      <a:pt x="336" y="545"/>
                    </a:lnTo>
                    <a:lnTo>
                      <a:pt x="338" y="530"/>
                    </a:lnTo>
                    <a:lnTo>
                      <a:pt x="341" y="514"/>
                    </a:lnTo>
                    <a:lnTo>
                      <a:pt x="343" y="499"/>
                    </a:lnTo>
                    <a:lnTo>
                      <a:pt x="345" y="487"/>
                    </a:lnTo>
                    <a:lnTo>
                      <a:pt x="345" y="477"/>
                    </a:lnTo>
                    <a:lnTo>
                      <a:pt x="344" y="471"/>
                    </a:lnTo>
                    <a:lnTo>
                      <a:pt x="340" y="460"/>
                    </a:lnTo>
                    <a:lnTo>
                      <a:pt x="336" y="445"/>
                    </a:lnTo>
                    <a:lnTo>
                      <a:pt x="329" y="427"/>
                    </a:lnTo>
                    <a:lnTo>
                      <a:pt x="322" y="405"/>
                    </a:lnTo>
                    <a:lnTo>
                      <a:pt x="314" y="383"/>
                    </a:lnTo>
                    <a:lnTo>
                      <a:pt x="306" y="358"/>
                    </a:lnTo>
                    <a:lnTo>
                      <a:pt x="288" y="309"/>
                    </a:lnTo>
                    <a:lnTo>
                      <a:pt x="280" y="285"/>
                    </a:lnTo>
                    <a:lnTo>
                      <a:pt x="272" y="262"/>
                    </a:lnTo>
                    <a:lnTo>
                      <a:pt x="264" y="241"/>
                    </a:lnTo>
                    <a:lnTo>
                      <a:pt x="258" y="224"/>
                    </a:lnTo>
                    <a:lnTo>
                      <a:pt x="253" y="210"/>
                    </a:lnTo>
                    <a:lnTo>
                      <a:pt x="249" y="199"/>
                    </a:lnTo>
                    <a:lnTo>
                      <a:pt x="247" y="194"/>
                    </a:lnTo>
                    <a:lnTo>
                      <a:pt x="242" y="188"/>
                    </a:lnTo>
                    <a:lnTo>
                      <a:pt x="232" y="183"/>
                    </a:lnTo>
                    <a:lnTo>
                      <a:pt x="219" y="178"/>
                    </a:lnTo>
                    <a:lnTo>
                      <a:pt x="206" y="173"/>
                    </a:lnTo>
                    <a:lnTo>
                      <a:pt x="193" y="168"/>
                    </a:lnTo>
                    <a:lnTo>
                      <a:pt x="183" y="165"/>
                    </a:lnTo>
                    <a:lnTo>
                      <a:pt x="177" y="162"/>
                    </a:lnTo>
                    <a:lnTo>
                      <a:pt x="173" y="157"/>
                    </a:lnTo>
                    <a:lnTo>
                      <a:pt x="167" y="148"/>
                    </a:lnTo>
                    <a:lnTo>
                      <a:pt x="161" y="137"/>
                    </a:lnTo>
                    <a:lnTo>
                      <a:pt x="154" y="125"/>
                    </a:lnTo>
                    <a:lnTo>
                      <a:pt x="147" y="114"/>
                    </a:lnTo>
                    <a:lnTo>
                      <a:pt x="140" y="107"/>
                    </a:lnTo>
                    <a:lnTo>
                      <a:pt x="134" y="106"/>
                    </a:lnTo>
                    <a:lnTo>
                      <a:pt x="127" y="109"/>
                    </a:lnTo>
                    <a:lnTo>
                      <a:pt x="117" y="115"/>
                    </a:lnTo>
                    <a:lnTo>
                      <a:pt x="105" y="122"/>
                    </a:lnTo>
                    <a:lnTo>
                      <a:pt x="81" y="140"/>
                    </a:lnTo>
                    <a:lnTo>
                      <a:pt x="70" y="148"/>
                    </a:lnTo>
                    <a:lnTo>
                      <a:pt x="60" y="155"/>
                    </a:lnTo>
                    <a:lnTo>
                      <a:pt x="53" y="160"/>
                    </a:lnTo>
                    <a:lnTo>
                      <a:pt x="48" y="162"/>
                    </a:lnTo>
                    <a:lnTo>
                      <a:pt x="39" y="161"/>
                    </a:lnTo>
                    <a:lnTo>
                      <a:pt x="27" y="160"/>
                    </a:lnTo>
                    <a:lnTo>
                      <a:pt x="13" y="159"/>
                    </a:lnTo>
                    <a:lnTo>
                      <a:pt x="0" y="157"/>
                    </a:lnTo>
                    <a:lnTo>
                      <a:pt x="7" y="150"/>
                    </a:lnTo>
                    <a:lnTo>
                      <a:pt x="15" y="141"/>
                    </a:lnTo>
                    <a:lnTo>
                      <a:pt x="24" y="131"/>
                    </a:lnTo>
                    <a:lnTo>
                      <a:pt x="34" y="119"/>
                    </a:lnTo>
                    <a:lnTo>
                      <a:pt x="43" y="108"/>
                    </a:lnTo>
                    <a:lnTo>
                      <a:pt x="52" y="98"/>
                    </a:lnTo>
                    <a:lnTo>
                      <a:pt x="58" y="89"/>
                    </a:lnTo>
                    <a:lnTo>
                      <a:pt x="63" y="82"/>
                    </a:lnTo>
                    <a:lnTo>
                      <a:pt x="69" y="76"/>
                    </a:lnTo>
                    <a:lnTo>
                      <a:pt x="76" y="72"/>
                    </a:lnTo>
                    <a:lnTo>
                      <a:pt x="86" y="67"/>
                    </a:lnTo>
                    <a:lnTo>
                      <a:pt x="122" y="49"/>
                    </a:lnTo>
                    <a:lnTo>
                      <a:pt x="132" y="44"/>
                    </a:lnTo>
                    <a:lnTo>
                      <a:pt x="140" y="40"/>
                    </a:lnTo>
                    <a:lnTo>
                      <a:pt x="145" y="38"/>
                    </a:lnTo>
                    <a:lnTo>
                      <a:pt x="151" y="37"/>
                    </a:lnTo>
                    <a:lnTo>
                      <a:pt x="161" y="35"/>
                    </a:lnTo>
                    <a:lnTo>
                      <a:pt x="174" y="33"/>
                    </a:lnTo>
                    <a:lnTo>
                      <a:pt x="188" y="30"/>
                    </a:lnTo>
                    <a:lnTo>
                      <a:pt x="201" y="28"/>
                    </a:lnTo>
                    <a:lnTo>
                      <a:pt x="212" y="24"/>
                    </a:lnTo>
                    <a:lnTo>
                      <a:pt x="220" y="21"/>
                    </a:lnTo>
                    <a:lnTo>
                      <a:pt x="228" y="17"/>
                    </a:lnTo>
                    <a:lnTo>
                      <a:pt x="239" y="13"/>
                    </a:lnTo>
                    <a:lnTo>
                      <a:pt x="252" y="9"/>
                    </a:lnTo>
                    <a:lnTo>
                      <a:pt x="266" y="5"/>
                    </a:lnTo>
                    <a:lnTo>
                      <a:pt x="280" y="2"/>
                    </a:lnTo>
                    <a:lnTo>
                      <a:pt x="290" y="0"/>
                    </a:lnTo>
                    <a:close/>
                  </a:path>
                </a:pathLst>
              </a:custGeom>
              <a:grpFill/>
              <a:ln w="0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78" name="Freeform 13">
                <a:extLst>
                  <a:ext uri="{FF2B5EF4-FFF2-40B4-BE49-F238E27FC236}">
                    <a16:creationId xmlns:a16="http://schemas.microsoft.com/office/drawing/2014/main" id="{90EF534B-5E65-4527-A456-A4706FD40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476" y="2798763"/>
                <a:ext cx="1046163" cy="1570038"/>
              </a:xfrm>
              <a:custGeom>
                <a:avLst/>
                <a:gdLst/>
                <a:ahLst/>
                <a:cxnLst>
                  <a:cxn ang="0">
                    <a:pos x="643" y="30"/>
                  </a:cxn>
                  <a:cxn ang="0">
                    <a:pos x="617" y="72"/>
                  </a:cxn>
                  <a:cxn ang="0">
                    <a:pos x="600" y="161"/>
                  </a:cxn>
                  <a:cxn ang="0">
                    <a:pos x="598" y="191"/>
                  </a:cxn>
                  <a:cxn ang="0">
                    <a:pos x="585" y="218"/>
                  </a:cxn>
                  <a:cxn ang="0">
                    <a:pos x="543" y="230"/>
                  </a:cxn>
                  <a:cxn ang="0">
                    <a:pos x="543" y="260"/>
                  </a:cxn>
                  <a:cxn ang="0">
                    <a:pos x="529" y="283"/>
                  </a:cxn>
                  <a:cxn ang="0">
                    <a:pos x="553" y="307"/>
                  </a:cxn>
                  <a:cxn ang="0">
                    <a:pos x="535" y="350"/>
                  </a:cxn>
                  <a:cxn ang="0">
                    <a:pos x="512" y="386"/>
                  </a:cxn>
                  <a:cxn ang="0">
                    <a:pos x="467" y="398"/>
                  </a:cxn>
                  <a:cxn ang="0">
                    <a:pos x="440" y="423"/>
                  </a:cxn>
                  <a:cxn ang="0">
                    <a:pos x="445" y="436"/>
                  </a:cxn>
                  <a:cxn ang="0">
                    <a:pos x="450" y="457"/>
                  </a:cxn>
                  <a:cxn ang="0">
                    <a:pos x="434" y="504"/>
                  </a:cxn>
                  <a:cxn ang="0">
                    <a:pos x="429" y="587"/>
                  </a:cxn>
                  <a:cxn ang="0">
                    <a:pos x="403" y="598"/>
                  </a:cxn>
                  <a:cxn ang="0">
                    <a:pos x="390" y="631"/>
                  </a:cxn>
                  <a:cxn ang="0">
                    <a:pos x="349" y="637"/>
                  </a:cxn>
                  <a:cxn ang="0">
                    <a:pos x="329" y="642"/>
                  </a:cxn>
                  <a:cxn ang="0">
                    <a:pos x="316" y="643"/>
                  </a:cxn>
                  <a:cxn ang="0">
                    <a:pos x="307" y="649"/>
                  </a:cxn>
                  <a:cxn ang="0">
                    <a:pos x="321" y="673"/>
                  </a:cxn>
                  <a:cxn ang="0">
                    <a:pos x="303" y="692"/>
                  </a:cxn>
                  <a:cxn ang="0">
                    <a:pos x="278" y="689"/>
                  </a:cxn>
                  <a:cxn ang="0">
                    <a:pos x="266" y="725"/>
                  </a:cxn>
                  <a:cxn ang="0">
                    <a:pos x="280" y="759"/>
                  </a:cxn>
                  <a:cxn ang="0">
                    <a:pos x="260" y="796"/>
                  </a:cxn>
                  <a:cxn ang="0">
                    <a:pos x="268" y="827"/>
                  </a:cxn>
                  <a:cxn ang="0">
                    <a:pos x="228" y="875"/>
                  </a:cxn>
                  <a:cxn ang="0">
                    <a:pos x="222" y="923"/>
                  </a:cxn>
                  <a:cxn ang="0">
                    <a:pos x="193" y="964"/>
                  </a:cxn>
                  <a:cxn ang="0">
                    <a:pos x="151" y="966"/>
                  </a:cxn>
                  <a:cxn ang="0">
                    <a:pos x="129" y="896"/>
                  </a:cxn>
                  <a:cxn ang="0">
                    <a:pos x="81" y="858"/>
                  </a:cxn>
                  <a:cxn ang="0">
                    <a:pos x="59" y="880"/>
                  </a:cxn>
                  <a:cxn ang="0">
                    <a:pos x="14" y="843"/>
                  </a:cxn>
                  <a:cxn ang="0">
                    <a:pos x="5" y="809"/>
                  </a:cxn>
                  <a:cxn ang="0">
                    <a:pos x="68" y="756"/>
                  </a:cxn>
                  <a:cxn ang="0">
                    <a:pos x="96" y="727"/>
                  </a:cxn>
                  <a:cxn ang="0">
                    <a:pos x="140" y="639"/>
                  </a:cxn>
                  <a:cxn ang="0">
                    <a:pos x="158" y="594"/>
                  </a:cxn>
                  <a:cxn ang="0">
                    <a:pos x="126" y="541"/>
                  </a:cxn>
                  <a:cxn ang="0">
                    <a:pos x="104" y="507"/>
                  </a:cxn>
                  <a:cxn ang="0">
                    <a:pos x="89" y="464"/>
                  </a:cxn>
                  <a:cxn ang="0">
                    <a:pos x="46" y="424"/>
                  </a:cxn>
                  <a:cxn ang="0">
                    <a:pos x="34" y="393"/>
                  </a:cxn>
                  <a:cxn ang="0">
                    <a:pos x="78" y="390"/>
                  </a:cxn>
                  <a:cxn ang="0">
                    <a:pos x="127" y="362"/>
                  </a:cxn>
                  <a:cxn ang="0">
                    <a:pos x="145" y="325"/>
                  </a:cxn>
                  <a:cxn ang="0">
                    <a:pos x="223" y="206"/>
                  </a:cxn>
                  <a:cxn ang="0">
                    <a:pos x="272" y="173"/>
                  </a:cxn>
                  <a:cxn ang="0">
                    <a:pos x="349" y="143"/>
                  </a:cxn>
                  <a:cxn ang="0">
                    <a:pos x="415" y="116"/>
                  </a:cxn>
                  <a:cxn ang="0">
                    <a:pos x="459" y="138"/>
                  </a:cxn>
                  <a:cxn ang="0">
                    <a:pos x="505" y="151"/>
                  </a:cxn>
                  <a:cxn ang="0">
                    <a:pos x="535" y="117"/>
                  </a:cxn>
                  <a:cxn ang="0">
                    <a:pos x="552" y="45"/>
                  </a:cxn>
                  <a:cxn ang="0">
                    <a:pos x="570" y="14"/>
                  </a:cxn>
                </a:cxnLst>
                <a:rect l="0" t="0" r="r" b="b"/>
                <a:pathLst>
                  <a:path w="659" h="989">
                    <a:moveTo>
                      <a:pt x="637" y="0"/>
                    </a:moveTo>
                    <a:lnTo>
                      <a:pt x="642" y="1"/>
                    </a:lnTo>
                    <a:lnTo>
                      <a:pt x="659" y="10"/>
                    </a:lnTo>
                    <a:lnTo>
                      <a:pt x="652" y="20"/>
                    </a:lnTo>
                    <a:lnTo>
                      <a:pt x="643" y="30"/>
                    </a:lnTo>
                    <a:lnTo>
                      <a:pt x="634" y="41"/>
                    </a:lnTo>
                    <a:lnTo>
                      <a:pt x="627" y="50"/>
                    </a:lnTo>
                    <a:lnTo>
                      <a:pt x="621" y="58"/>
                    </a:lnTo>
                    <a:lnTo>
                      <a:pt x="618" y="64"/>
                    </a:lnTo>
                    <a:lnTo>
                      <a:pt x="617" y="72"/>
                    </a:lnTo>
                    <a:lnTo>
                      <a:pt x="615" y="84"/>
                    </a:lnTo>
                    <a:lnTo>
                      <a:pt x="612" y="99"/>
                    </a:lnTo>
                    <a:lnTo>
                      <a:pt x="606" y="132"/>
                    </a:lnTo>
                    <a:lnTo>
                      <a:pt x="603" y="148"/>
                    </a:lnTo>
                    <a:lnTo>
                      <a:pt x="600" y="161"/>
                    </a:lnTo>
                    <a:lnTo>
                      <a:pt x="598" y="171"/>
                    </a:lnTo>
                    <a:lnTo>
                      <a:pt x="596" y="175"/>
                    </a:lnTo>
                    <a:lnTo>
                      <a:pt x="595" y="179"/>
                    </a:lnTo>
                    <a:lnTo>
                      <a:pt x="596" y="185"/>
                    </a:lnTo>
                    <a:lnTo>
                      <a:pt x="598" y="191"/>
                    </a:lnTo>
                    <a:lnTo>
                      <a:pt x="599" y="197"/>
                    </a:lnTo>
                    <a:lnTo>
                      <a:pt x="597" y="202"/>
                    </a:lnTo>
                    <a:lnTo>
                      <a:pt x="594" y="207"/>
                    </a:lnTo>
                    <a:lnTo>
                      <a:pt x="590" y="212"/>
                    </a:lnTo>
                    <a:lnTo>
                      <a:pt x="585" y="218"/>
                    </a:lnTo>
                    <a:lnTo>
                      <a:pt x="580" y="223"/>
                    </a:lnTo>
                    <a:lnTo>
                      <a:pt x="572" y="225"/>
                    </a:lnTo>
                    <a:lnTo>
                      <a:pt x="563" y="225"/>
                    </a:lnTo>
                    <a:lnTo>
                      <a:pt x="553" y="227"/>
                    </a:lnTo>
                    <a:lnTo>
                      <a:pt x="543" y="230"/>
                    </a:lnTo>
                    <a:lnTo>
                      <a:pt x="536" y="234"/>
                    </a:lnTo>
                    <a:lnTo>
                      <a:pt x="533" y="240"/>
                    </a:lnTo>
                    <a:lnTo>
                      <a:pt x="534" y="247"/>
                    </a:lnTo>
                    <a:lnTo>
                      <a:pt x="537" y="252"/>
                    </a:lnTo>
                    <a:lnTo>
                      <a:pt x="543" y="260"/>
                    </a:lnTo>
                    <a:lnTo>
                      <a:pt x="543" y="264"/>
                    </a:lnTo>
                    <a:lnTo>
                      <a:pt x="541" y="268"/>
                    </a:lnTo>
                    <a:lnTo>
                      <a:pt x="533" y="274"/>
                    </a:lnTo>
                    <a:lnTo>
                      <a:pt x="530" y="278"/>
                    </a:lnTo>
                    <a:lnTo>
                      <a:pt x="529" y="283"/>
                    </a:lnTo>
                    <a:lnTo>
                      <a:pt x="532" y="289"/>
                    </a:lnTo>
                    <a:lnTo>
                      <a:pt x="538" y="296"/>
                    </a:lnTo>
                    <a:lnTo>
                      <a:pt x="545" y="301"/>
                    </a:lnTo>
                    <a:lnTo>
                      <a:pt x="550" y="304"/>
                    </a:lnTo>
                    <a:lnTo>
                      <a:pt x="553" y="307"/>
                    </a:lnTo>
                    <a:lnTo>
                      <a:pt x="551" y="312"/>
                    </a:lnTo>
                    <a:lnTo>
                      <a:pt x="546" y="320"/>
                    </a:lnTo>
                    <a:lnTo>
                      <a:pt x="540" y="330"/>
                    </a:lnTo>
                    <a:lnTo>
                      <a:pt x="537" y="341"/>
                    </a:lnTo>
                    <a:lnTo>
                      <a:pt x="535" y="350"/>
                    </a:lnTo>
                    <a:lnTo>
                      <a:pt x="535" y="365"/>
                    </a:lnTo>
                    <a:lnTo>
                      <a:pt x="534" y="371"/>
                    </a:lnTo>
                    <a:lnTo>
                      <a:pt x="530" y="378"/>
                    </a:lnTo>
                    <a:lnTo>
                      <a:pt x="523" y="383"/>
                    </a:lnTo>
                    <a:lnTo>
                      <a:pt x="512" y="386"/>
                    </a:lnTo>
                    <a:lnTo>
                      <a:pt x="500" y="388"/>
                    </a:lnTo>
                    <a:lnTo>
                      <a:pt x="487" y="389"/>
                    </a:lnTo>
                    <a:lnTo>
                      <a:pt x="476" y="391"/>
                    </a:lnTo>
                    <a:lnTo>
                      <a:pt x="470" y="393"/>
                    </a:lnTo>
                    <a:lnTo>
                      <a:pt x="467" y="398"/>
                    </a:lnTo>
                    <a:lnTo>
                      <a:pt x="461" y="414"/>
                    </a:lnTo>
                    <a:lnTo>
                      <a:pt x="456" y="419"/>
                    </a:lnTo>
                    <a:lnTo>
                      <a:pt x="451" y="420"/>
                    </a:lnTo>
                    <a:lnTo>
                      <a:pt x="445" y="422"/>
                    </a:lnTo>
                    <a:lnTo>
                      <a:pt x="440" y="423"/>
                    </a:lnTo>
                    <a:lnTo>
                      <a:pt x="436" y="426"/>
                    </a:lnTo>
                    <a:lnTo>
                      <a:pt x="436" y="430"/>
                    </a:lnTo>
                    <a:lnTo>
                      <a:pt x="436" y="433"/>
                    </a:lnTo>
                    <a:lnTo>
                      <a:pt x="440" y="435"/>
                    </a:lnTo>
                    <a:lnTo>
                      <a:pt x="445" y="436"/>
                    </a:lnTo>
                    <a:lnTo>
                      <a:pt x="449" y="437"/>
                    </a:lnTo>
                    <a:lnTo>
                      <a:pt x="453" y="439"/>
                    </a:lnTo>
                    <a:lnTo>
                      <a:pt x="454" y="443"/>
                    </a:lnTo>
                    <a:lnTo>
                      <a:pt x="453" y="449"/>
                    </a:lnTo>
                    <a:lnTo>
                      <a:pt x="450" y="457"/>
                    </a:lnTo>
                    <a:lnTo>
                      <a:pt x="446" y="467"/>
                    </a:lnTo>
                    <a:lnTo>
                      <a:pt x="441" y="478"/>
                    </a:lnTo>
                    <a:lnTo>
                      <a:pt x="437" y="488"/>
                    </a:lnTo>
                    <a:lnTo>
                      <a:pt x="435" y="497"/>
                    </a:lnTo>
                    <a:lnTo>
                      <a:pt x="434" y="504"/>
                    </a:lnTo>
                    <a:lnTo>
                      <a:pt x="434" y="522"/>
                    </a:lnTo>
                    <a:lnTo>
                      <a:pt x="433" y="535"/>
                    </a:lnTo>
                    <a:lnTo>
                      <a:pt x="431" y="565"/>
                    </a:lnTo>
                    <a:lnTo>
                      <a:pt x="430" y="577"/>
                    </a:lnTo>
                    <a:lnTo>
                      <a:pt x="429" y="587"/>
                    </a:lnTo>
                    <a:lnTo>
                      <a:pt x="427" y="591"/>
                    </a:lnTo>
                    <a:lnTo>
                      <a:pt x="421" y="593"/>
                    </a:lnTo>
                    <a:lnTo>
                      <a:pt x="415" y="594"/>
                    </a:lnTo>
                    <a:lnTo>
                      <a:pt x="408" y="595"/>
                    </a:lnTo>
                    <a:lnTo>
                      <a:pt x="403" y="598"/>
                    </a:lnTo>
                    <a:lnTo>
                      <a:pt x="401" y="603"/>
                    </a:lnTo>
                    <a:lnTo>
                      <a:pt x="400" y="610"/>
                    </a:lnTo>
                    <a:lnTo>
                      <a:pt x="398" y="619"/>
                    </a:lnTo>
                    <a:lnTo>
                      <a:pt x="395" y="627"/>
                    </a:lnTo>
                    <a:lnTo>
                      <a:pt x="390" y="631"/>
                    </a:lnTo>
                    <a:lnTo>
                      <a:pt x="381" y="634"/>
                    </a:lnTo>
                    <a:lnTo>
                      <a:pt x="365" y="642"/>
                    </a:lnTo>
                    <a:lnTo>
                      <a:pt x="360" y="643"/>
                    </a:lnTo>
                    <a:lnTo>
                      <a:pt x="355" y="641"/>
                    </a:lnTo>
                    <a:lnTo>
                      <a:pt x="349" y="637"/>
                    </a:lnTo>
                    <a:lnTo>
                      <a:pt x="343" y="634"/>
                    </a:lnTo>
                    <a:lnTo>
                      <a:pt x="337" y="633"/>
                    </a:lnTo>
                    <a:lnTo>
                      <a:pt x="335" y="634"/>
                    </a:lnTo>
                    <a:lnTo>
                      <a:pt x="331" y="638"/>
                    </a:lnTo>
                    <a:lnTo>
                      <a:pt x="329" y="642"/>
                    </a:lnTo>
                    <a:lnTo>
                      <a:pt x="327" y="643"/>
                    </a:lnTo>
                    <a:lnTo>
                      <a:pt x="325" y="645"/>
                    </a:lnTo>
                    <a:lnTo>
                      <a:pt x="321" y="645"/>
                    </a:lnTo>
                    <a:lnTo>
                      <a:pt x="318" y="644"/>
                    </a:lnTo>
                    <a:lnTo>
                      <a:pt x="316" y="643"/>
                    </a:lnTo>
                    <a:lnTo>
                      <a:pt x="315" y="642"/>
                    </a:lnTo>
                    <a:lnTo>
                      <a:pt x="313" y="642"/>
                    </a:lnTo>
                    <a:lnTo>
                      <a:pt x="310" y="643"/>
                    </a:lnTo>
                    <a:lnTo>
                      <a:pt x="308" y="645"/>
                    </a:lnTo>
                    <a:lnTo>
                      <a:pt x="307" y="649"/>
                    </a:lnTo>
                    <a:lnTo>
                      <a:pt x="308" y="654"/>
                    </a:lnTo>
                    <a:lnTo>
                      <a:pt x="312" y="659"/>
                    </a:lnTo>
                    <a:lnTo>
                      <a:pt x="316" y="665"/>
                    </a:lnTo>
                    <a:lnTo>
                      <a:pt x="319" y="669"/>
                    </a:lnTo>
                    <a:lnTo>
                      <a:pt x="321" y="673"/>
                    </a:lnTo>
                    <a:lnTo>
                      <a:pt x="320" y="674"/>
                    </a:lnTo>
                    <a:lnTo>
                      <a:pt x="316" y="676"/>
                    </a:lnTo>
                    <a:lnTo>
                      <a:pt x="312" y="681"/>
                    </a:lnTo>
                    <a:lnTo>
                      <a:pt x="307" y="688"/>
                    </a:lnTo>
                    <a:lnTo>
                      <a:pt x="303" y="692"/>
                    </a:lnTo>
                    <a:lnTo>
                      <a:pt x="300" y="694"/>
                    </a:lnTo>
                    <a:lnTo>
                      <a:pt x="295" y="693"/>
                    </a:lnTo>
                    <a:lnTo>
                      <a:pt x="290" y="691"/>
                    </a:lnTo>
                    <a:lnTo>
                      <a:pt x="284" y="689"/>
                    </a:lnTo>
                    <a:lnTo>
                      <a:pt x="278" y="689"/>
                    </a:lnTo>
                    <a:lnTo>
                      <a:pt x="273" y="691"/>
                    </a:lnTo>
                    <a:lnTo>
                      <a:pt x="269" y="697"/>
                    </a:lnTo>
                    <a:lnTo>
                      <a:pt x="266" y="706"/>
                    </a:lnTo>
                    <a:lnTo>
                      <a:pt x="265" y="715"/>
                    </a:lnTo>
                    <a:lnTo>
                      <a:pt x="266" y="725"/>
                    </a:lnTo>
                    <a:lnTo>
                      <a:pt x="270" y="732"/>
                    </a:lnTo>
                    <a:lnTo>
                      <a:pt x="275" y="738"/>
                    </a:lnTo>
                    <a:lnTo>
                      <a:pt x="279" y="744"/>
                    </a:lnTo>
                    <a:lnTo>
                      <a:pt x="282" y="751"/>
                    </a:lnTo>
                    <a:lnTo>
                      <a:pt x="280" y="759"/>
                    </a:lnTo>
                    <a:lnTo>
                      <a:pt x="275" y="766"/>
                    </a:lnTo>
                    <a:lnTo>
                      <a:pt x="265" y="775"/>
                    </a:lnTo>
                    <a:lnTo>
                      <a:pt x="261" y="780"/>
                    </a:lnTo>
                    <a:lnTo>
                      <a:pt x="259" y="788"/>
                    </a:lnTo>
                    <a:lnTo>
                      <a:pt x="260" y="796"/>
                    </a:lnTo>
                    <a:lnTo>
                      <a:pt x="262" y="803"/>
                    </a:lnTo>
                    <a:lnTo>
                      <a:pt x="266" y="811"/>
                    </a:lnTo>
                    <a:lnTo>
                      <a:pt x="269" y="818"/>
                    </a:lnTo>
                    <a:lnTo>
                      <a:pt x="270" y="823"/>
                    </a:lnTo>
                    <a:lnTo>
                      <a:pt x="268" y="827"/>
                    </a:lnTo>
                    <a:lnTo>
                      <a:pt x="264" y="831"/>
                    </a:lnTo>
                    <a:lnTo>
                      <a:pt x="259" y="838"/>
                    </a:lnTo>
                    <a:lnTo>
                      <a:pt x="251" y="847"/>
                    </a:lnTo>
                    <a:lnTo>
                      <a:pt x="235" y="866"/>
                    </a:lnTo>
                    <a:lnTo>
                      <a:pt x="228" y="875"/>
                    </a:lnTo>
                    <a:lnTo>
                      <a:pt x="223" y="883"/>
                    </a:lnTo>
                    <a:lnTo>
                      <a:pt x="220" y="888"/>
                    </a:lnTo>
                    <a:lnTo>
                      <a:pt x="220" y="895"/>
                    </a:lnTo>
                    <a:lnTo>
                      <a:pt x="222" y="913"/>
                    </a:lnTo>
                    <a:lnTo>
                      <a:pt x="222" y="923"/>
                    </a:lnTo>
                    <a:lnTo>
                      <a:pt x="220" y="930"/>
                    </a:lnTo>
                    <a:lnTo>
                      <a:pt x="216" y="935"/>
                    </a:lnTo>
                    <a:lnTo>
                      <a:pt x="210" y="943"/>
                    </a:lnTo>
                    <a:lnTo>
                      <a:pt x="202" y="953"/>
                    </a:lnTo>
                    <a:lnTo>
                      <a:pt x="193" y="964"/>
                    </a:lnTo>
                    <a:lnTo>
                      <a:pt x="185" y="974"/>
                    </a:lnTo>
                    <a:lnTo>
                      <a:pt x="177" y="983"/>
                    </a:lnTo>
                    <a:lnTo>
                      <a:pt x="172" y="989"/>
                    </a:lnTo>
                    <a:lnTo>
                      <a:pt x="161" y="977"/>
                    </a:lnTo>
                    <a:lnTo>
                      <a:pt x="151" y="966"/>
                    </a:lnTo>
                    <a:lnTo>
                      <a:pt x="139" y="953"/>
                    </a:lnTo>
                    <a:lnTo>
                      <a:pt x="134" y="944"/>
                    </a:lnTo>
                    <a:lnTo>
                      <a:pt x="132" y="933"/>
                    </a:lnTo>
                    <a:lnTo>
                      <a:pt x="130" y="907"/>
                    </a:lnTo>
                    <a:lnTo>
                      <a:pt x="129" y="896"/>
                    </a:lnTo>
                    <a:lnTo>
                      <a:pt x="128" y="889"/>
                    </a:lnTo>
                    <a:lnTo>
                      <a:pt x="123" y="883"/>
                    </a:lnTo>
                    <a:lnTo>
                      <a:pt x="114" y="876"/>
                    </a:lnTo>
                    <a:lnTo>
                      <a:pt x="103" y="869"/>
                    </a:lnTo>
                    <a:lnTo>
                      <a:pt x="81" y="858"/>
                    </a:lnTo>
                    <a:lnTo>
                      <a:pt x="75" y="858"/>
                    </a:lnTo>
                    <a:lnTo>
                      <a:pt x="70" y="862"/>
                    </a:lnTo>
                    <a:lnTo>
                      <a:pt x="66" y="868"/>
                    </a:lnTo>
                    <a:lnTo>
                      <a:pt x="63" y="875"/>
                    </a:lnTo>
                    <a:lnTo>
                      <a:pt x="59" y="880"/>
                    </a:lnTo>
                    <a:lnTo>
                      <a:pt x="55" y="882"/>
                    </a:lnTo>
                    <a:lnTo>
                      <a:pt x="51" y="880"/>
                    </a:lnTo>
                    <a:lnTo>
                      <a:pt x="45" y="876"/>
                    </a:lnTo>
                    <a:lnTo>
                      <a:pt x="21" y="852"/>
                    </a:lnTo>
                    <a:lnTo>
                      <a:pt x="14" y="843"/>
                    </a:lnTo>
                    <a:lnTo>
                      <a:pt x="7" y="834"/>
                    </a:lnTo>
                    <a:lnTo>
                      <a:pt x="2" y="825"/>
                    </a:lnTo>
                    <a:lnTo>
                      <a:pt x="0" y="819"/>
                    </a:lnTo>
                    <a:lnTo>
                      <a:pt x="1" y="814"/>
                    </a:lnTo>
                    <a:lnTo>
                      <a:pt x="5" y="809"/>
                    </a:lnTo>
                    <a:lnTo>
                      <a:pt x="13" y="803"/>
                    </a:lnTo>
                    <a:lnTo>
                      <a:pt x="23" y="794"/>
                    </a:lnTo>
                    <a:lnTo>
                      <a:pt x="34" y="785"/>
                    </a:lnTo>
                    <a:lnTo>
                      <a:pt x="58" y="766"/>
                    </a:lnTo>
                    <a:lnTo>
                      <a:pt x="68" y="756"/>
                    </a:lnTo>
                    <a:lnTo>
                      <a:pt x="77" y="749"/>
                    </a:lnTo>
                    <a:lnTo>
                      <a:pt x="84" y="743"/>
                    </a:lnTo>
                    <a:lnTo>
                      <a:pt x="88" y="739"/>
                    </a:lnTo>
                    <a:lnTo>
                      <a:pt x="91" y="735"/>
                    </a:lnTo>
                    <a:lnTo>
                      <a:pt x="96" y="727"/>
                    </a:lnTo>
                    <a:lnTo>
                      <a:pt x="102" y="716"/>
                    </a:lnTo>
                    <a:lnTo>
                      <a:pt x="109" y="702"/>
                    </a:lnTo>
                    <a:lnTo>
                      <a:pt x="117" y="688"/>
                    </a:lnTo>
                    <a:lnTo>
                      <a:pt x="125" y="671"/>
                    </a:lnTo>
                    <a:lnTo>
                      <a:pt x="140" y="639"/>
                    </a:lnTo>
                    <a:lnTo>
                      <a:pt x="146" y="625"/>
                    </a:lnTo>
                    <a:lnTo>
                      <a:pt x="152" y="613"/>
                    </a:lnTo>
                    <a:lnTo>
                      <a:pt x="156" y="605"/>
                    </a:lnTo>
                    <a:lnTo>
                      <a:pt x="158" y="600"/>
                    </a:lnTo>
                    <a:lnTo>
                      <a:pt x="158" y="594"/>
                    </a:lnTo>
                    <a:lnTo>
                      <a:pt x="154" y="586"/>
                    </a:lnTo>
                    <a:lnTo>
                      <a:pt x="149" y="575"/>
                    </a:lnTo>
                    <a:lnTo>
                      <a:pt x="141" y="564"/>
                    </a:lnTo>
                    <a:lnTo>
                      <a:pt x="134" y="552"/>
                    </a:lnTo>
                    <a:lnTo>
                      <a:pt x="126" y="541"/>
                    </a:lnTo>
                    <a:lnTo>
                      <a:pt x="118" y="531"/>
                    </a:lnTo>
                    <a:lnTo>
                      <a:pt x="112" y="524"/>
                    </a:lnTo>
                    <a:lnTo>
                      <a:pt x="107" y="519"/>
                    </a:lnTo>
                    <a:lnTo>
                      <a:pt x="104" y="513"/>
                    </a:lnTo>
                    <a:lnTo>
                      <a:pt x="104" y="507"/>
                    </a:lnTo>
                    <a:lnTo>
                      <a:pt x="106" y="493"/>
                    </a:lnTo>
                    <a:lnTo>
                      <a:pt x="106" y="486"/>
                    </a:lnTo>
                    <a:lnTo>
                      <a:pt x="103" y="479"/>
                    </a:lnTo>
                    <a:lnTo>
                      <a:pt x="97" y="473"/>
                    </a:lnTo>
                    <a:lnTo>
                      <a:pt x="89" y="464"/>
                    </a:lnTo>
                    <a:lnTo>
                      <a:pt x="79" y="455"/>
                    </a:lnTo>
                    <a:lnTo>
                      <a:pt x="69" y="446"/>
                    </a:lnTo>
                    <a:lnTo>
                      <a:pt x="60" y="437"/>
                    </a:lnTo>
                    <a:lnTo>
                      <a:pt x="52" y="429"/>
                    </a:lnTo>
                    <a:lnTo>
                      <a:pt x="46" y="424"/>
                    </a:lnTo>
                    <a:lnTo>
                      <a:pt x="38" y="420"/>
                    </a:lnTo>
                    <a:lnTo>
                      <a:pt x="26" y="417"/>
                    </a:lnTo>
                    <a:lnTo>
                      <a:pt x="11" y="414"/>
                    </a:lnTo>
                    <a:lnTo>
                      <a:pt x="27" y="398"/>
                    </a:lnTo>
                    <a:lnTo>
                      <a:pt x="34" y="393"/>
                    </a:lnTo>
                    <a:lnTo>
                      <a:pt x="39" y="390"/>
                    </a:lnTo>
                    <a:lnTo>
                      <a:pt x="47" y="388"/>
                    </a:lnTo>
                    <a:lnTo>
                      <a:pt x="56" y="388"/>
                    </a:lnTo>
                    <a:lnTo>
                      <a:pt x="66" y="389"/>
                    </a:lnTo>
                    <a:lnTo>
                      <a:pt x="78" y="390"/>
                    </a:lnTo>
                    <a:lnTo>
                      <a:pt x="88" y="391"/>
                    </a:lnTo>
                    <a:lnTo>
                      <a:pt x="96" y="391"/>
                    </a:lnTo>
                    <a:lnTo>
                      <a:pt x="101" y="388"/>
                    </a:lnTo>
                    <a:lnTo>
                      <a:pt x="105" y="383"/>
                    </a:lnTo>
                    <a:lnTo>
                      <a:pt x="127" y="362"/>
                    </a:lnTo>
                    <a:lnTo>
                      <a:pt x="134" y="354"/>
                    </a:lnTo>
                    <a:lnTo>
                      <a:pt x="139" y="348"/>
                    </a:lnTo>
                    <a:lnTo>
                      <a:pt x="142" y="344"/>
                    </a:lnTo>
                    <a:lnTo>
                      <a:pt x="144" y="337"/>
                    </a:lnTo>
                    <a:lnTo>
                      <a:pt x="145" y="325"/>
                    </a:lnTo>
                    <a:lnTo>
                      <a:pt x="146" y="309"/>
                    </a:lnTo>
                    <a:lnTo>
                      <a:pt x="146" y="279"/>
                    </a:lnTo>
                    <a:lnTo>
                      <a:pt x="177" y="248"/>
                    </a:lnTo>
                    <a:lnTo>
                      <a:pt x="209" y="218"/>
                    </a:lnTo>
                    <a:lnTo>
                      <a:pt x="223" y="206"/>
                    </a:lnTo>
                    <a:lnTo>
                      <a:pt x="236" y="194"/>
                    </a:lnTo>
                    <a:lnTo>
                      <a:pt x="248" y="185"/>
                    </a:lnTo>
                    <a:lnTo>
                      <a:pt x="257" y="178"/>
                    </a:lnTo>
                    <a:lnTo>
                      <a:pt x="264" y="175"/>
                    </a:lnTo>
                    <a:lnTo>
                      <a:pt x="272" y="173"/>
                    </a:lnTo>
                    <a:lnTo>
                      <a:pt x="284" y="169"/>
                    </a:lnTo>
                    <a:lnTo>
                      <a:pt x="297" y="163"/>
                    </a:lnTo>
                    <a:lnTo>
                      <a:pt x="314" y="157"/>
                    </a:lnTo>
                    <a:lnTo>
                      <a:pt x="331" y="150"/>
                    </a:lnTo>
                    <a:lnTo>
                      <a:pt x="349" y="143"/>
                    </a:lnTo>
                    <a:lnTo>
                      <a:pt x="365" y="135"/>
                    </a:lnTo>
                    <a:lnTo>
                      <a:pt x="382" y="129"/>
                    </a:lnTo>
                    <a:lnTo>
                      <a:pt x="396" y="124"/>
                    </a:lnTo>
                    <a:lnTo>
                      <a:pt x="407" y="119"/>
                    </a:lnTo>
                    <a:lnTo>
                      <a:pt x="415" y="116"/>
                    </a:lnTo>
                    <a:lnTo>
                      <a:pt x="419" y="115"/>
                    </a:lnTo>
                    <a:lnTo>
                      <a:pt x="423" y="116"/>
                    </a:lnTo>
                    <a:lnTo>
                      <a:pt x="437" y="126"/>
                    </a:lnTo>
                    <a:lnTo>
                      <a:pt x="448" y="131"/>
                    </a:lnTo>
                    <a:lnTo>
                      <a:pt x="459" y="138"/>
                    </a:lnTo>
                    <a:lnTo>
                      <a:pt x="470" y="144"/>
                    </a:lnTo>
                    <a:lnTo>
                      <a:pt x="480" y="149"/>
                    </a:lnTo>
                    <a:lnTo>
                      <a:pt x="489" y="153"/>
                    </a:lnTo>
                    <a:lnTo>
                      <a:pt x="496" y="154"/>
                    </a:lnTo>
                    <a:lnTo>
                      <a:pt x="505" y="151"/>
                    </a:lnTo>
                    <a:lnTo>
                      <a:pt x="513" y="145"/>
                    </a:lnTo>
                    <a:lnTo>
                      <a:pt x="521" y="137"/>
                    </a:lnTo>
                    <a:lnTo>
                      <a:pt x="528" y="129"/>
                    </a:lnTo>
                    <a:lnTo>
                      <a:pt x="533" y="122"/>
                    </a:lnTo>
                    <a:lnTo>
                      <a:pt x="535" y="117"/>
                    </a:lnTo>
                    <a:lnTo>
                      <a:pt x="538" y="102"/>
                    </a:lnTo>
                    <a:lnTo>
                      <a:pt x="541" y="89"/>
                    </a:lnTo>
                    <a:lnTo>
                      <a:pt x="544" y="74"/>
                    </a:lnTo>
                    <a:lnTo>
                      <a:pt x="548" y="59"/>
                    </a:lnTo>
                    <a:lnTo>
                      <a:pt x="552" y="45"/>
                    </a:lnTo>
                    <a:lnTo>
                      <a:pt x="555" y="33"/>
                    </a:lnTo>
                    <a:lnTo>
                      <a:pt x="558" y="24"/>
                    </a:lnTo>
                    <a:lnTo>
                      <a:pt x="559" y="20"/>
                    </a:lnTo>
                    <a:lnTo>
                      <a:pt x="562" y="17"/>
                    </a:lnTo>
                    <a:lnTo>
                      <a:pt x="570" y="14"/>
                    </a:lnTo>
                    <a:lnTo>
                      <a:pt x="581" y="11"/>
                    </a:lnTo>
                    <a:lnTo>
                      <a:pt x="619" y="2"/>
                    </a:lnTo>
                    <a:lnTo>
                      <a:pt x="630" y="1"/>
                    </a:lnTo>
                    <a:lnTo>
                      <a:pt x="637" y="0"/>
                    </a:lnTo>
                    <a:close/>
                  </a:path>
                </a:pathLst>
              </a:custGeom>
              <a:grpFill/>
              <a:ln w="0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79" name="Freeform 14">
                <a:extLst>
                  <a:ext uri="{FF2B5EF4-FFF2-40B4-BE49-F238E27FC236}">
                    <a16:creationId xmlns:a16="http://schemas.microsoft.com/office/drawing/2014/main" id="{2C2DA4BD-4A40-472B-B27B-D6CCF5B39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2901" y="1581150"/>
                <a:ext cx="1336675" cy="1660525"/>
              </a:xfrm>
              <a:custGeom>
                <a:avLst/>
                <a:gdLst/>
                <a:ahLst/>
                <a:cxnLst>
                  <a:cxn ang="0">
                    <a:pos x="562" y="12"/>
                  </a:cxn>
                  <a:cxn ang="0">
                    <a:pos x="614" y="86"/>
                  </a:cxn>
                  <a:cxn ang="0">
                    <a:pos x="669" y="167"/>
                  </a:cxn>
                  <a:cxn ang="0">
                    <a:pos x="682" y="215"/>
                  </a:cxn>
                  <a:cxn ang="0">
                    <a:pos x="707" y="307"/>
                  </a:cxn>
                  <a:cxn ang="0">
                    <a:pos x="708" y="351"/>
                  </a:cxn>
                  <a:cxn ang="0">
                    <a:pos x="724" y="370"/>
                  </a:cxn>
                  <a:cxn ang="0">
                    <a:pos x="791" y="371"/>
                  </a:cxn>
                  <a:cxn ang="0">
                    <a:pos x="832" y="409"/>
                  </a:cxn>
                  <a:cxn ang="0">
                    <a:pos x="832" y="446"/>
                  </a:cxn>
                  <a:cxn ang="0">
                    <a:pos x="842" y="498"/>
                  </a:cxn>
                  <a:cxn ang="0">
                    <a:pos x="835" y="510"/>
                  </a:cxn>
                  <a:cxn ang="0">
                    <a:pos x="828" y="512"/>
                  </a:cxn>
                  <a:cxn ang="0">
                    <a:pos x="819" y="547"/>
                  </a:cxn>
                  <a:cxn ang="0">
                    <a:pos x="841" y="562"/>
                  </a:cxn>
                  <a:cxn ang="0">
                    <a:pos x="833" y="598"/>
                  </a:cxn>
                  <a:cxn ang="0">
                    <a:pos x="790" y="622"/>
                  </a:cxn>
                  <a:cxn ang="0">
                    <a:pos x="757" y="644"/>
                  </a:cxn>
                  <a:cxn ang="0">
                    <a:pos x="709" y="676"/>
                  </a:cxn>
                  <a:cxn ang="0">
                    <a:pos x="672" y="661"/>
                  </a:cxn>
                  <a:cxn ang="0">
                    <a:pos x="636" y="701"/>
                  </a:cxn>
                  <a:cxn ang="0">
                    <a:pos x="620" y="728"/>
                  </a:cxn>
                  <a:cxn ang="0">
                    <a:pos x="611" y="751"/>
                  </a:cxn>
                  <a:cxn ang="0">
                    <a:pos x="580" y="768"/>
                  </a:cxn>
                  <a:cxn ang="0">
                    <a:pos x="508" y="781"/>
                  </a:cxn>
                  <a:cxn ang="0">
                    <a:pos x="490" y="812"/>
                  </a:cxn>
                  <a:cxn ang="0">
                    <a:pos x="473" y="884"/>
                  </a:cxn>
                  <a:cxn ang="0">
                    <a:pos x="443" y="918"/>
                  </a:cxn>
                  <a:cxn ang="0">
                    <a:pos x="397" y="905"/>
                  </a:cxn>
                  <a:cxn ang="0">
                    <a:pos x="353" y="883"/>
                  </a:cxn>
                  <a:cxn ang="0">
                    <a:pos x="287" y="910"/>
                  </a:cxn>
                  <a:cxn ang="0">
                    <a:pos x="210" y="940"/>
                  </a:cxn>
                  <a:cxn ang="0">
                    <a:pos x="161" y="973"/>
                  </a:cxn>
                  <a:cxn ang="0">
                    <a:pos x="83" y="1037"/>
                  </a:cxn>
                  <a:cxn ang="0">
                    <a:pos x="64" y="1014"/>
                  </a:cxn>
                  <a:cxn ang="0">
                    <a:pos x="11" y="971"/>
                  </a:cxn>
                  <a:cxn ang="0">
                    <a:pos x="37" y="918"/>
                  </a:cxn>
                  <a:cxn ang="0">
                    <a:pos x="70" y="875"/>
                  </a:cxn>
                  <a:cxn ang="0">
                    <a:pos x="54" y="829"/>
                  </a:cxn>
                  <a:cxn ang="0">
                    <a:pos x="81" y="794"/>
                  </a:cxn>
                  <a:cxn ang="0">
                    <a:pos x="140" y="755"/>
                  </a:cxn>
                  <a:cxn ang="0">
                    <a:pos x="158" y="691"/>
                  </a:cxn>
                  <a:cxn ang="0">
                    <a:pos x="183" y="655"/>
                  </a:cxn>
                  <a:cxn ang="0">
                    <a:pos x="202" y="608"/>
                  </a:cxn>
                  <a:cxn ang="0">
                    <a:pos x="178" y="570"/>
                  </a:cxn>
                  <a:cxn ang="0">
                    <a:pos x="189" y="504"/>
                  </a:cxn>
                  <a:cxn ang="0">
                    <a:pos x="205" y="399"/>
                  </a:cxn>
                  <a:cxn ang="0">
                    <a:pos x="225" y="352"/>
                  </a:cxn>
                  <a:cxn ang="0">
                    <a:pos x="257" y="300"/>
                  </a:cxn>
                  <a:cxn ang="0">
                    <a:pos x="241" y="272"/>
                  </a:cxn>
                  <a:cxn ang="0">
                    <a:pos x="228" y="242"/>
                  </a:cxn>
                  <a:cxn ang="0">
                    <a:pos x="251" y="183"/>
                  </a:cxn>
                  <a:cxn ang="0">
                    <a:pos x="264" y="164"/>
                  </a:cxn>
                  <a:cxn ang="0">
                    <a:pos x="273" y="137"/>
                  </a:cxn>
                  <a:cxn ang="0">
                    <a:pos x="305" y="125"/>
                  </a:cxn>
                  <a:cxn ang="0">
                    <a:pos x="331" y="96"/>
                  </a:cxn>
                  <a:cxn ang="0">
                    <a:pos x="356" y="66"/>
                  </a:cxn>
                  <a:cxn ang="0">
                    <a:pos x="429" y="56"/>
                  </a:cxn>
                  <a:cxn ang="0">
                    <a:pos x="453" y="28"/>
                  </a:cxn>
                  <a:cxn ang="0">
                    <a:pos x="477" y="7"/>
                  </a:cxn>
                  <a:cxn ang="0">
                    <a:pos x="526" y="1"/>
                  </a:cxn>
                </a:cxnLst>
                <a:rect l="0" t="0" r="r" b="b"/>
                <a:pathLst>
                  <a:path w="842" h="1046">
                    <a:moveTo>
                      <a:pt x="536" y="0"/>
                    </a:moveTo>
                    <a:lnTo>
                      <a:pt x="546" y="0"/>
                    </a:lnTo>
                    <a:lnTo>
                      <a:pt x="553" y="2"/>
                    </a:lnTo>
                    <a:lnTo>
                      <a:pt x="556" y="5"/>
                    </a:lnTo>
                    <a:lnTo>
                      <a:pt x="562" y="12"/>
                    </a:lnTo>
                    <a:lnTo>
                      <a:pt x="570" y="22"/>
                    </a:lnTo>
                    <a:lnTo>
                      <a:pt x="580" y="36"/>
                    </a:lnTo>
                    <a:lnTo>
                      <a:pt x="591" y="51"/>
                    </a:lnTo>
                    <a:lnTo>
                      <a:pt x="602" y="68"/>
                    </a:lnTo>
                    <a:lnTo>
                      <a:pt x="614" y="86"/>
                    </a:lnTo>
                    <a:lnTo>
                      <a:pt x="638" y="119"/>
                    </a:lnTo>
                    <a:lnTo>
                      <a:pt x="648" y="135"/>
                    </a:lnTo>
                    <a:lnTo>
                      <a:pt x="657" y="149"/>
                    </a:lnTo>
                    <a:lnTo>
                      <a:pt x="664" y="160"/>
                    </a:lnTo>
                    <a:lnTo>
                      <a:pt x="669" y="167"/>
                    </a:lnTo>
                    <a:lnTo>
                      <a:pt x="671" y="170"/>
                    </a:lnTo>
                    <a:lnTo>
                      <a:pt x="671" y="175"/>
                    </a:lnTo>
                    <a:lnTo>
                      <a:pt x="674" y="184"/>
                    </a:lnTo>
                    <a:lnTo>
                      <a:pt x="678" y="198"/>
                    </a:lnTo>
                    <a:lnTo>
                      <a:pt x="682" y="215"/>
                    </a:lnTo>
                    <a:lnTo>
                      <a:pt x="687" y="233"/>
                    </a:lnTo>
                    <a:lnTo>
                      <a:pt x="693" y="252"/>
                    </a:lnTo>
                    <a:lnTo>
                      <a:pt x="698" y="272"/>
                    </a:lnTo>
                    <a:lnTo>
                      <a:pt x="702" y="290"/>
                    </a:lnTo>
                    <a:lnTo>
                      <a:pt x="707" y="307"/>
                    </a:lnTo>
                    <a:lnTo>
                      <a:pt x="710" y="321"/>
                    </a:lnTo>
                    <a:lnTo>
                      <a:pt x="712" y="331"/>
                    </a:lnTo>
                    <a:lnTo>
                      <a:pt x="712" y="336"/>
                    </a:lnTo>
                    <a:lnTo>
                      <a:pt x="710" y="343"/>
                    </a:lnTo>
                    <a:lnTo>
                      <a:pt x="708" y="351"/>
                    </a:lnTo>
                    <a:lnTo>
                      <a:pt x="705" y="358"/>
                    </a:lnTo>
                    <a:lnTo>
                      <a:pt x="705" y="364"/>
                    </a:lnTo>
                    <a:lnTo>
                      <a:pt x="709" y="369"/>
                    </a:lnTo>
                    <a:lnTo>
                      <a:pt x="715" y="370"/>
                    </a:lnTo>
                    <a:lnTo>
                      <a:pt x="724" y="370"/>
                    </a:lnTo>
                    <a:lnTo>
                      <a:pt x="736" y="369"/>
                    </a:lnTo>
                    <a:lnTo>
                      <a:pt x="761" y="367"/>
                    </a:lnTo>
                    <a:lnTo>
                      <a:pt x="773" y="367"/>
                    </a:lnTo>
                    <a:lnTo>
                      <a:pt x="784" y="368"/>
                    </a:lnTo>
                    <a:lnTo>
                      <a:pt x="791" y="371"/>
                    </a:lnTo>
                    <a:lnTo>
                      <a:pt x="800" y="379"/>
                    </a:lnTo>
                    <a:lnTo>
                      <a:pt x="807" y="387"/>
                    </a:lnTo>
                    <a:lnTo>
                      <a:pt x="812" y="395"/>
                    </a:lnTo>
                    <a:lnTo>
                      <a:pt x="819" y="401"/>
                    </a:lnTo>
                    <a:lnTo>
                      <a:pt x="832" y="409"/>
                    </a:lnTo>
                    <a:lnTo>
                      <a:pt x="837" y="412"/>
                    </a:lnTo>
                    <a:lnTo>
                      <a:pt x="840" y="417"/>
                    </a:lnTo>
                    <a:lnTo>
                      <a:pt x="839" y="423"/>
                    </a:lnTo>
                    <a:lnTo>
                      <a:pt x="835" y="435"/>
                    </a:lnTo>
                    <a:lnTo>
                      <a:pt x="832" y="446"/>
                    </a:lnTo>
                    <a:lnTo>
                      <a:pt x="831" y="455"/>
                    </a:lnTo>
                    <a:lnTo>
                      <a:pt x="836" y="470"/>
                    </a:lnTo>
                    <a:lnTo>
                      <a:pt x="839" y="480"/>
                    </a:lnTo>
                    <a:lnTo>
                      <a:pt x="841" y="490"/>
                    </a:lnTo>
                    <a:lnTo>
                      <a:pt x="842" y="498"/>
                    </a:lnTo>
                    <a:lnTo>
                      <a:pt x="841" y="505"/>
                    </a:lnTo>
                    <a:lnTo>
                      <a:pt x="840" y="507"/>
                    </a:lnTo>
                    <a:lnTo>
                      <a:pt x="838" y="509"/>
                    </a:lnTo>
                    <a:lnTo>
                      <a:pt x="836" y="509"/>
                    </a:lnTo>
                    <a:lnTo>
                      <a:pt x="835" y="510"/>
                    </a:lnTo>
                    <a:lnTo>
                      <a:pt x="833" y="509"/>
                    </a:lnTo>
                    <a:lnTo>
                      <a:pt x="831" y="509"/>
                    </a:lnTo>
                    <a:lnTo>
                      <a:pt x="830" y="510"/>
                    </a:lnTo>
                    <a:lnTo>
                      <a:pt x="828" y="510"/>
                    </a:lnTo>
                    <a:lnTo>
                      <a:pt x="828" y="512"/>
                    </a:lnTo>
                    <a:lnTo>
                      <a:pt x="827" y="514"/>
                    </a:lnTo>
                    <a:lnTo>
                      <a:pt x="824" y="522"/>
                    </a:lnTo>
                    <a:lnTo>
                      <a:pt x="820" y="530"/>
                    </a:lnTo>
                    <a:lnTo>
                      <a:pt x="818" y="539"/>
                    </a:lnTo>
                    <a:lnTo>
                      <a:pt x="819" y="547"/>
                    </a:lnTo>
                    <a:lnTo>
                      <a:pt x="821" y="551"/>
                    </a:lnTo>
                    <a:lnTo>
                      <a:pt x="831" y="553"/>
                    </a:lnTo>
                    <a:lnTo>
                      <a:pt x="835" y="554"/>
                    </a:lnTo>
                    <a:lnTo>
                      <a:pt x="839" y="557"/>
                    </a:lnTo>
                    <a:lnTo>
                      <a:pt x="841" y="562"/>
                    </a:lnTo>
                    <a:lnTo>
                      <a:pt x="842" y="569"/>
                    </a:lnTo>
                    <a:lnTo>
                      <a:pt x="842" y="584"/>
                    </a:lnTo>
                    <a:lnTo>
                      <a:pt x="841" y="591"/>
                    </a:lnTo>
                    <a:lnTo>
                      <a:pt x="838" y="596"/>
                    </a:lnTo>
                    <a:lnTo>
                      <a:pt x="833" y="598"/>
                    </a:lnTo>
                    <a:lnTo>
                      <a:pt x="825" y="600"/>
                    </a:lnTo>
                    <a:lnTo>
                      <a:pt x="817" y="605"/>
                    </a:lnTo>
                    <a:lnTo>
                      <a:pt x="808" y="611"/>
                    </a:lnTo>
                    <a:lnTo>
                      <a:pt x="798" y="617"/>
                    </a:lnTo>
                    <a:lnTo>
                      <a:pt x="790" y="622"/>
                    </a:lnTo>
                    <a:lnTo>
                      <a:pt x="784" y="624"/>
                    </a:lnTo>
                    <a:lnTo>
                      <a:pt x="779" y="626"/>
                    </a:lnTo>
                    <a:lnTo>
                      <a:pt x="772" y="631"/>
                    </a:lnTo>
                    <a:lnTo>
                      <a:pt x="765" y="637"/>
                    </a:lnTo>
                    <a:lnTo>
                      <a:pt x="757" y="644"/>
                    </a:lnTo>
                    <a:lnTo>
                      <a:pt x="750" y="649"/>
                    </a:lnTo>
                    <a:lnTo>
                      <a:pt x="745" y="652"/>
                    </a:lnTo>
                    <a:lnTo>
                      <a:pt x="739" y="656"/>
                    </a:lnTo>
                    <a:lnTo>
                      <a:pt x="715" y="674"/>
                    </a:lnTo>
                    <a:lnTo>
                      <a:pt x="709" y="676"/>
                    </a:lnTo>
                    <a:lnTo>
                      <a:pt x="703" y="674"/>
                    </a:lnTo>
                    <a:lnTo>
                      <a:pt x="695" y="670"/>
                    </a:lnTo>
                    <a:lnTo>
                      <a:pt x="687" y="665"/>
                    </a:lnTo>
                    <a:lnTo>
                      <a:pt x="679" y="661"/>
                    </a:lnTo>
                    <a:lnTo>
                      <a:pt x="672" y="661"/>
                    </a:lnTo>
                    <a:lnTo>
                      <a:pt x="667" y="664"/>
                    </a:lnTo>
                    <a:lnTo>
                      <a:pt x="659" y="670"/>
                    </a:lnTo>
                    <a:lnTo>
                      <a:pt x="643" y="686"/>
                    </a:lnTo>
                    <a:lnTo>
                      <a:pt x="638" y="694"/>
                    </a:lnTo>
                    <a:lnTo>
                      <a:pt x="636" y="701"/>
                    </a:lnTo>
                    <a:lnTo>
                      <a:pt x="636" y="708"/>
                    </a:lnTo>
                    <a:lnTo>
                      <a:pt x="635" y="715"/>
                    </a:lnTo>
                    <a:lnTo>
                      <a:pt x="632" y="721"/>
                    </a:lnTo>
                    <a:lnTo>
                      <a:pt x="627" y="726"/>
                    </a:lnTo>
                    <a:lnTo>
                      <a:pt x="620" y="728"/>
                    </a:lnTo>
                    <a:lnTo>
                      <a:pt x="615" y="730"/>
                    </a:lnTo>
                    <a:lnTo>
                      <a:pt x="612" y="733"/>
                    </a:lnTo>
                    <a:lnTo>
                      <a:pt x="612" y="738"/>
                    </a:lnTo>
                    <a:lnTo>
                      <a:pt x="611" y="744"/>
                    </a:lnTo>
                    <a:lnTo>
                      <a:pt x="611" y="751"/>
                    </a:lnTo>
                    <a:lnTo>
                      <a:pt x="609" y="758"/>
                    </a:lnTo>
                    <a:lnTo>
                      <a:pt x="607" y="763"/>
                    </a:lnTo>
                    <a:lnTo>
                      <a:pt x="603" y="769"/>
                    </a:lnTo>
                    <a:lnTo>
                      <a:pt x="597" y="777"/>
                    </a:lnTo>
                    <a:lnTo>
                      <a:pt x="580" y="768"/>
                    </a:lnTo>
                    <a:lnTo>
                      <a:pt x="575" y="767"/>
                    </a:lnTo>
                    <a:lnTo>
                      <a:pt x="568" y="768"/>
                    </a:lnTo>
                    <a:lnTo>
                      <a:pt x="557" y="769"/>
                    </a:lnTo>
                    <a:lnTo>
                      <a:pt x="519" y="778"/>
                    </a:lnTo>
                    <a:lnTo>
                      <a:pt x="508" y="781"/>
                    </a:lnTo>
                    <a:lnTo>
                      <a:pt x="500" y="784"/>
                    </a:lnTo>
                    <a:lnTo>
                      <a:pt x="497" y="787"/>
                    </a:lnTo>
                    <a:lnTo>
                      <a:pt x="496" y="791"/>
                    </a:lnTo>
                    <a:lnTo>
                      <a:pt x="493" y="800"/>
                    </a:lnTo>
                    <a:lnTo>
                      <a:pt x="490" y="812"/>
                    </a:lnTo>
                    <a:lnTo>
                      <a:pt x="486" y="826"/>
                    </a:lnTo>
                    <a:lnTo>
                      <a:pt x="482" y="841"/>
                    </a:lnTo>
                    <a:lnTo>
                      <a:pt x="479" y="856"/>
                    </a:lnTo>
                    <a:lnTo>
                      <a:pt x="476" y="869"/>
                    </a:lnTo>
                    <a:lnTo>
                      <a:pt x="473" y="884"/>
                    </a:lnTo>
                    <a:lnTo>
                      <a:pt x="471" y="889"/>
                    </a:lnTo>
                    <a:lnTo>
                      <a:pt x="466" y="896"/>
                    </a:lnTo>
                    <a:lnTo>
                      <a:pt x="459" y="904"/>
                    </a:lnTo>
                    <a:lnTo>
                      <a:pt x="451" y="912"/>
                    </a:lnTo>
                    <a:lnTo>
                      <a:pt x="443" y="918"/>
                    </a:lnTo>
                    <a:lnTo>
                      <a:pt x="434" y="921"/>
                    </a:lnTo>
                    <a:lnTo>
                      <a:pt x="427" y="920"/>
                    </a:lnTo>
                    <a:lnTo>
                      <a:pt x="418" y="916"/>
                    </a:lnTo>
                    <a:lnTo>
                      <a:pt x="408" y="911"/>
                    </a:lnTo>
                    <a:lnTo>
                      <a:pt x="397" y="905"/>
                    </a:lnTo>
                    <a:lnTo>
                      <a:pt x="386" y="898"/>
                    </a:lnTo>
                    <a:lnTo>
                      <a:pt x="375" y="893"/>
                    </a:lnTo>
                    <a:lnTo>
                      <a:pt x="361" y="883"/>
                    </a:lnTo>
                    <a:lnTo>
                      <a:pt x="357" y="882"/>
                    </a:lnTo>
                    <a:lnTo>
                      <a:pt x="353" y="883"/>
                    </a:lnTo>
                    <a:lnTo>
                      <a:pt x="345" y="886"/>
                    </a:lnTo>
                    <a:lnTo>
                      <a:pt x="334" y="891"/>
                    </a:lnTo>
                    <a:lnTo>
                      <a:pt x="320" y="896"/>
                    </a:lnTo>
                    <a:lnTo>
                      <a:pt x="303" y="902"/>
                    </a:lnTo>
                    <a:lnTo>
                      <a:pt x="287" y="910"/>
                    </a:lnTo>
                    <a:lnTo>
                      <a:pt x="269" y="917"/>
                    </a:lnTo>
                    <a:lnTo>
                      <a:pt x="252" y="924"/>
                    </a:lnTo>
                    <a:lnTo>
                      <a:pt x="235" y="930"/>
                    </a:lnTo>
                    <a:lnTo>
                      <a:pt x="222" y="936"/>
                    </a:lnTo>
                    <a:lnTo>
                      <a:pt x="210" y="940"/>
                    </a:lnTo>
                    <a:lnTo>
                      <a:pt x="202" y="942"/>
                    </a:lnTo>
                    <a:lnTo>
                      <a:pt x="195" y="945"/>
                    </a:lnTo>
                    <a:lnTo>
                      <a:pt x="186" y="952"/>
                    </a:lnTo>
                    <a:lnTo>
                      <a:pt x="174" y="961"/>
                    </a:lnTo>
                    <a:lnTo>
                      <a:pt x="161" y="973"/>
                    </a:lnTo>
                    <a:lnTo>
                      <a:pt x="147" y="985"/>
                    </a:lnTo>
                    <a:lnTo>
                      <a:pt x="115" y="1015"/>
                    </a:lnTo>
                    <a:lnTo>
                      <a:pt x="84" y="1046"/>
                    </a:lnTo>
                    <a:lnTo>
                      <a:pt x="84" y="1042"/>
                    </a:lnTo>
                    <a:lnTo>
                      <a:pt x="83" y="1037"/>
                    </a:lnTo>
                    <a:lnTo>
                      <a:pt x="83" y="1034"/>
                    </a:lnTo>
                    <a:lnTo>
                      <a:pt x="82" y="1032"/>
                    </a:lnTo>
                    <a:lnTo>
                      <a:pt x="79" y="1028"/>
                    </a:lnTo>
                    <a:lnTo>
                      <a:pt x="73" y="1022"/>
                    </a:lnTo>
                    <a:lnTo>
                      <a:pt x="64" y="1014"/>
                    </a:lnTo>
                    <a:lnTo>
                      <a:pt x="54" y="1006"/>
                    </a:lnTo>
                    <a:lnTo>
                      <a:pt x="43" y="996"/>
                    </a:lnTo>
                    <a:lnTo>
                      <a:pt x="31" y="987"/>
                    </a:lnTo>
                    <a:lnTo>
                      <a:pt x="21" y="978"/>
                    </a:lnTo>
                    <a:lnTo>
                      <a:pt x="11" y="971"/>
                    </a:lnTo>
                    <a:lnTo>
                      <a:pt x="4" y="965"/>
                    </a:lnTo>
                    <a:lnTo>
                      <a:pt x="1" y="960"/>
                    </a:lnTo>
                    <a:lnTo>
                      <a:pt x="0" y="957"/>
                    </a:lnTo>
                    <a:lnTo>
                      <a:pt x="27" y="929"/>
                    </a:lnTo>
                    <a:lnTo>
                      <a:pt x="37" y="918"/>
                    </a:lnTo>
                    <a:lnTo>
                      <a:pt x="47" y="908"/>
                    </a:lnTo>
                    <a:lnTo>
                      <a:pt x="56" y="897"/>
                    </a:lnTo>
                    <a:lnTo>
                      <a:pt x="63" y="888"/>
                    </a:lnTo>
                    <a:lnTo>
                      <a:pt x="68" y="881"/>
                    </a:lnTo>
                    <a:lnTo>
                      <a:pt x="70" y="875"/>
                    </a:lnTo>
                    <a:lnTo>
                      <a:pt x="69" y="868"/>
                    </a:lnTo>
                    <a:lnTo>
                      <a:pt x="66" y="859"/>
                    </a:lnTo>
                    <a:lnTo>
                      <a:pt x="62" y="850"/>
                    </a:lnTo>
                    <a:lnTo>
                      <a:pt x="58" y="839"/>
                    </a:lnTo>
                    <a:lnTo>
                      <a:pt x="54" y="829"/>
                    </a:lnTo>
                    <a:lnTo>
                      <a:pt x="52" y="820"/>
                    </a:lnTo>
                    <a:lnTo>
                      <a:pt x="52" y="813"/>
                    </a:lnTo>
                    <a:lnTo>
                      <a:pt x="54" y="809"/>
                    </a:lnTo>
                    <a:lnTo>
                      <a:pt x="60" y="805"/>
                    </a:lnTo>
                    <a:lnTo>
                      <a:pt x="81" y="794"/>
                    </a:lnTo>
                    <a:lnTo>
                      <a:pt x="94" y="787"/>
                    </a:lnTo>
                    <a:lnTo>
                      <a:pt x="108" y="779"/>
                    </a:lnTo>
                    <a:lnTo>
                      <a:pt x="121" y="771"/>
                    </a:lnTo>
                    <a:lnTo>
                      <a:pt x="132" y="763"/>
                    </a:lnTo>
                    <a:lnTo>
                      <a:pt x="140" y="755"/>
                    </a:lnTo>
                    <a:lnTo>
                      <a:pt x="143" y="747"/>
                    </a:lnTo>
                    <a:lnTo>
                      <a:pt x="145" y="734"/>
                    </a:lnTo>
                    <a:lnTo>
                      <a:pt x="149" y="721"/>
                    </a:lnTo>
                    <a:lnTo>
                      <a:pt x="153" y="705"/>
                    </a:lnTo>
                    <a:lnTo>
                      <a:pt x="158" y="691"/>
                    </a:lnTo>
                    <a:lnTo>
                      <a:pt x="162" y="679"/>
                    </a:lnTo>
                    <a:lnTo>
                      <a:pt x="166" y="672"/>
                    </a:lnTo>
                    <a:lnTo>
                      <a:pt x="169" y="668"/>
                    </a:lnTo>
                    <a:lnTo>
                      <a:pt x="175" y="662"/>
                    </a:lnTo>
                    <a:lnTo>
                      <a:pt x="183" y="655"/>
                    </a:lnTo>
                    <a:lnTo>
                      <a:pt x="198" y="641"/>
                    </a:lnTo>
                    <a:lnTo>
                      <a:pt x="205" y="633"/>
                    </a:lnTo>
                    <a:lnTo>
                      <a:pt x="209" y="627"/>
                    </a:lnTo>
                    <a:lnTo>
                      <a:pt x="209" y="622"/>
                    </a:lnTo>
                    <a:lnTo>
                      <a:pt x="202" y="608"/>
                    </a:lnTo>
                    <a:lnTo>
                      <a:pt x="196" y="600"/>
                    </a:lnTo>
                    <a:lnTo>
                      <a:pt x="189" y="591"/>
                    </a:lnTo>
                    <a:lnTo>
                      <a:pt x="184" y="582"/>
                    </a:lnTo>
                    <a:lnTo>
                      <a:pt x="180" y="575"/>
                    </a:lnTo>
                    <a:lnTo>
                      <a:pt x="178" y="570"/>
                    </a:lnTo>
                    <a:lnTo>
                      <a:pt x="179" y="566"/>
                    </a:lnTo>
                    <a:lnTo>
                      <a:pt x="180" y="556"/>
                    </a:lnTo>
                    <a:lnTo>
                      <a:pt x="182" y="541"/>
                    </a:lnTo>
                    <a:lnTo>
                      <a:pt x="185" y="524"/>
                    </a:lnTo>
                    <a:lnTo>
                      <a:pt x="189" y="504"/>
                    </a:lnTo>
                    <a:lnTo>
                      <a:pt x="195" y="463"/>
                    </a:lnTo>
                    <a:lnTo>
                      <a:pt x="199" y="443"/>
                    </a:lnTo>
                    <a:lnTo>
                      <a:pt x="202" y="425"/>
                    </a:lnTo>
                    <a:lnTo>
                      <a:pt x="204" y="409"/>
                    </a:lnTo>
                    <a:lnTo>
                      <a:pt x="205" y="399"/>
                    </a:lnTo>
                    <a:lnTo>
                      <a:pt x="206" y="392"/>
                    </a:lnTo>
                    <a:lnTo>
                      <a:pt x="208" y="385"/>
                    </a:lnTo>
                    <a:lnTo>
                      <a:pt x="212" y="376"/>
                    </a:lnTo>
                    <a:lnTo>
                      <a:pt x="218" y="365"/>
                    </a:lnTo>
                    <a:lnTo>
                      <a:pt x="225" y="352"/>
                    </a:lnTo>
                    <a:lnTo>
                      <a:pt x="232" y="339"/>
                    </a:lnTo>
                    <a:lnTo>
                      <a:pt x="240" y="328"/>
                    </a:lnTo>
                    <a:lnTo>
                      <a:pt x="247" y="317"/>
                    </a:lnTo>
                    <a:lnTo>
                      <a:pt x="253" y="307"/>
                    </a:lnTo>
                    <a:lnTo>
                      <a:pt x="257" y="300"/>
                    </a:lnTo>
                    <a:lnTo>
                      <a:pt x="259" y="297"/>
                    </a:lnTo>
                    <a:lnTo>
                      <a:pt x="257" y="293"/>
                    </a:lnTo>
                    <a:lnTo>
                      <a:pt x="253" y="287"/>
                    </a:lnTo>
                    <a:lnTo>
                      <a:pt x="248" y="280"/>
                    </a:lnTo>
                    <a:lnTo>
                      <a:pt x="241" y="272"/>
                    </a:lnTo>
                    <a:lnTo>
                      <a:pt x="235" y="264"/>
                    </a:lnTo>
                    <a:lnTo>
                      <a:pt x="230" y="256"/>
                    </a:lnTo>
                    <a:lnTo>
                      <a:pt x="227" y="250"/>
                    </a:lnTo>
                    <a:lnTo>
                      <a:pt x="226" y="247"/>
                    </a:lnTo>
                    <a:lnTo>
                      <a:pt x="228" y="242"/>
                    </a:lnTo>
                    <a:lnTo>
                      <a:pt x="237" y="224"/>
                    </a:lnTo>
                    <a:lnTo>
                      <a:pt x="241" y="211"/>
                    </a:lnTo>
                    <a:lnTo>
                      <a:pt x="245" y="197"/>
                    </a:lnTo>
                    <a:lnTo>
                      <a:pt x="248" y="183"/>
                    </a:lnTo>
                    <a:lnTo>
                      <a:pt x="251" y="183"/>
                    </a:lnTo>
                    <a:lnTo>
                      <a:pt x="253" y="181"/>
                    </a:lnTo>
                    <a:lnTo>
                      <a:pt x="253" y="177"/>
                    </a:lnTo>
                    <a:lnTo>
                      <a:pt x="254" y="171"/>
                    </a:lnTo>
                    <a:lnTo>
                      <a:pt x="256" y="167"/>
                    </a:lnTo>
                    <a:lnTo>
                      <a:pt x="264" y="164"/>
                    </a:lnTo>
                    <a:lnTo>
                      <a:pt x="266" y="161"/>
                    </a:lnTo>
                    <a:lnTo>
                      <a:pt x="266" y="152"/>
                    </a:lnTo>
                    <a:lnTo>
                      <a:pt x="267" y="148"/>
                    </a:lnTo>
                    <a:lnTo>
                      <a:pt x="270" y="143"/>
                    </a:lnTo>
                    <a:lnTo>
                      <a:pt x="273" y="137"/>
                    </a:lnTo>
                    <a:lnTo>
                      <a:pt x="277" y="132"/>
                    </a:lnTo>
                    <a:lnTo>
                      <a:pt x="279" y="129"/>
                    </a:lnTo>
                    <a:lnTo>
                      <a:pt x="283" y="128"/>
                    </a:lnTo>
                    <a:lnTo>
                      <a:pt x="290" y="127"/>
                    </a:lnTo>
                    <a:lnTo>
                      <a:pt x="305" y="125"/>
                    </a:lnTo>
                    <a:lnTo>
                      <a:pt x="310" y="122"/>
                    </a:lnTo>
                    <a:lnTo>
                      <a:pt x="313" y="118"/>
                    </a:lnTo>
                    <a:lnTo>
                      <a:pt x="318" y="112"/>
                    </a:lnTo>
                    <a:lnTo>
                      <a:pt x="324" y="104"/>
                    </a:lnTo>
                    <a:lnTo>
                      <a:pt x="331" y="96"/>
                    </a:lnTo>
                    <a:lnTo>
                      <a:pt x="337" y="87"/>
                    </a:lnTo>
                    <a:lnTo>
                      <a:pt x="341" y="81"/>
                    </a:lnTo>
                    <a:lnTo>
                      <a:pt x="344" y="75"/>
                    </a:lnTo>
                    <a:lnTo>
                      <a:pt x="348" y="70"/>
                    </a:lnTo>
                    <a:lnTo>
                      <a:pt x="356" y="66"/>
                    </a:lnTo>
                    <a:lnTo>
                      <a:pt x="385" y="57"/>
                    </a:lnTo>
                    <a:lnTo>
                      <a:pt x="393" y="54"/>
                    </a:lnTo>
                    <a:lnTo>
                      <a:pt x="402" y="51"/>
                    </a:lnTo>
                    <a:lnTo>
                      <a:pt x="420" y="55"/>
                    </a:lnTo>
                    <a:lnTo>
                      <a:pt x="429" y="56"/>
                    </a:lnTo>
                    <a:lnTo>
                      <a:pt x="436" y="53"/>
                    </a:lnTo>
                    <a:lnTo>
                      <a:pt x="443" y="47"/>
                    </a:lnTo>
                    <a:lnTo>
                      <a:pt x="448" y="40"/>
                    </a:lnTo>
                    <a:lnTo>
                      <a:pt x="451" y="33"/>
                    </a:lnTo>
                    <a:lnTo>
                      <a:pt x="453" y="28"/>
                    </a:lnTo>
                    <a:lnTo>
                      <a:pt x="456" y="24"/>
                    </a:lnTo>
                    <a:lnTo>
                      <a:pt x="462" y="19"/>
                    </a:lnTo>
                    <a:lnTo>
                      <a:pt x="469" y="14"/>
                    </a:lnTo>
                    <a:lnTo>
                      <a:pt x="475" y="10"/>
                    </a:lnTo>
                    <a:lnTo>
                      <a:pt x="477" y="7"/>
                    </a:lnTo>
                    <a:lnTo>
                      <a:pt x="480" y="6"/>
                    </a:lnTo>
                    <a:lnTo>
                      <a:pt x="487" y="4"/>
                    </a:lnTo>
                    <a:lnTo>
                      <a:pt x="505" y="2"/>
                    </a:lnTo>
                    <a:lnTo>
                      <a:pt x="518" y="2"/>
                    </a:lnTo>
                    <a:lnTo>
                      <a:pt x="526" y="1"/>
                    </a:lnTo>
                    <a:lnTo>
                      <a:pt x="536" y="0"/>
                    </a:lnTo>
                    <a:close/>
                  </a:path>
                </a:pathLst>
              </a:custGeom>
              <a:grpFill/>
              <a:ln w="0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80" name="Freeform 15">
                <a:extLst>
                  <a:ext uri="{FF2B5EF4-FFF2-40B4-BE49-F238E27FC236}">
                    <a16:creationId xmlns:a16="http://schemas.microsoft.com/office/drawing/2014/main" id="{51DAB424-139A-414A-A224-8FFA79233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1376" y="3492500"/>
                <a:ext cx="400050" cy="450850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244" y="7"/>
                  </a:cxn>
                  <a:cxn ang="0">
                    <a:pos x="247" y="19"/>
                  </a:cxn>
                  <a:cxn ang="0">
                    <a:pos x="237" y="42"/>
                  </a:cxn>
                  <a:cxn ang="0">
                    <a:pos x="227" y="68"/>
                  </a:cxn>
                  <a:cxn ang="0">
                    <a:pos x="221" y="86"/>
                  </a:cxn>
                  <a:cxn ang="0">
                    <a:pos x="220" y="103"/>
                  </a:cxn>
                  <a:cxn ang="0">
                    <a:pos x="224" y="127"/>
                  </a:cxn>
                  <a:cxn ang="0">
                    <a:pos x="228" y="143"/>
                  </a:cxn>
                  <a:cxn ang="0">
                    <a:pos x="228" y="158"/>
                  </a:cxn>
                  <a:cxn ang="0">
                    <a:pos x="222" y="180"/>
                  </a:cxn>
                  <a:cxn ang="0">
                    <a:pos x="214" y="200"/>
                  </a:cxn>
                  <a:cxn ang="0">
                    <a:pos x="205" y="211"/>
                  </a:cxn>
                  <a:cxn ang="0">
                    <a:pos x="183" y="221"/>
                  </a:cxn>
                  <a:cxn ang="0">
                    <a:pos x="138" y="239"/>
                  </a:cxn>
                  <a:cxn ang="0">
                    <a:pos x="110" y="250"/>
                  </a:cxn>
                  <a:cxn ang="0">
                    <a:pos x="95" y="255"/>
                  </a:cxn>
                  <a:cxn ang="0">
                    <a:pos x="88" y="264"/>
                  </a:cxn>
                  <a:cxn ang="0">
                    <a:pos x="81" y="284"/>
                  </a:cxn>
                  <a:cxn ang="0">
                    <a:pos x="29" y="265"/>
                  </a:cxn>
                  <a:cxn ang="0">
                    <a:pos x="7" y="253"/>
                  </a:cxn>
                  <a:cxn ang="0">
                    <a:pos x="1" y="239"/>
                  </a:cxn>
                  <a:cxn ang="0">
                    <a:pos x="1" y="209"/>
                  </a:cxn>
                  <a:cxn ang="0">
                    <a:pos x="3" y="168"/>
                  </a:cxn>
                  <a:cxn ang="0">
                    <a:pos x="8" y="123"/>
                  </a:cxn>
                  <a:cxn ang="0">
                    <a:pos x="12" y="83"/>
                  </a:cxn>
                  <a:cxn ang="0">
                    <a:pos x="15" y="56"/>
                  </a:cxn>
                  <a:cxn ang="0">
                    <a:pos x="18" y="45"/>
                  </a:cxn>
                  <a:cxn ang="0">
                    <a:pos x="32" y="39"/>
                  </a:cxn>
                  <a:cxn ang="0">
                    <a:pos x="52" y="39"/>
                  </a:cxn>
                  <a:cxn ang="0">
                    <a:pos x="68" y="44"/>
                  </a:cxn>
                  <a:cxn ang="0">
                    <a:pos x="85" y="59"/>
                  </a:cxn>
                  <a:cxn ang="0">
                    <a:pos x="101" y="69"/>
                  </a:cxn>
                  <a:cxn ang="0">
                    <a:pos x="116" y="71"/>
                  </a:cxn>
                  <a:cxn ang="0">
                    <a:pos x="138" y="72"/>
                  </a:cxn>
                  <a:cxn ang="0">
                    <a:pos x="154" y="70"/>
                  </a:cxn>
                  <a:cxn ang="0">
                    <a:pos x="156" y="61"/>
                  </a:cxn>
                  <a:cxn ang="0">
                    <a:pos x="158" y="42"/>
                  </a:cxn>
                  <a:cxn ang="0">
                    <a:pos x="157" y="22"/>
                  </a:cxn>
                  <a:cxn ang="0">
                    <a:pos x="185" y="12"/>
                  </a:cxn>
                  <a:cxn ang="0">
                    <a:pos x="213" y="3"/>
                  </a:cxn>
                </a:cxnLst>
                <a:rect l="0" t="0" r="r" b="b"/>
                <a:pathLst>
                  <a:path w="252" h="284">
                    <a:moveTo>
                      <a:pt x="224" y="0"/>
                    </a:moveTo>
                    <a:lnTo>
                      <a:pt x="231" y="0"/>
                    </a:lnTo>
                    <a:lnTo>
                      <a:pt x="236" y="2"/>
                    </a:lnTo>
                    <a:lnTo>
                      <a:pt x="244" y="7"/>
                    </a:lnTo>
                    <a:lnTo>
                      <a:pt x="252" y="12"/>
                    </a:lnTo>
                    <a:lnTo>
                      <a:pt x="247" y="19"/>
                    </a:lnTo>
                    <a:lnTo>
                      <a:pt x="242" y="30"/>
                    </a:lnTo>
                    <a:lnTo>
                      <a:pt x="237" y="42"/>
                    </a:lnTo>
                    <a:lnTo>
                      <a:pt x="232" y="56"/>
                    </a:lnTo>
                    <a:lnTo>
                      <a:pt x="227" y="68"/>
                    </a:lnTo>
                    <a:lnTo>
                      <a:pt x="224" y="79"/>
                    </a:lnTo>
                    <a:lnTo>
                      <a:pt x="221" y="86"/>
                    </a:lnTo>
                    <a:lnTo>
                      <a:pt x="220" y="93"/>
                    </a:lnTo>
                    <a:lnTo>
                      <a:pt x="220" y="103"/>
                    </a:lnTo>
                    <a:lnTo>
                      <a:pt x="221" y="115"/>
                    </a:lnTo>
                    <a:lnTo>
                      <a:pt x="224" y="127"/>
                    </a:lnTo>
                    <a:lnTo>
                      <a:pt x="226" y="136"/>
                    </a:lnTo>
                    <a:lnTo>
                      <a:pt x="228" y="143"/>
                    </a:lnTo>
                    <a:lnTo>
                      <a:pt x="229" y="149"/>
                    </a:lnTo>
                    <a:lnTo>
                      <a:pt x="228" y="158"/>
                    </a:lnTo>
                    <a:lnTo>
                      <a:pt x="225" y="169"/>
                    </a:lnTo>
                    <a:lnTo>
                      <a:pt x="222" y="180"/>
                    </a:lnTo>
                    <a:lnTo>
                      <a:pt x="218" y="191"/>
                    </a:lnTo>
                    <a:lnTo>
                      <a:pt x="214" y="200"/>
                    </a:lnTo>
                    <a:lnTo>
                      <a:pt x="210" y="207"/>
                    </a:lnTo>
                    <a:lnTo>
                      <a:pt x="205" y="211"/>
                    </a:lnTo>
                    <a:lnTo>
                      <a:pt x="196" y="216"/>
                    </a:lnTo>
                    <a:lnTo>
                      <a:pt x="183" y="221"/>
                    </a:lnTo>
                    <a:lnTo>
                      <a:pt x="154" y="233"/>
                    </a:lnTo>
                    <a:lnTo>
                      <a:pt x="138" y="239"/>
                    </a:lnTo>
                    <a:lnTo>
                      <a:pt x="123" y="245"/>
                    </a:lnTo>
                    <a:lnTo>
                      <a:pt x="110" y="250"/>
                    </a:lnTo>
                    <a:lnTo>
                      <a:pt x="101" y="253"/>
                    </a:lnTo>
                    <a:lnTo>
                      <a:pt x="95" y="255"/>
                    </a:lnTo>
                    <a:lnTo>
                      <a:pt x="92" y="258"/>
                    </a:lnTo>
                    <a:lnTo>
                      <a:pt x="88" y="264"/>
                    </a:lnTo>
                    <a:lnTo>
                      <a:pt x="85" y="273"/>
                    </a:lnTo>
                    <a:lnTo>
                      <a:pt x="81" y="284"/>
                    </a:lnTo>
                    <a:lnTo>
                      <a:pt x="45" y="272"/>
                    </a:lnTo>
                    <a:lnTo>
                      <a:pt x="29" y="265"/>
                    </a:lnTo>
                    <a:lnTo>
                      <a:pt x="16" y="259"/>
                    </a:lnTo>
                    <a:lnTo>
                      <a:pt x="7" y="253"/>
                    </a:lnTo>
                    <a:lnTo>
                      <a:pt x="2" y="247"/>
                    </a:lnTo>
                    <a:lnTo>
                      <a:pt x="1" y="239"/>
                    </a:lnTo>
                    <a:lnTo>
                      <a:pt x="0" y="226"/>
                    </a:lnTo>
                    <a:lnTo>
                      <a:pt x="1" y="209"/>
                    </a:lnTo>
                    <a:lnTo>
                      <a:pt x="2" y="189"/>
                    </a:lnTo>
                    <a:lnTo>
                      <a:pt x="3" y="168"/>
                    </a:lnTo>
                    <a:lnTo>
                      <a:pt x="5" y="146"/>
                    </a:lnTo>
                    <a:lnTo>
                      <a:pt x="8" y="123"/>
                    </a:lnTo>
                    <a:lnTo>
                      <a:pt x="10" y="101"/>
                    </a:lnTo>
                    <a:lnTo>
                      <a:pt x="12" y="83"/>
                    </a:lnTo>
                    <a:lnTo>
                      <a:pt x="13" y="68"/>
                    </a:lnTo>
                    <a:lnTo>
                      <a:pt x="15" y="56"/>
                    </a:lnTo>
                    <a:lnTo>
                      <a:pt x="15" y="50"/>
                    </a:lnTo>
                    <a:lnTo>
                      <a:pt x="18" y="45"/>
                    </a:lnTo>
                    <a:lnTo>
                      <a:pt x="24" y="41"/>
                    </a:lnTo>
                    <a:lnTo>
                      <a:pt x="32" y="39"/>
                    </a:lnTo>
                    <a:lnTo>
                      <a:pt x="43" y="38"/>
                    </a:lnTo>
                    <a:lnTo>
                      <a:pt x="52" y="39"/>
                    </a:lnTo>
                    <a:lnTo>
                      <a:pt x="60" y="40"/>
                    </a:lnTo>
                    <a:lnTo>
                      <a:pt x="68" y="44"/>
                    </a:lnTo>
                    <a:lnTo>
                      <a:pt x="76" y="51"/>
                    </a:lnTo>
                    <a:lnTo>
                      <a:pt x="85" y="59"/>
                    </a:lnTo>
                    <a:lnTo>
                      <a:pt x="94" y="66"/>
                    </a:lnTo>
                    <a:lnTo>
                      <a:pt x="101" y="69"/>
                    </a:lnTo>
                    <a:lnTo>
                      <a:pt x="107" y="70"/>
                    </a:lnTo>
                    <a:lnTo>
                      <a:pt x="116" y="71"/>
                    </a:lnTo>
                    <a:lnTo>
                      <a:pt x="127" y="72"/>
                    </a:lnTo>
                    <a:lnTo>
                      <a:pt x="138" y="72"/>
                    </a:lnTo>
                    <a:lnTo>
                      <a:pt x="147" y="71"/>
                    </a:lnTo>
                    <a:lnTo>
                      <a:pt x="154" y="70"/>
                    </a:lnTo>
                    <a:lnTo>
                      <a:pt x="156" y="67"/>
                    </a:lnTo>
                    <a:lnTo>
                      <a:pt x="156" y="61"/>
                    </a:lnTo>
                    <a:lnTo>
                      <a:pt x="157" y="53"/>
                    </a:lnTo>
                    <a:lnTo>
                      <a:pt x="158" y="42"/>
                    </a:lnTo>
                    <a:lnTo>
                      <a:pt x="158" y="31"/>
                    </a:lnTo>
                    <a:lnTo>
                      <a:pt x="157" y="22"/>
                    </a:lnTo>
                    <a:lnTo>
                      <a:pt x="171" y="17"/>
                    </a:lnTo>
                    <a:lnTo>
                      <a:pt x="185" y="12"/>
                    </a:lnTo>
                    <a:lnTo>
                      <a:pt x="200" y="7"/>
                    </a:lnTo>
                    <a:lnTo>
                      <a:pt x="213" y="3"/>
                    </a:lnTo>
                    <a:lnTo>
                      <a:pt x="224" y="0"/>
                    </a:lnTo>
                    <a:close/>
                  </a:path>
                </a:pathLst>
              </a:custGeom>
              <a:grpFill/>
              <a:ln w="0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81" name="Freeform 16">
                <a:extLst>
                  <a:ext uri="{FF2B5EF4-FFF2-40B4-BE49-F238E27FC236}">
                    <a16:creationId xmlns:a16="http://schemas.microsoft.com/office/drawing/2014/main" id="{B091806D-156A-4838-8B1F-F0AB9CCB5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526" y="1773238"/>
                <a:ext cx="1166813" cy="1079500"/>
              </a:xfrm>
              <a:custGeom>
                <a:avLst/>
                <a:gdLst/>
                <a:ahLst/>
                <a:cxnLst>
                  <a:cxn ang="0">
                    <a:pos x="475" y="9"/>
                  </a:cxn>
                  <a:cxn ang="0">
                    <a:pos x="526" y="27"/>
                  </a:cxn>
                  <a:cxn ang="0">
                    <a:pos x="558" y="25"/>
                  </a:cxn>
                  <a:cxn ang="0">
                    <a:pos x="609" y="15"/>
                  </a:cxn>
                  <a:cxn ang="0">
                    <a:pos x="633" y="63"/>
                  </a:cxn>
                  <a:cxn ang="0">
                    <a:pos x="657" y="88"/>
                  </a:cxn>
                  <a:cxn ang="0">
                    <a:pos x="698" y="93"/>
                  </a:cxn>
                  <a:cxn ang="0">
                    <a:pos x="699" y="171"/>
                  </a:cxn>
                  <a:cxn ang="0">
                    <a:pos x="701" y="232"/>
                  </a:cxn>
                  <a:cxn ang="0">
                    <a:pos x="708" y="310"/>
                  </a:cxn>
                  <a:cxn ang="0">
                    <a:pos x="712" y="349"/>
                  </a:cxn>
                  <a:cxn ang="0">
                    <a:pos x="730" y="377"/>
                  </a:cxn>
                  <a:cxn ang="0">
                    <a:pos x="727" y="393"/>
                  </a:cxn>
                  <a:cxn ang="0">
                    <a:pos x="671" y="423"/>
                  </a:cxn>
                  <a:cxn ang="0">
                    <a:pos x="656" y="451"/>
                  </a:cxn>
                  <a:cxn ang="0">
                    <a:pos x="649" y="519"/>
                  </a:cxn>
                  <a:cxn ang="0">
                    <a:pos x="633" y="556"/>
                  </a:cxn>
                  <a:cxn ang="0">
                    <a:pos x="596" y="605"/>
                  </a:cxn>
                  <a:cxn ang="0">
                    <a:pos x="554" y="625"/>
                  </a:cxn>
                  <a:cxn ang="0">
                    <a:pos x="509" y="632"/>
                  </a:cxn>
                  <a:cxn ang="0">
                    <a:pos x="467" y="667"/>
                  </a:cxn>
                  <a:cxn ang="0">
                    <a:pos x="433" y="680"/>
                  </a:cxn>
                  <a:cxn ang="0">
                    <a:pos x="430" y="605"/>
                  </a:cxn>
                  <a:cxn ang="0">
                    <a:pos x="416" y="565"/>
                  </a:cxn>
                  <a:cxn ang="0">
                    <a:pos x="380" y="521"/>
                  </a:cxn>
                  <a:cxn ang="0">
                    <a:pos x="377" y="483"/>
                  </a:cxn>
                  <a:cxn ang="0">
                    <a:pos x="364" y="462"/>
                  </a:cxn>
                  <a:cxn ang="0">
                    <a:pos x="297" y="458"/>
                  </a:cxn>
                  <a:cxn ang="0">
                    <a:pos x="268" y="449"/>
                  </a:cxn>
                  <a:cxn ang="0">
                    <a:pos x="250" y="425"/>
                  </a:cxn>
                  <a:cxn ang="0">
                    <a:pos x="235" y="431"/>
                  </a:cxn>
                  <a:cxn ang="0">
                    <a:pos x="201" y="442"/>
                  </a:cxn>
                  <a:cxn ang="0">
                    <a:pos x="96" y="444"/>
                  </a:cxn>
                  <a:cxn ang="0">
                    <a:pos x="27" y="468"/>
                  </a:cxn>
                  <a:cxn ang="0">
                    <a:pos x="0" y="475"/>
                  </a:cxn>
                  <a:cxn ang="0">
                    <a:pos x="9" y="428"/>
                  </a:cxn>
                  <a:cxn ang="0">
                    <a:pos x="33" y="387"/>
                  </a:cxn>
                  <a:cxn ang="0">
                    <a:pos x="83" y="326"/>
                  </a:cxn>
                  <a:cxn ang="0">
                    <a:pos x="112" y="300"/>
                  </a:cxn>
                  <a:cxn ang="0">
                    <a:pos x="170" y="280"/>
                  </a:cxn>
                  <a:cxn ang="0">
                    <a:pos x="241" y="277"/>
                  </a:cxn>
                  <a:cxn ang="0">
                    <a:pos x="273" y="267"/>
                  </a:cxn>
                  <a:cxn ang="0">
                    <a:pos x="286" y="204"/>
                  </a:cxn>
                  <a:cxn ang="0">
                    <a:pos x="315" y="182"/>
                  </a:cxn>
                  <a:cxn ang="0">
                    <a:pos x="414" y="127"/>
                  </a:cxn>
                  <a:cxn ang="0">
                    <a:pos x="457" y="94"/>
                  </a:cxn>
                  <a:cxn ang="0">
                    <a:pos x="438" y="56"/>
                  </a:cxn>
                  <a:cxn ang="0">
                    <a:pos x="423" y="23"/>
                  </a:cxn>
                  <a:cxn ang="0">
                    <a:pos x="444" y="0"/>
                  </a:cxn>
                </a:cxnLst>
                <a:rect l="0" t="0" r="r" b="b"/>
                <a:pathLst>
                  <a:path w="735" h="680">
                    <a:moveTo>
                      <a:pt x="444" y="0"/>
                    </a:moveTo>
                    <a:lnTo>
                      <a:pt x="452" y="1"/>
                    </a:lnTo>
                    <a:lnTo>
                      <a:pt x="463" y="4"/>
                    </a:lnTo>
                    <a:lnTo>
                      <a:pt x="475" y="9"/>
                    </a:lnTo>
                    <a:lnTo>
                      <a:pt x="488" y="13"/>
                    </a:lnTo>
                    <a:lnTo>
                      <a:pt x="501" y="18"/>
                    </a:lnTo>
                    <a:lnTo>
                      <a:pt x="515" y="23"/>
                    </a:lnTo>
                    <a:lnTo>
                      <a:pt x="526" y="27"/>
                    </a:lnTo>
                    <a:lnTo>
                      <a:pt x="536" y="30"/>
                    </a:lnTo>
                    <a:lnTo>
                      <a:pt x="543" y="31"/>
                    </a:lnTo>
                    <a:lnTo>
                      <a:pt x="549" y="30"/>
                    </a:lnTo>
                    <a:lnTo>
                      <a:pt x="558" y="25"/>
                    </a:lnTo>
                    <a:lnTo>
                      <a:pt x="571" y="19"/>
                    </a:lnTo>
                    <a:lnTo>
                      <a:pt x="586" y="11"/>
                    </a:lnTo>
                    <a:lnTo>
                      <a:pt x="603" y="2"/>
                    </a:lnTo>
                    <a:lnTo>
                      <a:pt x="609" y="15"/>
                    </a:lnTo>
                    <a:lnTo>
                      <a:pt x="615" y="29"/>
                    </a:lnTo>
                    <a:lnTo>
                      <a:pt x="622" y="44"/>
                    </a:lnTo>
                    <a:lnTo>
                      <a:pt x="628" y="55"/>
                    </a:lnTo>
                    <a:lnTo>
                      <a:pt x="633" y="63"/>
                    </a:lnTo>
                    <a:lnTo>
                      <a:pt x="640" y="70"/>
                    </a:lnTo>
                    <a:lnTo>
                      <a:pt x="646" y="77"/>
                    </a:lnTo>
                    <a:lnTo>
                      <a:pt x="651" y="83"/>
                    </a:lnTo>
                    <a:lnTo>
                      <a:pt x="657" y="88"/>
                    </a:lnTo>
                    <a:lnTo>
                      <a:pt x="663" y="90"/>
                    </a:lnTo>
                    <a:lnTo>
                      <a:pt x="673" y="91"/>
                    </a:lnTo>
                    <a:lnTo>
                      <a:pt x="685" y="92"/>
                    </a:lnTo>
                    <a:lnTo>
                      <a:pt x="698" y="93"/>
                    </a:lnTo>
                    <a:lnTo>
                      <a:pt x="706" y="92"/>
                    </a:lnTo>
                    <a:lnTo>
                      <a:pt x="703" y="135"/>
                    </a:lnTo>
                    <a:lnTo>
                      <a:pt x="701" y="154"/>
                    </a:lnTo>
                    <a:lnTo>
                      <a:pt x="699" y="171"/>
                    </a:lnTo>
                    <a:lnTo>
                      <a:pt x="698" y="184"/>
                    </a:lnTo>
                    <a:lnTo>
                      <a:pt x="698" y="201"/>
                    </a:lnTo>
                    <a:lnTo>
                      <a:pt x="699" y="214"/>
                    </a:lnTo>
                    <a:lnTo>
                      <a:pt x="701" y="232"/>
                    </a:lnTo>
                    <a:lnTo>
                      <a:pt x="703" y="251"/>
                    </a:lnTo>
                    <a:lnTo>
                      <a:pt x="705" y="272"/>
                    </a:lnTo>
                    <a:lnTo>
                      <a:pt x="706" y="291"/>
                    </a:lnTo>
                    <a:lnTo>
                      <a:pt x="708" y="310"/>
                    </a:lnTo>
                    <a:lnTo>
                      <a:pt x="710" y="325"/>
                    </a:lnTo>
                    <a:lnTo>
                      <a:pt x="711" y="337"/>
                    </a:lnTo>
                    <a:lnTo>
                      <a:pt x="711" y="344"/>
                    </a:lnTo>
                    <a:lnTo>
                      <a:pt x="712" y="349"/>
                    </a:lnTo>
                    <a:lnTo>
                      <a:pt x="716" y="356"/>
                    </a:lnTo>
                    <a:lnTo>
                      <a:pt x="721" y="363"/>
                    </a:lnTo>
                    <a:lnTo>
                      <a:pt x="726" y="370"/>
                    </a:lnTo>
                    <a:lnTo>
                      <a:pt x="730" y="377"/>
                    </a:lnTo>
                    <a:lnTo>
                      <a:pt x="734" y="383"/>
                    </a:lnTo>
                    <a:lnTo>
                      <a:pt x="735" y="388"/>
                    </a:lnTo>
                    <a:lnTo>
                      <a:pt x="733" y="391"/>
                    </a:lnTo>
                    <a:lnTo>
                      <a:pt x="727" y="393"/>
                    </a:lnTo>
                    <a:lnTo>
                      <a:pt x="718" y="397"/>
                    </a:lnTo>
                    <a:lnTo>
                      <a:pt x="695" y="409"/>
                    </a:lnTo>
                    <a:lnTo>
                      <a:pt x="682" y="416"/>
                    </a:lnTo>
                    <a:lnTo>
                      <a:pt x="671" y="423"/>
                    </a:lnTo>
                    <a:lnTo>
                      <a:pt x="663" y="428"/>
                    </a:lnTo>
                    <a:lnTo>
                      <a:pt x="659" y="433"/>
                    </a:lnTo>
                    <a:lnTo>
                      <a:pt x="657" y="440"/>
                    </a:lnTo>
                    <a:lnTo>
                      <a:pt x="656" y="451"/>
                    </a:lnTo>
                    <a:lnTo>
                      <a:pt x="654" y="467"/>
                    </a:lnTo>
                    <a:lnTo>
                      <a:pt x="653" y="485"/>
                    </a:lnTo>
                    <a:lnTo>
                      <a:pt x="651" y="503"/>
                    </a:lnTo>
                    <a:lnTo>
                      <a:pt x="649" y="519"/>
                    </a:lnTo>
                    <a:lnTo>
                      <a:pt x="647" y="532"/>
                    </a:lnTo>
                    <a:lnTo>
                      <a:pt x="644" y="540"/>
                    </a:lnTo>
                    <a:lnTo>
                      <a:pt x="640" y="546"/>
                    </a:lnTo>
                    <a:lnTo>
                      <a:pt x="633" y="556"/>
                    </a:lnTo>
                    <a:lnTo>
                      <a:pt x="626" y="567"/>
                    </a:lnTo>
                    <a:lnTo>
                      <a:pt x="617" y="580"/>
                    </a:lnTo>
                    <a:lnTo>
                      <a:pt x="606" y="593"/>
                    </a:lnTo>
                    <a:lnTo>
                      <a:pt x="596" y="605"/>
                    </a:lnTo>
                    <a:lnTo>
                      <a:pt x="586" y="614"/>
                    </a:lnTo>
                    <a:lnTo>
                      <a:pt x="577" y="621"/>
                    </a:lnTo>
                    <a:lnTo>
                      <a:pt x="569" y="624"/>
                    </a:lnTo>
                    <a:lnTo>
                      <a:pt x="554" y="625"/>
                    </a:lnTo>
                    <a:lnTo>
                      <a:pt x="539" y="625"/>
                    </a:lnTo>
                    <a:lnTo>
                      <a:pt x="525" y="627"/>
                    </a:lnTo>
                    <a:lnTo>
                      <a:pt x="514" y="629"/>
                    </a:lnTo>
                    <a:lnTo>
                      <a:pt x="509" y="632"/>
                    </a:lnTo>
                    <a:lnTo>
                      <a:pt x="502" y="637"/>
                    </a:lnTo>
                    <a:lnTo>
                      <a:pt x="493" y="644"/>
                    </a:lnTo>
                    <a:lnTo>
                      <a:pt x="476" y="660"/>
                    </a:lnTo>
                    <a:lnTo>
                      <a:pt x="467" y="667"/>
                    </a:lnTo>
                    <a:lnTo>
                      <a:pt x="460" y="674"/>
                    </a:lnTo>
                    <a:lnTo>
                      <a:pt x="454" y="678"/>
                    </a:lnTo>
                    <a:lnTo>
                      <a:pt x="450" y="680"/>
                    </a:lnTo>
                    <a:lnTo>
                      <a:pt x="433" y="680"/>
                    </a:lnTo>
                    <a:lnTo>
                      <a:pt x="432" y="659"/>
                    </a:lnTo>
                    <a:lnTo>
                      <a:pt x="432" y="639"/>
                    </a:lnTo>
                    <a:lnTo>
                      <a:pt x="431" y="620"/>
                    </a:lnTo>
                    <a:lnTo>
                      <a:pt x="430" y="605"/>
                    </a:lnTo>
                    <a:lnTo>
                      <a:pt x="429" y="593"/>
                    </a:lnTo>
                    <a:lnTo>
                      <a:pt x="428" y="585"/>
                    </a:lnTo>
                    <a:lnTo>
                      <a:pt x="424" y="576"/>
                    </a:lnTo>
                    <a:lnTo>
                      <a:pt x="416" y="565"/>
                    </a:lnTo>
                    <a:lnTo>
                      <a:pt x="408" y="554"/>
                    </a:lnTo>
                    <a:lnTo>
                      <a:pt x="397" y="542"/>
                    </a:lnTo>
                    <a:lnTo>
                      <a:pt x="388" y="531"/>
                    </a:lnTo>
                    <a:lnTo>
                      <a:pt x="380" y="521"/>
                    </a:lnTo>
                    <a:lnTo>
                      <a:pt x="376" y="511"/>
                    </a:lnTo>
                    <a:lnTo>
                      <a:pt x="375" y="500"/>
                    </a:lnTo>
                    <a:lnTo>
                      <a:pt x="375" y="491"/>
                    </a:lnTo>
                    <a:lnTo>
                      <a:pt x="377" y="483"/>
                    </a:lnTo>
                    <a:lnTo>
                      <a:pt x="377" y="477"/>
                    </a:lnTo>
                    <a:lnTo>
                      <a:pt x="376" y="469"/>
                    </a:lnTo>
                    <a:lnTo>
                      <a:pt x="372" y="465"/>
                    </a:lnTo>
                    <a:lnTo>
                      <a:pt x="364" y="462"/>
                    </a:lnTo>
                    <a:lnTo>
                      <a:pt x="352" y="460"/>
                    </a:lnTo>
                    <a:lnTo>
                      <a:pt x="338" y="459"/>
                    </a:lnTo>
                    <a:lnTo>
                      <a:pt x="324" y="458"/>
                    </a:lnTo>
                    <a:lnTo>
                      <a:pt x="297" y="458"/>
                    </a:lnTo>
                    <a:lnTo>
                      <a:pt x="286" y="457"/>
                    </a:lnTo>
                    <a:lnTo>
                      <a:pt x="280" y="457"/>
                    </a:lnTo>
                    <a:lnTo>
                      <a:pt x="274" y="454"/>
                    </a:lnTo>
                    <a:lnTo>
                      <a:pt x="268" y="449"/>
                    </a:lnTo>
                    <a:lnTo>
                      <a:pt x="262" y="443"/>
                    </a:lnTo>
                    <a:lnTo>
                      <a:pt x="258" y="436"/>
                    </a:lnTo>
                    <a:lnTo>
                      <a:pt x="253" y="430"/>
                    </a:lnTo>
                    <a:lnTo>
                      <a:pt x="250" y="425"/>
                    </a:lnTo>
                    <a:lnTo>
                      <a:pt x="249" y="423"/>
                    </a:lnTo>
                    <a:lnTo>
                      <a:pt x="247" y="424"/>
                    </a:lnTo>
                    <a:lnTo>
                      <a:pt x="242" y="427"/>
                    </a:lnTo>
                    <a:lnTo>
                      <a:pt x="235" y="431"/>
                    </a:lnTo>
                    <a:lnTo>
                      <a:pt x="227" y="435"/>
                    </a:lnTo>
                    <a:lnTo>
                      <a:pt x="218" y="439"/>
                    </a:lnTo>
                    <a:lnTo>
                      <a:pt x="210" y="441"/>
                    </a:lnTo>
                    <a:lnTo>
                      <a:pt x="201" y="442"/>
                    </a:lnTo>
                    <a:lnTo>
                      <a:pt x="187" y="442"/>
                    </a:lnTo>
                    <a:lnTo>
                      <a:pt x="171" y="443"/>
                    </a:lnTo>
                    <a:lnTo>
                      <a:pt x="101" y="443"/>
                    </a:lnTo>
                    <a:lnTo>
                      <a:pt x="96" y="444"/>
                    </a:lnTo>
                    <a:lnTo>
                      <a:pt x="88" y="446"/>
                    </a:lnTo>
                    <a:lnTo>
                      <a:pt x="78" y="449"/>
                    </a:lnTo>
                    <a:lnTo>
                      <a:pt x="65" y="453"/>
                    </a:lnTo>
                    <a:lnTo>
                      <a:pt x="27" y="468"/>
                    </a:lnTo>
                    <a:lnTo>
                      <a:pt x="16" y="472"/>
                    </a:lnTo>
                    <a:lnTo>
                      <a:pt x="7" y="474"/>
                    </a:lnTo>
                    <a:lnTo>
                      <a:pt x="2" y="476"/>
                    </a:lnTo>
                    <a:lnTo>
                      <a:pt x="0" y="475"/>
                    </a:lnTo>
                    <a:lnTo>
                      <a:pt x="1" y="468"/>
                    </a:lnTo>
                    <a:lnTo>
                      <a:pt x="3" y="456"/>
                    </a:lnTo>
                    <a:lnTo>
                      <a:pt x="6" y="443"/>
                    </a:lnTo>
                    <a:lnTo>
                      <a:pt x="9" y="428"/>
                    </a:lnTo>
                    <a:lnTo>
                      <a:pt x="13" y="415"/>
                    </a:lnTo>
                    <a:lnTo>
                      <a:pt x="17" y="408"/>
                    </a:lnTo>
                    <a:lnTo>
                      <a:pt x="24" y="399"/>
                    </a:lnTo>
                    <a:lnTo>
                      <a:pt x="33" y="387"/>
                    </a:lnTo>
                    <a:lnTo>
                      <a:pt x="42" y="374"/>
                    </a:lnTo>
                    <a:lnTo>
                      <a:pt x="64" y="349"/>
                    </a:lnTo>
                    <a:lnTo>
                      <a:pt x="74" y="336"/>
                    </a:lnTo>
                    <a:lnTo>
                      <a:pt x="83" y="326"/>
                    </a:lnTo>
                    <a:lnTo>
                      <a:pt x="90" y="317"/>
                    </a:lnTo>
                    <a:lnTo>
                      <a:pt x="95" y="311"/>
                    </a:lnTo>
                    <a:lnTo>
                      <a:pt x="101" y="306"/>
                    </a:lnTo>
                    <a:lnTo>
                      <a:pt x="112" y="300"/>
                    </a:lnTo>
                    <a:lnTo>
                      <a:pt x="124" y="294"/>
                    </a:lnTo>
                    <a:lnTo>
                      <a:pt x="139" y="288"/>
                    </a:lnTo>
                    <a:lnTo>
                      <a:pt x="155" y="284"/>
                    </a:lnTo>
                    <a:lnTo>
                      <a:pt x="170" y="280"/>
                    </a:lnTo>
                    <a:lnTo>
                      <a:pt x="182" y="277"/>
                    </a:lnTo>
                    <a:lnTo>
                      <a:pt x="190" y="275"/>
                    </a:lnTo>
                    <a:lnTo>
                      <a:pt x="213" y="275"/>
                    </a:lnTo>
                    <a:lnTo>
                      <a:pt x="241" y="277"/>
                    </a:lnTo>
                    <a:lnTo>
                      <a:pt x="255" y="277"/>
                    </a:lnTo>
                    <a:lnTo>
                      <a:pt x="264" y="276"/>
                    </a:lnTo>
                    <a:lnTo>
                      <a:pt x="270" y="273"/>
                    </a:lnTo>
                    <a:lnTo>
                      <a:pt x="273" y="267"/>
                    </a:lnTo>
                    <a:lnTo>
                      <a:pt x="276" y="256"/>
                    </a:lnTo>
                    <a:lnTo>
                      <a:pt x="280" y="228"/>
                    </a:lnTo>
                    <a:lnTo>
                      <a:pt x="283" y="214"/>
                    </a:lnTo>
                    <a:lnTo>
                      <a:pt x="286" y="204"/>
                    </a:lnTo>
                    <a:lnTo>
                      <a:pt x="290" y="197"/>
                    </a:lnTo>
                    <a:lnTo>
                      <a:pt x="294" y="194"/>
                    </a:lnTo>
                    <a:lnTo>
                      <a:pt x="303" y="189"/>
                    </a:lnTo>
                    <a:lnTo>
                      <a:pt x="315" y="182"/>
                    </a:lnTo>
                    <a:lnTo>
                      <a:pt x="329" y="175"/>
                    </a:lnTo>
                    <a:lnTo>
                      <a:pt x="344" y="166"/>
                    </a:lnTo>
                    <a:lnTo>
                      <a:pt x="398" y="136"/>
                    </a:lnTo>
                    <a:lnTo>
                      <a:pt x="414" y="127"/>
                    </a:lnTo>
                    <a:lnTo>
                      <a:pt x="429" y="118"/>
                    </a:lnTo>
                    <a:lnTo>
                      <a:pt x="441" y="109"/>
                    </a:lnTo>
                    <a:lnTo>
                      <a:pt x="451" y="101"/>
                    </a:lnTo>
                    <a:lnTo>
                      <a:pt x="457" y="94"/>
                    </a:lnTo>
                    <a:lnTo>
                      <a:pt x="458" y="89"/>
                    </a:lnTo>
                    <a:lnTo>
                      <a:pt x="453" y="79"/>
                    </a:lnTo>
                    <a:lnTo>
                      <a:pt x="446" y="67"/>
                    </a:lnTo>
                    <a:lnTo>
                      <a:pt x="438" y="56"/>
                    </a:lnTo>
                    <a:lnTo>
                      <a:pt x="431" y="46"/>
                    </a:lnTo>
                    <a:lnTo>
                      <a:pt x="425" y="38"/>
                    </a:lnTo>
                    <a:lnTo>
                      <a:pt x="422" y="31"/>
                    </a:lnTo>
                    <a:lnTo>
                      <a:pt x="423" y="23"/>
                    </a:lnTo>
                    <a:lnTo>
                      <a:pt x="427" y="15"/>
                    </a:lnTo>
                    <a:lnTo>
                      <a:pt x="434" y="8"/>
                    </a:lnTo>
                    <a:lnTo>
                      <a:pt x="440" y="1"/>
                    </a:lnTo>
                    <a:lnTo>
                      <a:pt x="444" y="0"/>
                    </a:lnTo>
                    <a:close/>
                  </a:path>
                </a:pathLst>
              </a:custGeom>
              <a:grpFill/>
              <a:ln w="0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82" name="Freeform 17">
                <a:extLst>
                  <a:ext uri="{FF2B5EF4-FFF2-40B4-BE49-F238E27FC236}">
                    <a16:creationId xmlns:a16="http://schemas.microsoft.com/office/drawing/2014/main" id="{4B006A92-DF39-42D1-86E0-207257B1E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663" y="3094038"/>
                <a:ext cx="904875" cy="876300"/>
              </a:xfrm>
              <a:custGeom>
                <a:avLst/>
                <a:gdLst/>
                <a:ahLst/>
                <a:cxnLst>
                  <a:cxn ang="0">
                    <a:pos x="101" y="1"/>
                  </a:cxn>
                  <a:cxn ang="0">
                    <a:pos x="124" y="7"/>
                  </a:cxn>
                  <a:cxn ang="0">
                    <a:pos x="119" y="46"/>
                  </a:cxn>
                  <a:cxn ang="0">
                    <a:pos x="114" y="79"/>
                  </a:cxn>
                  <a:cxn ang="0">
                    <a:pos x="122" y="88"/>
                  </a:cxn>
                  <a:cxn ang="0">
                    <a:pos x="152" y="86"/>
                  </a:cxn>
                  <a:cxn ang="0">
                    <a:pos x="179" y="88"/>
                  </a:cxn>
                  <a:cxn ang="0">
                    <a:pos x="179" y="102"/>
                  </a:cxn>
                  <a:cxn ang="0">
                    <a:pos x="174" y="136"/>
                  </a:cxn>
                  <a:cxn ang="0">
                    <a:pos x="172" y="171"/>
                  </a:cxn>
                  <a:cxn ang="0">
                    <a:pos x="184" y="183"/>
                  </a:cxn>
                  <a:cxn ang="0">
                    <a:pos x="216" y="203"/>
                  </a:cxn>
                  <a:cxn ang="0">
                    <a:pos x="252" y="221"/>
                  </a:cxn>
                  <a:cxn ang="0">
                    <a:pos x="281" y="216"/>
                  </a:cxn>
                  <a:cxn ang="0">
                    <a:pos x="327" y="197"/>
                  </a:cxn>
                  <a:cxn ang="0">
                    <a:pos x="343" y="187"/>
                  </a:cxn>
                  <a:cxn ang="0">
                    <a:pos x="357" y="157"/>
                  </a:cxn>
                  <a:cxn ang="0">
                    <a:pos x="371" y="141"/>
                  </a:cxn>
                  <a:cxn ang="0">
                    <a:pos x="414" y="163"/>
                  </a:cxn>
                  <a:cxn ang="0">
                    <a:pos x="455" y="184"/>
                  </a:cxn>
                  <a:cxn ang="0">
                    <a:pos x="480" y="197"/>
                  </a:cxn>
                  <a:cxn ang="0">
                    <a:pos x="530" y="223"/>
                  </a:cxn>
                  <a:cxn ang="0">
                    <a:pos x="550" y="255"/>
                  </a:cxn>
                  <a:cxn ang="0">
                    <a:pos x="550" y="320"/>
                  </a:cxn>
                  <a:cxn ang="0">
                    <a:pos x="568" y="378"/>
                  </a:cxn>
                  <a:cxn ang="0">
                    <a:pos x="564" y="397"/>
                  </a:cxn>
                  <a:cxn ang="0">
                    <a:pos x="532" y="398"/>
                  </a:cxn>
                  <a:cxn ang="0">
                    <a:pos x="492" y="404"/>
                  </a:cxn>
                  <a:cxn ang="0">
                    <a:pos x="457" y="438"/>
                  </a:cxn>
                  <a:cxn ang="0">
                    <a:pos x="419" y="475"/>
                  </a:cxn>
                  <a:cxn ang="0">
                    <a:pos x="377" y="513"/>
                  </a:cxn>
                  <a:cxn ang="0">
                    <a:pos x="335" y="532"/>
                  </a:cxn>
                  <a:cxn ang="0">
                    <a:pos x="283" y="552"/>
                  </a:cxn>
                  <a:cxn ang="0">
                    <a:pos x="255" y="519"/>
                  </a:cxn>
                  <a:cxn ang="0">
                    <a:pos x="236" y="510"/>
                  </a:cxn>
                  <a:cxn ang="0">
                    <a:pos x="196" y="515"/>
                  </a:cxn>
                  <a:cxn ang="0">
                    <a:pos x="156" y="523"/>
                  </a:cxn>
                  <a:cxn ang="0">
                    <a:pos x="139" y="518"/>
                  </a:cxn>
                  <a:cxn ang="0">
                    <a:pos x="119" y="489"/>
                  </a:cxn>
                  <a:cxn ang="0">
                    <a:pos x="103" y="451"/>
                  </a:cxn>
                  <a:cxn ang="0">
                    <a:pos x="109" y="420"/>
                  </a:cxn>
                  <a:cxn ang="0">
                    <a:pos x="136" y="378"/>
                  </a:cxn>
                  <a:cxn ang="0">
                    <a:pos x="141" y="363"/>
                  </a:cxn>
                  <a:cxn ang="0">
                    <a:pos x="83" y="355"/>
                  </a:cxn>
                  <a:cxn ang="0">
                    <a:pos x="60" y="345"/>
                  </a:cxn>
                  <a:cxn ang="0">
                    <a:pos x="61" y="321"/>
                  </a:cxn>
                  <a:cxn ang="0">
                    <a:pos x="54" y="294"/>
                  </a:cxn>
                  <a:cxn ang="0">
                    <a:pos x="44" y="280"/>
                  </a:cxn>
                  <a:cxn ang="0">
                    <a:pos x="15" y="252"/>
                  </a:cxn>
                  <a:cxn ang="0">
                    <a:pos x="0" y="222"/>
                  </a:cxn>
                  <a:cxn ang="0">
                    <a:pos x="9" y="183"/>
                  </a:cxn>
                  <a:cxn ang="0">
                    <a:pos x="26" y="148"/>
                  </a:cxn>
                  <a:cxn ang="0">
                    <a:pos x="32" y="131"/>
                  </a:cxn>
                  <a:cxn ang="0">
                    <a:pos x="25" y="107"/>
                  </a:cxn>
                  <a:cxn ang="0">
                    <a:pos x="37" y="87"/>
                  </a:cxn>
                  <a:cxn ang="0">
                    <a:pos x="44" y="65"/>
                  </a:cxn>
                  <a:cxn ang="0">
                    <a:pos x="41" y="41"/>
                  </a:cxn>
                  <a:cxn ang="0">
                    <a:pos x="55" y="22"/>
                  </a:cxn>
                  <a:cxn ang="0">
                    <a:pos x="77" y="2"/>
                  </a:cxn>
                </a:cxnLst>
                <a:rect l="0" t="0" r="r" b="b"/>
                <a:pathLst>
                  <a:path w="570" h="552">
                    <a:moveTo>
                      <a:pt x="82" y="0"/>
                    </a:moveTo>
                    <a:lnTo>
                      <a:pt x="90" y="0"/>
                    </a:lnTo>
                    <a:lnTo>
                      <a:pt x="101" y="1"/>
                    </a:lnTo>
                    <a:lnTo>
                      <a:pt x="113" y="3"/>
                    </a:lnTo>
                    <a:lnTo>
                      <a:pt x="122" y="4"/>
                    </a:lnTo>
                    <a:lnTo>
                      <a:pt x="124" y="7"/>
                    </a:lnTo>
                    <a:lnTo>
                      <a:pt x="124" y="14"/>
                    </a:lnTo>
                    <a:lnTo>
                      <a:pt x="123" y="22"/>
                    </a:lnTo>
                    <a:lnTo>
                      <a:pt x="119" y="46"/>
                    </a:lnTo>
                    <a:lnTo>
                      <a:pt x="116" y="59"/>
                    </a:lnTo>
                    <a:lnTo>
                      <a:pt x="115" y="70"/>
                    </a:lnTo>
                    <a:lnTo>
                      <a:pt x="114" y="79"/>
                    </a:lnTo>
                    <a:lnTo>
                      <a:pt x="114" y="86"/>
                    </a:lnTo>
                    <a:lnTo>
                      <a:pt x="116" y="88"/>
                    </a:lnTo>
                    <a:lnTo>
                      <a:pt x="122" y="88"/>
                    </a:lnTo>
                    <a:lnTo>
                      <a:pt x="131" y="87"/>
                    </a:lnTo>
                    <a:lnTo>
                      <a:pt x="141" y="87"/>
                    </a:lnTo>
                    <a:lnTo>
                      <a:pt x="152" y="86"/>
                    </a:lnTo>
                    <a:lnTo>
                      <a:pt x="163" y="86"/>
                    </a:lnTo>
                    <a:lnTo>
                      <a:pt x="172" y="87"/>
                    </a:lnTo>
                    <a:lnTo>
                      <a:pt x="179" y="88"/>
                    </a:lnTo>
                    <a:lnTo>
                      <a:pt x="181" y="90"/>
                    </a:lnTo>
                    <a:lnTo>
                      <a:pt x="181" y="94"/>
                    </a:lnTo>
                    <a:lnTo>
                      <a:pt x="179" y="102"/>
                    </a:lnTo>
                    <a:lnTo>
                      <a:pt x="178" y="111"/>
                    </a:lnTo>
                    <a:lnTo>
                      <a:pt x="176" y="124"/>
                    </a:lnTo>
                    <a:lnTo>
                      <a:pt x="174" y="136"/>
                    </a:lnTo>
                    <a:lnTo>
                      <a:pt x="173" y="149"/>
                    </a:lnTo>
                    <a:lnTo>
                      <a:pt x="172" y="161"/>
                    </a:lnTo>
                    <a:lnTo>
                      <a:pt x="172" y="171"/>
                    </a:lnTo>
                    <a:lnTo>
                      <a:pt x="174" y="178"/>
                    </a:lnTo>
                    <a:lnTo>
                      <a:pt x="177" y="181"/>
                    </a:lnTo>
                    <a:lnTo>
                      <a:pt x="184" y="183"/>
                    </a:lnTo>
                    <a:lnTo>
                      <a:pt x="193" y="189"/>
                    </a:lnTo>
                    <a:lnTo>
                      <a:pt x="204" y="196"/>
                    </a:lnTo>
                    <a:lnTo>
                      <a:pt x="216" y="203"/>
                    </a:lnTo>
                    <a:lnTo>
                      <a:pt x="229" y="211"/>
                    </a:lnTo>
                    <a:lnTo>
                      <a:pt x="241" y="217"/>
                    </a:lnTo>
                    <a:lnTo>
                      <a:pt x="252" y="221"/>
                    </a:lnTo>
                    <a:lnTo>
                      <a:pt x="261" y="222"/>
                    </a:lnTo>
                    <a:lnTo>
                      <a:pt x="271" y="220"/>
                    </a:lnTo>
                    <a:lnTo>
                      <a:pt x="281" y="216"/>
                    </a:lnTo>
                    <a:lnTo>
                      <a:pt x="307" y="206"/>
                    </a:lnTo>
                    <a:lnTo>
                      <a:pt x="318" y="201"/>
                    </a:lnTo>
                    <a:lnTo>
                      <a:pt x="327" y="197"/>
                    </a:lnTo>
                    <a:lnTo>
                      <a:pt x="334" y="196"/>
                    </a:lnTo>
                    <a:lnTo>
                      <a:pt x="338" y="193"/>
                    </a:lnTo>
                    <a:lnTo>
                      <a:pt x="343" y="187"/>
                    </a:lnTo>
                    <a:lnTo>
                      <a:pt x="348" y="178"/>
                    </a:lnTo>
                    <a:lnTo>
                      <a:pt x="353" y="167"/>
                    </a:lnTo>
                    <a:lnTo>
                      <a:pt x="357" y="157"/>
                    </a:lnTo>
                    <a:lnTo>
                      <a:pt x="362" y="148"/>
                    </a:lnTo>
                    <a:lnTo>
                      <a:pt x="366" y="142"/>
                    </a:lnTo>
                    <a:lnTo>
                      <a:pt x="371" y="141"/>
                    </a:lnTo>
                    <a:lnTo>
                      <a:pt x="387" y="149"/>
                    </a:lnTo>
                    <a:lnTo>
                      <a:pt x="400" y="156"/>
                    </a:lnTo>
                    <a:lnTo>
                      <a:pt x="414" y="163"/>
                    </a:lnTo>
                    <a:lnTo>
                      <a:pt x="429" y="171"/>
                    </a:lnTo>
                    <a:lnTo>
                      <a:pt x="442" y="178"/>
                    </a:lnTo>
                    <a:lnTo>
                      <a:pt x="455" y="184"/>
                    </a:lnTo>
                    <a:lnTo>
                      <a:pt x="465" y="190"/>
                    </a:lnTo>
                    <a:lnTo>
                      <a:pt x="472" y="193"/>
                    </a:lnTo>
                    <a:lnTo>
                      <a:pt x="480" y="197"/>
                    </a:lnTo>
                    <a:lnTo>
                      <a:pt x="491" y="202"/>
                    </a:lnTo>
                    <a:lnTo>
                      <a:pt x="516" y="216"/>
                    </a:lnTo>
                    <a:lnTo>
                      <a:pt x="530" y="223"/>
                    </a:lnTo>
                    <a:lnTo>
                      <a:pt x="541" y="228"/>
                    </a:lnTo>
                    <a:lnTo>
                      <a:pt x="550" y="232"/>
                    </a:lnTo>
                    <a:lnTo>
                      <a:pt x="550" y="255"/>
                    </a:lnTo>
                    <a:lnTo>
                      <a:pt x="549" y="275"/>
                    </a:lnTo>
                    <a:lnTo>
                      <a:pt x="549" y="313"/>
                    </a:lnTo>
                    <a:lnTo>
                      <a:pt x="550" y="320"/>
                    </a:lnTo>
                    <a:lnTo>
                      <a:pt x="557" y="341"/>
                    </a:lnTo>
                    <a:lnTo>
                      <a:pt x="565" y="366"/>
                    </a:lnTo>
                    <a:lnTo>
                      <a:pt x="568" y="378"/>
                    </a:lnTo>
                    <a:lnTo>
                      <a:pt x="570" y="387"/>
                    </a:lnTo>
                    <a:lnTo>
                      <a:pt x="569" y="394"/>
                    </a:lnTo>
                    <a:lnTo>
                      <a:pt x="564" y="397"/>
                    </a:lnTo>
                    <a:lnTo>
                      <a:pt x="556" y="399"/>
                    </a:lnTo>
                    <a:lnTo>
                      <a:pt x="545" y="399"/>
                    </a:lnTo>
                    <a:lnTo>
                      <a:pt x="532" y="398"/>
                    </a:lnTo>
                    <a:lnTo>
                      <a:pt x="507" y="398"/>
                    </a:lnTo>
                    <a:lnTo>
                      <a:pt x="499" y="400"/>
                    </a:lnTo>
                    <a:lnTo>
                      <a:pt x="492" y="404"/>
                    </a:lnTo>
                    <a:lnTo>
                      <a:pt x="487" y="410"/>
                    </a:lnTo>
                    <a:lnTo>
                      <a:pt x="469" y="427"/>
                    </a:lnTo>
                    <a:lnTo>
                      <a:pt x="457" y="438"/>
                    </a:lnTo>
                    <a:lnTo>
                      <a:pt x="444" y="450"/>
                    </a:lnTo>
                    <a:lnTo>
                      <a:pt x="431" y="463"/>
                    </a:lnTo>
                    <a:lnTo>
                      <a:pt x="419" y="475"/>
                    </a:lnTo>
                    <a:lnTo>
                      <a:pt x="407" y="486"/>
                    </a:lnTo>
                    <a:lnTo>
                      <a:pt x="384" y="508"/>
                    </a:lnTo>
                    <a:lnTo>
                      <a:pt x="377" y="513"/>
                    </a:lnTo>
                    <a:lnTo>
                      <a:pt x="366" y="518"/>
                    </a:lnTo>
                    <a:lnTo>
                      <a:pt x="352" y="525"/>
                    </a:lnTo>
                    <a:lnTo>
                      <a:pt x="335" y="532"/>
                    </a:lnTo>
                    <a:lnTo>
                      <a:pt x="317" y="539"/>
                    </a:lnTo>
                    <a:lnTo>
                      <a:pt x="300" y="546"/>
                    </a:lnTo>
                    <a:lnTo>
                      <a:pt x="283" y="552"/>
                    </a:lnTo>
                    <a:lnTo>
                      <a:pt x="273" y="539"/>
                    </a:lnTo>
                    <a:lnTo>
                      <a:pt x="263" y="528"/>
                    </a:lnTo>
                    <a:lnTo>
                      <a:pt x="255" y="519"/>
                    </a:lnTo>
                    <a:lnTo>
                      <a:pt x="250" y="513"/>
                    </a:lnTo>
                    <a:lnTo>
                      <a:pt x="245" y="510"/>
                    </a:lnTo>
                    <a:lnTo>
                      <a:pt x="236" y="510"/>
                    </a:lnTo>
                    <a:lnTo>
                      <a:pt x="224" y="511"/>
                    </a:lnTo>
                    <a:lnTo>
                      <a:pt x="210" y="513"/>
                    </a:lnTo>
                    <a:lnTo>
                      <a:pt x="196" y="515"/>
                    </a:lnTo>
                    <a:lnTo>
                      <a:pt x="181" y="518"/>
                    </a:lnTo>
                    <a:lnTo>
                      <a:pt x="168" y="521"/>
                    </a:lnTo>
                    <a:lnTo>
                      <a:pt x="156" y="523"/>
                    </a:lnTo>
                    <a:lnTo>
                      <a:pt x="147" y="523"/>
                    </a:lnTo>
                    <a:lnTo>
                      <a:pt x="143" y="522"/>
                    </a:lnTo>
                    <a:lnTo>
                      <a:pt x="139" y="518"/>
                    </a:lnTo>
                    <a:lnTo>
                      <a:pt x="133" y="510"/>
                    </a:lnTo>
                    <a:lnTo>
                      <a:pt x="127" y="501"/>
                    </a:lnTo>
                    <a:lnTo>
                      <a:pt x="119" y="489"/>
                    </a:lnTo>
                    <a:lnTo>
                      <a:pt x="112" y="476"/>
                    </a:lnTo>
                    <a:lnTo>
                      <a:pt x="107" y="463"/>
                    </a:lnTo>
                    <a:lnTo>
                      <a:pt x="103" y="451"/>
                    </a:lnTo>
                    <a:lnTo>
                      <a:pt x="102" y="440"/>
                    </a:lnTo>
                    <a:lnTo>
                      <a:pt x="104" y="430"/>
                    </a:lnTo>
                    <a:lnTo>
                      <a:pt x="109" y="420"/>
                    </a:lnTo>
                    <a:lnTo>
                      <a:pt x="123" y="398"/>
                    </a:lnTo>
                    <a:lnTo>
                      <a:pt x="131" y="387"/>
                    </a:lnTo>
                    <a:lnTo>
                      <a:pt x="136" y="378"/>
                    </a:lnTo>
                    <a:lnTo>
                      <a:pt x="141" y="371"/>
                    </a:lnTo>
                    <a:lnTo>
                      <a:pt x="143" y="365"/>
                    </a:lnTo>
                    <a:lnTo>
                      <a:pt x="141" y="363"/>
                    </a:lnTo>
                    <a:lnTo>
                      <a:pt x="134" y="362"/>
                    </a:lnTo>
                    <a:lnTo>
                      <a:pt x="125" y="361"/>
                    </a:lnTo>
                    <a:lnTo>
                      <a:pt x="83" y="355"/>
                    </a:lnTo>
                    <a:lnTo>
                      <a:pt x="71" y="352"/>
                    </a:lnTo>
                    <a:lnTo>
                      <a:pt x="63" y="349"/>
                    </a:lnTo>
                    <a:lnTo>
                      <a:pt x="60" y="345"/>
                    </a:lnTo>
                    <a:lnTo>
                      <a:pt x="60" y="340"/>
                    </a:lnTo>
                    <a:lnTo>
                      <a:pt x="61" y="331"/>
                    </a:lnTo>
                    <a:lnTo>
                      <a:pt x="61" y="321"/>
                    </a:lnTo>
                    <a:lnTo>
                      <a:pt x="60" y="311"/>
                    </a:lnTo>
                    <a:lnTo>
                      <a:pt x="58" y="301"/>
                    </a:lnTo>
                    <a:lnTo>
                      <a:pt x="54" y="294"/>
                    </a:lnTo>
                    <a:lnTo>
                      <a:pt x="54" y="291"/>
                    </a:lnTo>
                    <a:lnTo>
                      <a:pt x="51" y="287"/>
                    </a:lnTo>
                    <a:lnTo>
                      <a:pt x="44" y="280"/>
                    </a:lnTo>
                    <a:lnTo>
                      <a:pt x="35" y="272"/>
                    </a:lnTo>
                    <a:lnTo>
                      <a:pt x="26" y="263"/>
                    </a:lnTo>
                    <a:lnTo>
                      <a:pt x="15" y="252"/>
                    </a:lnTo>
                    <a:lnTo>
                      <a:pt x="8" y="241"/>
                    </a:lnTo>
                    <a:lnTo>
                      <a:pt x="2" y="231"/>
                    </a:lnTo>
                    <a:lnTo>
                      <a:pt x="0" y="222"/>
                    </a:lnTo>
                    <a:lnTo>
                      <a:pt x="1" y="211"/>
                    </a:lnTo>
                    <a:lnTo>
                      <a:pt x="4" y="198"/>
                    </a:lnTo>
                    <a:lnTo>
                      <a:pt x="9" y="183"/>
                    </a:lnTo>
                    <a:lnTo>
                      <a:pt x="14" y="170"/>
                    </a:lnTo>
                    <a:lnTo>
                      <a:pt x="20" y="158"/>
                    </a:lnTo>
                    <a:lnTo>
                      <a:pt x="26" y="148"/>
                    </a:lnTo>
                    <a:lnTo>
                      <a:pt x="30" y="143"/>
                    </a:lnTo>
                    <a:lnTo>
                      <a:pt x="33" y="138"/>
                    </a:lnTo>
                    <a:lnTo>
                      <a:pt x="32" y="131"/>
                    </a:lnTo>
                    <a:lnTo>
                      <a:pt x="30" y="123"/>
                    </a:lnTo>
                    <a:lnTo>
                      <a:pt x="27" y="114"/>
                    </a:lnTo>
                    <a:lnTo>
                      <a:pt x="25" y="107"/>
                    </a:lnTo>
                    <a:lnTo>
                      <a:pt x="25" y="101"/>
                    </a:lnTo>
                    <a:lnTo>
                      <a:pt x="30" y="93"/>
                    </a:lnTo>
                    <a:lnTo>
                      <a:pt x="37" y="87"/>
                    </a:lnTo>
                    <a:lnTo>
                      <a:pt x="42" y="80"/>
                    </a:lnTo>
                    <a:lnTo>
                      <a:pt x="45" y="73"/>
                    </a:lnTo>
                    <a:lnTo>
                      <a:pt x="44" y="65"/>
                    </a:lnTo>
                    <a:lnTo>
                      <a:pt x="43" y="56"/>
                    </a:lnTo>
                    <a:lnTo>
                      <a:pt x="42" y="48"/>
                    </a:lnTo>
                    <a:lnTo>
                      <a:pt x="41" y="41"/>
                    </a:lnTo>
                    <a:lnTo>
                      <a:pt x="43" y="36"/>
                    </a:lnTo>
                    <a:lnTo>
                      <a:pt x="48" y="30"/>
                    </a:lnTo>
                    <a:lnTo>
                      <a:pt x="55" y="22"/>
                    </a:lnTo>
                    <a:lnTo>
                      <a:pt x="63" y="14"/>
                    </a:lnTo>
                    <a:lnTo>
                      <a:pt x="71" y="7"/>
                    </a:lnTo>
                    <a:lnTo>
                      <a:pt x="77" y="2"/>
                    </a:lnTo>
                    <a:lnTo>
                      <a:pt x="82" y="0"/>
                    </a:lnTo>
                    <a:close/>
                  </a:path>
                </a:pathLst>
              </a:custGeom>
              <a:grpFill/>
              <a:ln w="0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83" name="Freeform 18">
                <a:extLst>
                  <a:ext uri="{FF2B5EF4-FFF2-40B4-BE49-F238E27FC236}">
                    <a16:creationId xmlns:a16="http://schemas.microsoft.com/office/drawing/2014/main" id="{4AF50150-44AB-4E6E-9A60-B02A9360B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8213" y="3509963"/>
                <a:ext cx="1128713" cy="714375"/>
              </a:xfrm>
              <a:custGeom>
                <a:avLst/>
                <a:gdLst/>
                <a:ahLst/>
                <a:cxnLst>
                  <a:cxn ang="0">
                    <a:pos x="232" y="1"/>
                  </a:cxn>
                  <a:cxn ang="0">
                    <a:pos x="283" y="8"/>
                  </a:cxn>
                  <a:cxn ang="0">
                    <a:pos x="301" y="49"/>
                  </a:cxn>
                  <a:cxn ang="0">
                    <a:pos x="321" y="85"/>
                  </a:cxn>
                  <a:cxn ang="0">
                    <a:pos x="341" y="62"/>
                  </a:cxn>
                  <a:cxn ang="0">
                    <a:pos x="359" y="55"/>
                  </a:cxn>
                  <a:cxn ang="0">
                    <a:pos x="406" y="83"/>
                  </a:cxn>
                  <a:cxn ang="0">
                    <a:pos x="434" y="82"/>
                  </a:cxn>
                  <a:cxn ang="0">
                    <a:pos x="472" y="46"/>
                  </a:cxn>
                  <a:cxn ang="0">
                    <a:pos x="488" y="49"/>
                  </a:cxn>
                  <a:cxn ang="0">
                    <a:pos x="488" y="83"/>
                  </a:cxn>
                  <a:cxn ang="0">
                    <a:pos x="553" y="99"/>
                  </a:cxn>
                  <a:cxn ang="0">
                    <a:pos x="569" y="109"/>
                  </a:cxn>
                  <a:cxn ang="0">
                    <a:pos x="537" y="158"/>
                  </a:cxn>
                  <a:cxn ang="0">
                    <a:pos x="535" y="201"/>
                  </a:cxn>
                  <a:cxn ang="0">
                    <a:pos x="561" y="248"/>
                  </a:cxn>
                  <a:cxn ang="0">
                    <a:pos x="584" y="261"/>
                  </a:cxn>
                  <a:cxn ang="0">
                    <a:pos x="638" y="251"/>
                  </a:cxn>
                  <a:cxn ang="0">
                    <a:pos x="678" y="251"/>
                  </a:cxn>
                  <a:cxn ang="0">
                    <a:pos x="711" y="290"/>
                  </a:cxn>
                  <a:cxn ang="0">
                    <a:pos x="684" y="298"/>
                  </a:cxn>
                  <a:cxn ang="0">
                    <a:pos x="644" y="295"/>
                  </a:cxn>
                  <a:cxn ang="0">
                    <a:pos x="635" y="317"/>
                  </a:cxn>
                  <a:cxn ang="0">
                    <a:pos x="644" y="357"/>
                  </a:cxn>
                  <a:cxn ang="0">
                    <a:pos x="632" y="378"/>
                  </a:cxn>
                  <a:cxn ang="0">
                    <a:pos x="584" y="392"/>
                  </a:cxn>
                  <a:cxn ang="0">
                    <a:pos x="557" y="367"/>
                  </a:cxn>
                  <a:cxn ang="0">
                    <a:pos x="512" y="345"/>
                  </a:cxn>
                  <a:cxn ang="0">
                    <a:pos x="471" y="340"/>
                  </a:cxn>
                  <a:cxn ang="0">
                    <a:pos x="431" y="333"/>
                  </a:cxn>
                  <a:cxn ang="0">
                    <a:pos x="404" y="349"/>
                  </a:cxn>
                  <a:cxn ang="0">
                    <a:pos x="367" y="371"/>
                  </a:cxn>
                  <a:cxn ang="0">
                    <a:pos x="365" y="389"/>
                  </a:cxn>
                  <a:cxn ang="0">
                    <a:pos x="389" y="438"/>
                  </a:cxn>
                  <a:cxn ang="0">
                    <a:pos x="383" y="448"/>
                  </a:cxn>
                  <a:cxn ang="0">
                    <a:pos x="326" y="424"/>
                  </a:cxn>
                  <a:cxn ang="0">
                    <a:pos x="233" y="386"/>
                  </a:cxn>
                  <a:cxn ang="0">
                    <a:pos x="195" y="373"/>
                  </a:cxn>
                  <a:cxn ang="0">
                    <a:pos x="126" y="362"/>
                  </a:cxn>
                  <a:cxn ang="0">
                    <a:pos x="59" y="352"/>
                  </a:cxn>
                  <a:cxn ang="0">
                    <a:pos x="36" y="364"/>
                  </a:cxn>
                  <a:cxn ang="0">
                    <a:pos x="9" y="389"/>
                  </a:cxn>
                  <a:cxn ang="0">
                    <a:pos x="0" y="367"/>
                  </a:cxn>
                  <a:cxn ang="0">
                    <a:pos x="17" y="285"/>
                  </a:cxn>
                  <a:cxn ang="0">
                    <a:pos x="34" y="244"/>
                  </a:cxn>
                  <a:cxn ang="0">
                    <a:pos x="77" y="228"/>
                  </a:cxn>
                  <a:cxn ang="0">
                    <a:pos x="144" y="200"/>
                  </a:cxn>
                  <a:cxn ang="0">
                    <a:pos x="161" y="169"/>
                  </a:cxn>
                  <a:cxn ang="0">
                    <a:pos x="167" y="132"/>
                  </a:cxn>
                  <a:cxn ang="0">
                    <a:pos x="159" y="92"/>
                  </a:cxn>
                  <a:cxn ang="0">
                    <a:pos x="166" y="57"/>
                  </a:cxn>
                  <a:cxn ang="0">
                    <a:pos x="186" y="8"/>
                  </a:cxn>
                </a:cxnLst>
                <a:rect l="0" t="0" r="r" b="b"/>
                <a:pathLst>
                  <a:path w="711" h="450">
                    <a:moveTo>
                      <a:pt x="195" y="0"/>
                    </a:moveTo>
                    <a:lnTo>
                      <a:pt x="203" y="0"/>
                    </a:lnTo>
                    <a:lnTo>
                      <a:pt x="216" y="1"/>
                    </a:lnTo>
                    <a:lnTo>
                      <a:pt x="232" y="1"/>
                    </a:lnTo>
                    <a:lnTo>
                      <a:pt x="248" y="1"/>
                    </a:lnTo>
                    <a:lnTo>
                      <a:pt x="263" y="3"/>
                    </a:lnTo>
                    <a:lnTo>
                      <a:pt x="275" y="5"/>
                    </a:lnTo>
                    <a:lnTo>
                      <a:pt x="283" y="8"/>
                    </a:lnTo>
                    <a:lnTo>
                      <a:pt x="287" y="13"/>
                    </a:lnTo>
                    <a:lnTo>
                      <a:pt x="292" y="23"/>
                    </a:lnTo>
                    <a:lnTo>
                      <a:pt x="296" y="35"/>
                    </a:lnTo>
                    <a:lnTo>
                      <a:pt x="301" y="49"/>
                    </a:lnTo>
                    <a:lnTo>
                      <a:pt x="306" y="62"/>
                    </a:lnTo>
                    <a:lnTo>
                      <a:pt x="311" y="74"/>
                    </a:lnTo>
                    <a:lnTo>
                      <a:pt x="316" y="82"/>
                    </a:lnTo>
                    <a:lnTo>
                      <a:pt x="321" y="85"/>
                    </a:lnTo>
                    <a:lnTo>
                      <a:pt x="327" y="83"/>
                    </a:lnTo>
                    <a:lnTo>
                      <a:pt x="333" y="78"/>
                    </a:lnTo>
                    <a:lnTo>
                      <a:pt x="337" y="70"/>
                    </a:lnTo>
                    <a:lnTo>
                      <a:pt x="341" y="62"/>
                    </a:lnTo>
                    <a:lnTo>
                      <a:pt x="345" y="55"/>
                    </a:lnTo>
                    <a:lnTo>
                      <a:pt x="349" y="51"/>
                    </a:lnTo>
                    <a:lnTo>
                      <a:pt x="353" y="52"/>
                    </a:lnTo>
                    <a:lnTo>
                      <a:pt x="359" y="55"/>
                    </a:lnTo>
                    <a:lnTo>
                      <a:pt x="367" y="60"/>
                    </a:lnTo>
                    <a:lnTo>
                      <a:pt x="387" y="72"/>
                    </a:lnTo>
                    <a:lnTo>
                      <a:pt x="396" y="78"/>
                    </a:lnTo>
                    <a:lnTo>
                      <a:pt x="406" y="83"/>
                    </a:lnTo>
                    <a:lnTo>
                      <a:pt x="413" y="87"/>
                    </a:lnTo>
                    <a:lnTo>
                      <a:pt x="419" y="88"/>
                    </a:lnTo>
                    <a:lnTo>
                      <a:pt x="425" y="86"/>
                    </a:lnTo>
                    <a:lnTo>
                      <a:pt x="434" y="82"/>
                    </a:lnTo>
                    <a:lnTo>
                      <a:pt x="443" y="74"/>
                    </a:lnTo>
                    <a:lnTo>
                      <a:pt x="454" y="65"/>
                    </a:lnTo>
                    <a:lnTo>
                      <a:pt x="463" y="56"/>
                    </a:lnTo>
                    <a:lnTo>
                      <a:pt x="472" y="46"/>
                    </a:lnTo>
                    <a:lnTo>
                      <a:pt x="478" y="38"/>
                    </a:lnTo>
                    <a:lnTo>
                      <a:pt x="482" y="32"/>
                    </a:lnTo>
                    <a:lnTo>
                      <a:pt x="486" y="39"/>
                    </a:lnTo>
                    <a:lnTo>
                      <a:pt x="488" y="49"/>
                    </a:lnTo>
                    <a:lnTo>
                      <a:pt x="489" y="59"/>
                    </a:lnTo>
                    <a:lnTo>
                      <a:pt x="489" y="69"/>
                    </a:lnTo>
                    <a:lnTo>
                      <a:pt x="488" y="78"/>
                    </a:lnTo>
                    <a:lnTo>
                      <a:pt x="488" y="83"/>
                    </a:lnTo>
                    <a:lnTo>
                      <a:pt x="491" y="87"/>
                    </a:lnTo>
                    <a:lnTo>
                      <a:pt x="499" y="90"/>
                    </a:lnTo>
                    <a:lnTo>
                      <a:pt x="511" y="93"/>
                    </a:lnTo>
                    <a:lnTo>
                      <a:pt x="553" y="99"/>
                    </a:lnTo>
                    <a:lnTo>
                      <a:pt x="562" y="100"/>
                    </a:lnTo>
                    <a:lnTo>
                      <a:pt x="569" y="101"/>
                    </a:lnTo>
                    <a:lnTo>
                      <a:pt x="571" y="103"/>
                    </a:lnTo>
                    <a:lnTo>
                      <a:pt x="569" y="109"/>
                    </a:lnTo>
                    <a:lnTo>
                      <a:pt x="564" y="116"/>
                    </a:lnTo>
                    <a:lnTo>
                      <a:pt x="559" y="125"/>
                    </a:lnTo>
                    <a:lnTo>
                      <a:pt x="551" y="136"/>
                    </a:lnTo>
                    <a:lnTo>
                      <a:pt x="537" y="158"/>
                    </a:lnTo>
                    <a:lnTo>
                      <a:pt x="532" y="168"/>
                    </a:lnTo>
                    <a:lnTo>
                      <a:pt x="530" y="178"/>
                    </a:lnTo>
                    <a:lnTo>
                      <a:pt x="531" y="189"/>
                    </a:lnTo>
                    <a:lnTo>
                      <a:pt x="535" y="201"/>
                    </a:lnTo>
                    <a:lnTo>
                      <a:pt x="540" y="214"/>
                    </a:lnTo>
                    <a:lnTo>
                      <a:pt x="547" y="227"/>
                    </a:lnTo>
                    <a:lnTo>
                      <a:pt x="555" y="239"/>
                    </a:lnTo>
                    <a:lnTo>
                      <a:pt x="561" y="248"/>
                    </a:lnTo>
                    <a:lnTo>
                      <a:pt x="567" y="256"/>
                    </a:lnTo>
                    <a:lnTo>
                      <a:pt x="571" y="260"/>
                    </a:lnTo>
                    <a:lnTo>
                      <a:pt x="575" y="261"/>
                    </a:lnTo>
                    <a:lnTo>
                      <a:pt x="584" y="261"/>
                    </a:lnTo>
                    <a:lnTo>
                      <a:pt x="596" y="259"/>
                    </a:lnTo>
                    <a:lnTo>
                      <a:pt x="609" y="256"/>
                    </a:lnTo>
                    <a:lnTo>
                      <a:pt x="624" y="253"/>
                    </a:lnTo>
                    <a:lnTo>
                      <a:pt x="638" y="251"/>
                    </a:lnTo>
                    <a:lnTo>
                      <a:pt x="652" y="249"/>
                    </a:lnTo>
                    <a:lnTo>
                      <a:pt x="664" y="248"/>
                    </a:lnTo>
                    <a:lnTo>
                      <a:pt x="673" y="248"/>
                    </a:lnTo>
                    <a:lnTo>
                      <a:pt x="678" y="251"/>
                    </a:lnTo>
                    <a:lnTo>
                      <a:pt x="683" y="257"/>
                    </a:lnTo>
                    <a:lnTo>
                      <a:pt x="691" y="266"/>
                    </a:lnTo>
                    <a:lnTo>
                      <a:pt x="701" y="277"/>
                    </a:lnTo>
                    <a:lnTo>
                      <a:pt x="711" y="290"/>
                    </a:lnTo>
                    <a:lnTo>
                      <a:pt x="702" y="293"/>
                    </a:lnTo>
                    <a:lnTo>
                      <a:pt x="693" y="296"/>
                    </a:lnTo>
                    <a:lnTo>
                      <a:pt x="687" y="297"/>
                    </a:lnTo>
                    <a:lnTo>
                      <a:pt x="684" y="298"/>
                    </a:lnTo>
                    <a:lnTo>
                      <a:pt x="673" y="297"/>
                    </a:lnTo>
                    <a:lnTo>
                      <a:pt x="662" y="294"/>
                    </a:lnTo>
                    <a:lnTo>
                      <a:pt x="651" y="293"/>
                    </a:lnTo>
                    <a:lnTo>
                      <a:pt x="644" y="295"/>
                    </a:lnTo>
                    <a:lnTo>
                      <a:pt x="638" y="299"/>
                    </a:lnTo>
                    <a:lnTo>
                      <a:pt x="634" y="304"/>
                    </a:lnTo>
                    <a:lnTo>
                      <a:pt x="634" y="311"/>
                    </a:lnTo>
                    <a:lnTo>
                      <a:pt x="635" y="317"/>
                    </a:lnTo>
                    <a:lnTo>
                      <a:pt x="637" y="325"/>
                    </a:lnTo>
                    <a:lnTo>
                      <a:pt x="640" y="336"/>
                    </a:lnTo>
                    <a:lnTo>
                      <a:pt x="642" y="347"/>
                    </a:lnTo>
                    <a:lnTo>
                      <a:pt x="644" y="357"/>
                    </a:lnTo>
                    <a:lnTo>
                      <a:pt x="645" y="366"/>
                    </a:lnTo>
                    <a:lnTo>
                      <a:pt x="644" y="371"/>
                    </a:lnTo>
                    <a:lnTo>
                      <a:pt x="640" y="374"/>
                    </a:lnTo>
                    <a:lnTo>
                      <a:pt x="632" y="378"/>
                    </a:lnTo>
                    <a:lnTo>
                      <a:pt x="619" y="384"/>
                    </a:lnTo>
                    <a:lnTo>
                      <a:pt x="603" y="390"/>
                    </a:lnTo>
                    <a:lnTo>
                      <a:pt x="585" y="398"/>
                    </a:lnTo>
                    <a:lnTo>
                      <a:pt x="584" y="392"/>
                    </a:lnTo>
                    <a:lnTo>
                      <a:pt x="580" y="384"/>
                    </a:lnTo>
                    <a:lnTo>
                      <a:pt x="575" y="380"/>
                    </a:lnTo>
                    <a:lnTo>
                      <a:pt x="567" y="374"/>
                    </a:lnTo>
                    <a:lnTo>
                      <a:pt x="557" y="367"/>
                    </a:lnTo>
                    <a:lnTo>
                      <a:pt x="546" y="361"/>
                    </a:lnTo>
                    <a:lnTo>
                      <a:pt x="534" y="354"/>
                    </a:lnTo>
                    <a:lnTo>
                      <a:pt x="522" y="349"/>
                    </a:lnTo>
                    <a:lnTo>
                      <a:pt x="512" y="345"/>
                    </a:lnTo>
                    <a:lnTo>
                      <a:pt x="505" y="344"/>
                    </a:lnTo>
                    <a:lnTo>
                      <a:pt x="496" y="343"/>
                    </a:lnTo>
                    <a:lnTo>
                      <a:pt x="485" y="342"/>
                    </a:lnTo>
                    <a:lnTo>
                      <a:pt x="471" y="340"/>
                    </a:lnTo>
                    <a:lnTo>
                      <a:pt x="458" y="337"/>
                    </a:lnTo>
                    <a:lnTo>
                      <a:pt x="446" y="335"/>
                    </a:lnTo>
                    <a:lnTo>
                      <a:pt x="436" y="334"/>
                    </a:lnTo>
                    <a:lnTo>
                      <a:pt x="431" y="333"/>
                    </a:lnTo>
                    <a:lnTo>
                      <a:pt x="428" y="334"/>
                    </a:lnTo>
                    <a:lnTo>
                      <a:pt x="421" y="338"/>
                    </a:lnTo>
                    <a:lnTo>
                      <a:pt x="413" y="343"/>
                    </a:lnTo>
                    <a:lnTo>
                      <a:pt x="404" y="349"/>
                    </a:lnTo>
                    <a:lnTo>
                      <a:pt x="393" y="355"/>
                    </a:lnTo>
                    <a:lnTo>
                      <a:pt x="383" y="362"/>
                    </a:lnTo>
                    <a:lnTo>
                      <a:pt x="374" y="367"/>
                    </a:lnTo>
                    <a:lnTo>
                      <a:pt x="367" y="371"/>
                    </a:lnTo>
                    <a:lnTo>
                      <a:pt x="362" y="373"/>
                    </a:lnTo>
                    <a:lnTo>
                      <a:pt x="361" y="375"/>
                    </a:lnTo>
                    <a:lnTo>
                      <a:pt x="362" y="381"/>
                    </a:lnTo>
                    <a:lnTo>
                      <a:pt x="365" y="389"/>
                    </a:lnTo>
                    <a:lnTo>
                      <a:pt x="375" y="408"/>
                    </a:lnTo>
                    <a:lnTo>
                      <a:pt x="380" y="419"/>
                    </a:lnTo>
                    <a:lnTo>
                      <a:pt x="385" y="429"/>
                    </a:lnTo>
                    <a:lnTo>
                      <a:pt x="389" y="438"/>
                    </a:lnTo>
                    <a:lnTo>
                      <a:pt x="391" y="445"/>
                    </a:lnTo>
                    <a:lnTo>
                      <a:pt x="391" y="449"/>
                    </a:lnTo>
                    <a:lnTo>
                      <a:pt x="389" y="450"/>
                    </a:lnTo>
                    <a:lnTo>
                      <a:pt x="383" y="448"/>
                    </a:lnTo>
                    <a:lnTo>
                      <a:pt x="373" y="444"/>
                    </a:lnTo>
                    <a:lnTo>
                      <a:pt x="359" y="438"/>
                    </a:lnTo>
                    <a:lnTo>
                      <a:pt x="343" y="431"/>
                    </a:lnTo>
                    <a:lnTo>
                      <a:pt x="326" y="424"/>
                    </a:lnTo>
                    <a:lnTo>
                      <a:pt x="286" y="408"/>
                    </a:lnTo>
                    <a:lnTo>
                      <a:pt x="267" y="400"/>
                    </a:lnTo>
                    <a:lnTo>
                      <a:pt x="250" y="393"/>
                    </a:lnTo>
                    <a:lnTo>
                      <a:pt x="233" y="386"/>
                    </a:lnTo>
                    <a:lnTo>
                      <a:pt x="219" y="381"/>
                    </a:lnTo>
                    <a:lnTo>
                      <a:pt x="209" y="377"/>
                    </a:lnTo>
                    <a:lnTo>
                      <a:pt x="203" y="375"/>
                    </a:lnTo>
                    <a:lnTo>
                      <a:pt x="195" y="373"/>
                    </a:lnTo>
                    <a:lnTo>
                      <a:pt x="183" y="371"/>
                    </a:lnTo>
                    <a:lnTo>
                      <a:pt x="166" y="368"/>
                    </a:lnTo>
                    <a:lnTo>
                      <a:pt x="147" y="365"/>
                    </a:lnTo>
                    <a:lnTo>
                      <a:pt x="126" y="362"/>
                    </a:lnTo>
                    <a:lnTo>
                      <a:pt x="107" y="358"/>
                    </a:lnTo>
                    <a:lnTo>
                      <a:pt x="88" y="355"/>
                    </a:lnTo>
                    <a:lnTo>
                      <a:pt x="71" y="353"/>
                    </a:lnTo>
                    <a:lnTo>
                      <a:pt x="59" y="352"/>
                    </a:lnTo>
                    <a:lnTo>
                      <a:pt x="52" y="351"/>
                    </a:lnTo>
                    <a:lnTo>
                      <a:pt x="47" y="353"/>
                    </a:lnTo>
                    <a:lnTo>
                      <a:pt x="41" y="357"/>
                    </a:lnTo>
                    <a:lnTo>
                      <a:pt x="36" y="364"/>
                    </a:lnTo>
                    <a:lnTo>
                      <a:pt x="29" y="372"/>
                    </a:lnTo>
                    <a:lnTo>
                      <a:pt x="22" y="379"/>
                    </a:lnTo>
                    <a:lnTo>
                      <a:pt x="15" y="385"/>
                    </a:lnTo>
                    <a:lnTo>
                      <a:pt x="9" y="389"/>
                    </a:lnTo>
                    <a:lnTo>
                      <a:pt x="4" y="390"/>
                    </a:lnTo>
                    <a:lnTo>
                      <a:pt x="1" y="386"/>
                    </a:lnTo>
                    <a:lnTo>
                      <a:pt x="0" y="379"/>
                    </a:lnTo>
                    <a:lnTo>
                      <a:pt x="0" y="367"/>
                    </a:lnTo>
                    <a:lnTo>
                      <a:pt x="2" y="353"/>
                    </a:lnTo>
                    <a:lnTo>
                      <a:pt x="8" y="320"/>
                    </a:lnTo>
                    <a:lnTo>
                      <a:pt x="12" y="302"/>
                    </a:lnTo>
                    <a:lnTo>
                      <a:pt x="17" y="285"/>
                    </a:lnTo>
                    <a:lnTo>
                      <a:pt x="21" y="269"/>
                    </a:lnTo>
                    <a:lnTo>
                      <a:pt x="26" y="257"/>
                    </a:lnTo>
                    <a:lnTo>
                      <a:pt x="30" y="248"/>
                    </a:lnTo>
                    <a:lnTo>
                      <a:pt x="34" y="244"/>
                    </a:lnTo>
                    <a:lnTo>
                      <a:pt x="40" y="242"/>
                    </a:lnTo>
                    <a:lnTo>
                      <a:pt x="49" y="239"/>
                    </a:lnTo>
                    <a:lnTo>
                      <a:pt x="62" y="234"/>
                    </a:lnTo>
                    <a:lnTo>
                      <a:pt x="77" y="228"/>
                    </a:lnTo>
                    <a:lnTo>
                      <a:pt x="93" y="222"/>
                    </a:lnTo>
                    <a:lnTo>
                      <a:pt x="122" y="210"/>
                    </a:lnTo>
                    <a:lnTo>
                      <a:pt x="135" y="205"/>
                    </a:lnTo>
                    <a:lnTo>
                      <a:pt x="144" y="200"/>
                    </a:lnTo>
                    <a:lnTo>
                      <a:pt x="149" y="196"/>
                    </a:lnTo>
                    <a:lnTo>
                      <a:pt x="153" y="189"/>
                    </a:lnTo>
                    <a:lnTo>
                      <a:pt x="157" y="180"/>
                    </a:lnTo>
                    <a:lnTo>
                      <a:pt x="161" y="169"/>
                    </a:lnTo>
                    <a:lnTo>
                      <a:pt x="164" y="158"/>
                    </a:lnTo>
                    <a:lnTo>
                      <a:pt x="167" y="147"/>
                    </a:lnTo>
                    <a:lnTo>
                      <a:pt x="168" y="138"/>
                    </a:lnTo>
                    <a:lnTo>
                      <a:pt x="167" y="132"/>
                    </a:lnTo>
                    <a:lnTo>
                      <a:pt x="165" y="125"/>
                    </a:lnTo>
                    <a:lnTo>
                      <a:pt x="163" y="116"/>
                    </a:lnTo>
                    <a:lnTo>
                      <a:pt x="160" y="104"/>
                    </a:lnTo>
                    <a:lnTo>
                      <a:pt x="159" y="92"/>
                    </a:lnTo>
                    <a:lnTo>
                      <a:pt x="159" y="82"/>
                    </a:lnTo>
                    <a:lnTo>
                      <a:pt x="160" y="75"/>
                    </a:lnTo>
                    <a:lnTo>
                      <a:pt x="163" y="68"/>
                    </a:lnTo>
                    <a:lnTo>
                      <a:pt x="166" y="57"/>
                    </a:lnTo>
                    <a:lnTo>
                      <a:pt x="171" y="45"/>
                    </a:lnTo>
                    <a:lnTo>
                      <a:pt x="176" y="31"/>
                    </a:lnTo>
                    <a:lnTo>
                      <a:pt x="181" y="19"/>
                    </a:lnTo>
                    <a:lnTo>
                      <a:pt x="186" y="8"/>
                    </a:lnTo>
                    <a:lnTo>
                      <a:pt x="190" y="1"/>
                    </a:lnTo>
                    <a:lnTo>
                      <a:pt x="195" y="0"/>
                    </a:lnTo>
                    <a:close/>
                  </a:path>
                </a:pathLst>
              </a:custGeom>
              <a:grpFill/>
              <a:ln w="0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84" name="Freeform 19">
                <a:extLst>
                  <a:ext uri="{FF2B5EF4-FFF2-40B4-BE49-F238E27FC236}">
                    <a16:creationId xmlns:a16="http://schemas.microsoft.com/office/drawing/2014/main" id="{EBCDB1FF-3929-4F55-9A07-E51454080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6901" y="3405188"/>
                <a:ext cx="1214438" cy="1376363"/>
              </a:xfrm>
              <a:custGeom>
                <a:avLst/>
                <a:gdLst/>
                <a:ahLst/>
                <a:cxnLst>
                  <a:cxn ang="0">
                    <a:pos x="530" y="25"/>
                  </a:cxn>
                  <a:cxn ang="0">
                    <a:pos x="602" y="34"/>
                  </a:cxn>
                  <a:cxn ang="0">
                    <a:pos x="647" y="64"/>
                  </a:cxn>
                  <a:cxn ang="0">
                    <a:pos x="684" y="104"/>
                  </a:cxn>
                  <a:cxn ang="0">
                    <a:pos x="690" y="142"/>
                  </a:cxn>
                  <a:cxn ang="0">
                    <a:pos x="727" y="193"/>
                  </a:cxn>
                  <a:cxn ang="0">
                    <a:pos x="730" y="231"/>
                  </a:cxn>
                  <a:cxn ang="0">
                    <a:pos x="687" y="320"/>
                  </a:cxn>
                  <a:cxn ang="0">
                    <a:pos x="662" y="361"/>
                  </a:cxn>
                  <a:cxn ang="0">
                    <a:pos x="601" y="412"/>
                  </a:cxn>
                  <a:cxn ang="0">
                    <a:pos x="580" y="443"/>
                  </a:cxn>
                  <a:cxn ang="0">
                    <a:pos x="629" y="498"/>
                  </a:cxn>
                  <a:cxn ang="0">
                    <a:pos x="648" y="480"/>
                  </a:cxn>
                  <a:cxn ang="0">
                    <a:pos x="701" y="501"/>
                  </a:cxn>
                  <a:cxn ang="0">
                    <a:pos x="712" y="562"/>
                  </a:cxn>
                  <a:cxn ang="0">
                    <a:pos x="750" y="608"/>
                  </a:cxn>
                  <a:cxn ang="0">
                    <a:pos x="727" y="637"/>
                  </a:cxn>
                  <a:cxn ang="0">
                    <a:pos x="757" y="671"/>
                  </a:cxn>
                  <a:cxn ang="0">
                    <a:pos x="751" y="683"/>
                  </a:cxn>
                  <a:cxn ang="0">
                    <a:pos x="717" y="712"/>
                  </a:cxn>
                  <a:cxn ang="0">
                    <a:pos x="688" y="731"/>
                  </a:cxn>
                  <a:cxn ang="0">
                    <a:pos x="674" y="762"/>
                  </a:cxn>
                  <a:cxn ang="0">
                    <a:pos x="670" y="803"/>
                  </a:cxn>
                  <a:cxn ang="0">
                    <a:pos x="656" y="823"/>
                  </a:cxn>
                  <a:cxn ang="0">
                    <a:pos x="636" y="830"/>
                  </a:cxn>
                  <a:cxn ang="0">
                    <a:pos x="623" y="866"/>
                  </a:cxn>
                  <a:cxn ang="0">
                    <a:pos x="544" y="847"/>
                  </a:cxn>
                  <a:cxn ang="0">
                    <a:pos x="539" y="791"/>
                  </a:cxn>
                  <a:cxn ang="0">
                    <a:pos x="500" y="781"/>
                  </a:cxn>
                  <a:cxn ang="0">
                    <a:pos x="481" y="739"/>
                  </a:cxn>
                  <a:cxn ang="0">
                    <a:pos x="438" y="710"/>
                  </a:cxn>
                  <a:cxn ang="0">
                    <a:pos x="411" y="679"/>
                  </a:cxn>
                  <a:cxn ang="0">
                    <a:pos x="396" y="708"/>
                  </a:cxn>
                  <a:cxn ang="0">
                    <a:pos x="381" y="739"/>
                  </a:cxn>
                  <a:cxn ang="0">
                    <a:pos x="324" y="745"/>
                  </a:cxn>
                  <a:cxn ang="0">
                    <a:pos x="290" y="719"/>
                  </a:cxn>
                  <a:cxn ang="0">
                    <a:pos x="262" y="732"/>
                  </a:cxn>
                  <a:cxn ang="0">
                    <a:pos x="208" y="776"/>
                  </a:cxn>
                  <a:cxn ang="0">
                    <a:pos x="187" y="774"/>
                  </a:cxn>
                  <a:cxn ang="0">
                    <a:pos x="173" y="748"/>
                  </a:cxn>
                  <a:cxn ang="0">
                    <a:pos x="193" y="697"/>
                  </a:cxn>
                  <a:cxn ang="0">
                    <a:pos x="210" y="638"/>
                  </a:cxn>
                  <a:cxn ang="0">
                    <a:pos x="202" y="569"/>
                  </a:cxn>
                  <a:cxn ang="0">
                    <a:pos x="144" y="501"/>
                  </a:cxn>
                  <a:cxn ang="0">
                    <a:pos x="103" y="475"/>
                  </a:cxn>
                  <a:cxn ang="0">
                    <a:pos x="54" y="484"/>
                  </a:cxn>
                  <a:cxn ang="0">
                    <a:pos x="9" y="506"/>
                  </a:cxn>
                  <a:cxn ang="0">
                    <a:pos x="18" y="456"/>
                  </a:cxn>
                  <a:cxn ang="0">
                    <a:pos x="60" y="432"/>
                  </a:cxn>
                  <a:cxn ang="0">
                    <a:pos x="50" y="383"/>
                  </a:cxn>
                  <a:cxn ang="0">
                    <a:pos x="66" y="359"/>
                  </a:cxn>
                  <a:cxn ang="0">
                    <a:pos x="124" y="356"/>
                  </a:cxn>
                  <a:cxn ang="0">
                    <a:pos x="212" y="321"/>
                  </a:cxn>
                  <a:cxn ang="0">
                    <a:pos x="274" y="267"/>
                  </a:cxn>
                  <a:cxn ang="0">
                    <a:pos x="335" y="208"/>
                  </a:cxn>
                  <a:cxn ang="0">
                    <a:pos x="399" y="203"/>
                  </a:cxn>
                  <a:cxn ang="0">
                    <a:pos x="408" y="170"/>
                  </a:cxn>
                  <a:cxn ang="0">
                    <a:pos x="393" y="59"/>
                  </a:cxn>
                  <a:cxn ang="0">
                    <a:pos x="402" y="35"/>
                  </a:cxn>
                  <a:cxn ang="0">
                    <a:pos x="473" y="1"/>
                  </a:cxn>
                </a:cxnLst>
                <a:rect l="0" t="0" r="r" b="b"/>
                <a:pathLst>
                  <a:path w="765" h="867">
                    <a:moveTo>
                      <a:pt x="483" y="0"/>
                    </a:moveTo>
                    <a:lnTo>
                      <a:pt x="495" y="4"/>
                    </a:lnTo>
                    <a:lnTo>
                      <a:pt x="507" y="11"/>
                    </a:lnTo>
                    <a:lnTo>
                      <a:pt x="519" y="19"/>
                    </a:lnTo>
                    <a:lnTo>
                      <a:pt x="530" y="25"/>
                    </a:lnTo>
                    <a:lnTo>
                      <a:pt x="542" y="28"/>
                    </a:lnTo>
                    <a:lnTo>
                      <a:pt x="554" y="28"/>
                    </a:lnTo>
                    <a:lnTo>
                      <a:pt x="569" y="30"/>
                    </a:lnTo>
                    <a:lnTo>
                      <a:pt x="586" y="32"/>
                    </a:lnTo>
                    <a:lnTo>
                      <a:pt x="602" y="34"/>
                    </a:lnTo>
                    <a:lnTo>
                      <a:pt x="615" y="38"/>
                    </a:lnTo>
                    <a:lnTo>
                      <a:pt x="624" y="42"/>
                    </a:lnTo>
                    <a:lnTo>
                      <a:pt x="630" y="47"/>
                    </a:lnTo>
                    <a:lnTo>
                      <a:pt x="638" y="55"/>
                    </a:lnTo>
                    <a:lnTo>
                      <a:pt x="647" y="64"/>
                    </a:lnTo>
                    <a:lnTo>
                      <a:pt x="657" y="73"/>
                    </a:lnTo>
                    <a:lnTo>
                      <a:pt x="667" y="82"/>
                    </a:lnTo>
                    <a:lnTo>
                      <a:pt x="675" y="91"/>
                    </a:lnTo>
                    <a:lnTo>
                      <a:pt x="681" y="97"/>
                    </a:lnTo>
                    <a:lnTo>
                      <a:pt x="684" y="104"/>
                    </a:lnTo>
                    <a:lnTo>
                      <a:pt x="684" y="111"/>
                    </a:lnTo>
                    <a:lnTo>
                      <a:pt x="682" y="125"/>
                    </a:lnTo>
                    <a:lnTo>
                      <a:pt x="682" y="131"/>
                    </a:lnTo>
                    <a:lnTo>
                      <a:pt x="685" y="137"/>
                    </a:lnTo>
                    <a:lnTo>
                      <a:pt x="690" y="142"/>
                    </a:lnTo>
                    <a:lnTo>
                      <a:pt x="696" y="149"/>
                    </a:lnTo>
                    <a:lnTo>
                      <a:pt x="704" y="159"/>
                    </a:lnTo>
                    <a:lnTo>
                      <a:pt x="712" y="170"/>
                    </a:lnTo>
                    <a:lnTo>
                      <a:pt x="719" y="182"/>
                    </a:lnTo>
                    <a:lnTo>
                      <a:pt x="727" y="193"/>
                    </a:lnTo>
                    <a:lnTo>
                      <a:pt x="732" y="204"/>
                    </a:lnTo>
                    <a:lnTo>
                      <a:pt x="736" y="212"/>
                    </a:lnTo>
                    <a:lnTo>
                      <a:pt x="736" y="218"/>
                    </a:lnTo>
                    <a:lnTo>
                      <a:pt x="734" y="223"/>
                    </a:lnTo>
                    <a:lnTo>
                      <a:pt x="730" y="231"/>
                    </a:lnTo>
                    <a:lnTo>
                      <a:pt x="724" y="243"/>
                    </a:lnTo>
                    <a:lnTo>
                      <a:pt x="718" y="257"/>
                    </a:lnTo>
                    <a:lnTo>
                      <a:pt x="703" y="289"/>
                    </a:lnTo>
                    <a:lnTo>
                      <a:pt x="695" y="306"/>
                    </a:lnTo>
                    <a:lnTo>
                      <a:pt x="687" y="320"/>
                    </a:lnTo>
                    <a:lnTo>
                      <a:pt x="680" y="334"/>
                    </a:lnTo>
                    <a:lnTo>
                      <a:pt x="674" y="345"/>
                    </a:lnTo>
                    <a:lnTo>
                      <a:pt x="669" y="353"/>
                    </a:lnTo>
                    <a:lnTo>
                      <a:pt x="666" y="357"/>
                    </a:lnTo>
                    <a:lnTo>
                      <a:pt x="662" y="361"/>
                    </a:lnTo>
                    <a:lnTo>
                      <a:pt x="655" y="367"/>
                    </a:lnTo>
                    <a:lnTo>
                      <a:pt x="646" y="374"/>
                    </a:lnTo>
                    <a:lnTo>
                      <a:pt x="636" y="384"/>
                    </a:lnTo>
                    <a:lnTo>
                      <a:pt x="612" y="403"/>
                    </a:lnTo>
                    <a:lnTo>
                      <a:pt x="601" y="412"/>
                    </a:lnTo>
                    <a:lnTo>
                      <a:pt x="591" y="421"/>
                    </a:lnTo>
                    <a:lnTo>
                      <a:pt x="583" y="427"/>
                    </a:lnTo>
                    <a:lnTo>
                      <a:pt x="579" y="432"/>
                    </a:lnTo>
                    <a:lnTo>
                      <a:pt x="578" y="437"/>
                    </a:lnTo>
                    <a:lnTo>
                      <a:pt x="580" y="443"/>
                    </a:lnTo>
                    <a:lnTo>
                      <a:pt x="585" y="452"/>
                    </a:lnTo>
                    <a:lnTo>
                      <a:pt x="592" y="461"/>
                    </a:lnTo>
                    <a:lnTo>
                      <a:pt x="599" y="470"/>
                    </a:lnTo>
                    <a:lnTo>
                      <a:pt x="623" y="494"/>
                    </a:lnTo>
                    <a:lnTo>
                      <a:pt x="629" y="498"/>
                    </a:lnTo>
                    <a:lnTo>
                      <a:pt x="633" y="500"/>
                    </a:lnTo>
                    <a:lnTo>
                      <a:pt x="637" y="498"/>
                    </a:lnTo>
                    <a:lnTo>
                      <a:pt x="641" y="493"/>
                    </a:lnTo>
                    <a:lnTo>
                      <a:pt x="644" y="486"/>
                    </a:lnTo>
                    <a:lnTo>
                      <a:pt x="648" y="480"/>
                    </a:lnTo>
                    <a:lnTo>
                      <a:pt x="653" y="476"/>
                    </a:lnTo>
                    <a:lnTo>
                      <a:pt x="659" y="476"/>
                    </a:lnTo>
                    <a:lnTo>
                      <a:pt x="681" y="487"/>
                    </a:lnTo>
                    <a:lnTo>
                      <a:pt x="692" y="494"/>
                    </a:lnTo>
                    <a:lnTo>
                      <a:pt x="701" y="501"/>
                    </a:lnTo>
                    <a:lnTo>
                      <a:pt x="706" y="507"/>
                    </a:lnTo>
                    <a:lnTo>
                      <a:pt x="707" y="514"/>
                    </a:lnTo>
                    <a:lnTo>
                      <a:pt x="708" y="525"/>
                    </a:lnTo>
                    <a:lnTo>
                      <a:pt x="710" y="551"/>
                    </a:lnTo>
                    <a:lnTo>
                      <a:pt x="712" y="562"/>
                    </a:lnTo>
                    <a:lnTo>
                      <a:pt x="717" y="571"/>
                    </a:lnTo>
                    <a:lnTo>
                      <a:pt x="729" y="584"/>
                    </a:lnTo>
                    <a:lnTo>
                      <a:pt x="739" y="595"/>
                    </a:lnTo>
                    <a:lnTo>
                      <a:pt x="750" y="607"/>
                    </a:lnTo>
                    <a:lnTo>
                      <a:pt x="750" y="608"/>
                    </a:lnTo>
                    <a:lnTo>
                      <a:pt x="742" y="617"/>
                    </a:lnTo>
                    <a:lnTo>
                      <a:pt x="735" y="625"/>
                    </a:lnTo>
                    <a:lnTo>
                      <a:pt x="728" y="630"/>
                    </a:lnTo>
                    <a:lnTo>
                      <a:pt x="726" y="633"/>
                    </a:lnTo>
                    <a:lnTo>
                      <a:pt x="727" y="637"/>
                    </a:lnTo>
                    <a:lnTo>
                      <a:pt x="729" y="641"/>
                    </a:lnTo>
                    <a:lnTo>
                      <a:pt x="736" y="648"/>
                    </a:lnTo>
                    <a:lnTo>
                      <a:pt x="739" y="652"/>
                    </a:lnTo>
                    <a:lnTo>
                      <a:pt x="745" y="657"/>
                    </a:lnTo>
                    <a:lnTo>
                      <a:pt x="757" y="671"/>
                    </a:lnTo>
                    <a:lnTo>
                      <a:pt x="762" y="678"/>
                    </a:lnTo>
                    <a:lnTo>
                      <a:pt x="765" y="683"/>
                    </a:lnTo>
                    <a:lnTo>
                      <a:pt x="764" y="685"/>
                    </a:lnTo>
                    <a:lnTo>
                      <a:pt x="758" y="685"/>
                    </a:lnTo>
                    <a:lnTo>
                      <a:pt x="751" y="683"/>
                    </a:lnTo>
                    <a:lnTo>
                      <a:pt x="744" y="684"/>
                    </a:lnTo>
                    <a:lnTo>
                      <a:pt x="739" y="688"/>
                    </a:lnTo>
                    <a:lnTo>
                      <a:pt x="727" y="704"/>
                    </a:lnTo>
                    <a:lnTo>
                      <a:pt x="721" y="710"/>
                    </a:lnTo>
                    <a:lnTo>
                      <a:pt x="717" y="712"/>
                    </a:lnTo>
                    <a:lnTo>
                      <a:pt x="713" y="714"/>
                    </a:lnTo>
                    <a:lnTo>
                      <a:pt x="706" y="718"/>
                    </a:lnTo>
                    <a:lnTo>
                      <a:pt x="699" y="723"/>
                    </a:lnTo>
                    <a:lnTo>
                      <a:pt x="694" y="727"/>
                    </a:lnTo>
                    <a:lnTo>
                      <a:pt x="688" y="731"/>
                    </a:lnTo>
                    <a:lnTo>
                      <a:pt x="681" y="737"/>
                    </a:lnTo>
                    <a:lnTo>
                      <a:pt x="675" y="744"/>
                    </a:lnTo>
                    <a:lnTo>
                      <a:pt x="671" y="750"/>
                    </a:lnTo>
                    <a:lnTo>
                      <a:pt x="672" y="756"/>
                    </a:lnTo>
                    <a:lnTo>
                      <a:pt x="674" y="762"/>
                    </a:lnTo>
                    <a:lnTo>
                      <a:pt x="676" y="770"/>
                    </a:lnTo>
                    <a:lnTo>
                      <a:pt x="677" y="780"/>
                    </a:lnTo>
                    <a:lnTo>
                      <a:pt x="676" y="787"/>
                    </a:lnTo>
                    <a:lnTo>
                      <a:pt x="673" y="794"/>
                    </a:lnTo>
                    <a:lnTo>
                      <a:pt x="670" y="803"/>
                    </a:lnTo>
                    <a:lnTo>
                      <a:pt x="665" y="810"/>
                    </a:lnTo>
                    <a:lnTo>
                      <a:pt x="662" y="817"/>
                    </a:lnTo>
                    <a:lnTo>
                      <a:pt x="659" y="821"/>
                    </a:lnTo>
                    <a:lnTo>
                      <a:pt x="658" y="823"/>
                    </a:lnTo>
                    <a:lnTo>
                      <a:pt x="656" y="823"/>
                    </a:lnTo>
                    <a:lnTo>
                      <a:pt x="651" y="822"/>
                    </a:lnTo>
                    <a:lnTo>
                      <a:pt x="646" y="822"/>
                    </a:lnTo>
                    <a:lnTo>
                      <a:pt x="641" y="823"/>
                    </a:lnTo>
                    <a:lnTo>
                      <a:pt x="638" y="825"/>
                    </a:lnTo>
                    <a:lnTo>
                      <a:pt x="636" y="830"/>
                    </a:lnTo>
                    <a:lnTo>
                      <a:pt x="634" y="838"/>
                    </a:lnTo>
                    <a:lnTo>
                      <a:pt x="632" y="847"/>
                    </a:lnTo>
                    <a:lnTo>
                      <a:pt x="630" y="855"/>
                    </a:lnTo>
                    <a:lnTo>
                      <a:pt x="627" y="862"/>
                    </a:lnTo>
                    <a:lnTo>
                      <a:pt x="623" y="866"/>
                    </a:lnTo>
                    <a:lnTo>
                      <a:pt x="616" y="867"/>
                    </a:lnTo>
                    <a:lnTo>
                      <a:pt x="558" y="867"/>
                    </a:lnTo>
                    <a:lnTo>
                      <a:pt x="554" y="864"/>
                    </a:lnTo>
                    <a:lnTo>
                      <a:pt x="549" y="857"/>
                    </a:lnTo>
                    <a:lnTo>
                      <a:pt x="544" y="847"/>
                    </a:lnTo>
                    <a:lnTo>
                      <a:pt x="540" y="837"/>
                    </a:lnTo>
                    <a:lnTo>
                      <a:pt x="539" y="828"/>
                    </a:lnTo>
                    <a:lnTo>
                      <a:pt x="541" y="810"/>
                    </a:lnTo>
                    <a:lnTo>
                      <a:pt x="541" y="800"/>
                    </a:lnTo>
                    <a:lnTo>
                      <a:pt x="539" y="791"/>
                    </a:lnTo>
                    <a:lnTo>
                      <a:pt x="533" y="781"/>
                    </a:lnTo>
                    <a:lnTo>
                      <a:pt x="527" y="777"/>
                    </a:lnTo>
                    <a:lnTo>
                      <a:pt x="521" y="776"/>
                    </a:lnTo>
                    <a:lnTo>
                      <a:pt x="507" y="780"/>
                    </a:lnTo>
                    <a:lnTo>
                      <a:pt x="500" y="781"/>
                    </a:lnTo>
                    <a:lnTo>
                      <a:pt x="495" y="779"/>
                    </a:lnTo>
                    <a:lnTo>
                      <a:pt x="491" y="774"/>
                    </a:lnTo>
                    <a:lnTo>
                      <a:pt x="487" y="762"/>
                    </a:lnTo>
                    <a:lnTo>
                      <a:pt x="484" y="750"/>
                    </a:lnTo>
                    <a:lnTo>
                      <a:pt x="481" y="739"/>
                    </a:lnTo>
                    <a:lnTo>
                      <a:pt x="477" y="729"/>
                    </a:lnTo>
                    <a:lnTo>
                      <a:pt x="471" y="722"/>
                    </a:lnTo>
                    <a:lnTo>
                      <a:pt x="462" y="718"/>
                    </a:lnTo>
                    <a:lnTo>
                      <a:pt x="451" y="713"/>
                    </a:lnTo>
                    <a:lnTo>
                      <a:pt x="438" y="710"/>
                    </a:lnTo>
                    <a:lnTo>
                      <a:pt x="427" y="705"/>
                    </a:lnTo>
                    <a:lnTo>
                      <a:pt x="419" y="701"/>
                    </a:lnTo>
                    <a:lnTo>
                      <a:pt x="414" y="696"/>
                    </a:lnTo>
                    <a:lnTo>
                      <a:pt x="412" y="684"/>
                    </a:lnTo>
                    <a:lnTo>
                      <a:pt x="411" y="679"/>
                    </a:lnTo>
                    <a:lnTo>
                      <a:pt x="409" y="676"/>
                    </a:lnTo>
                    <a:lnTo>
                      <a:pt x="405" y="676"/>
                    </a:lnTo>
                    <a:lnTo>
                      <a:pt x="402" y="680"/>
                    </a:lnTo>
                    <a:lnTo>
                      <a:pt x="400" y="688"/>
                    </a:lnTo>
                    <a:lnTo>
                      <a:pt x="396" y="708"/>
                    </a:lnTo>
                    <a:lnTo>
                      <a:pt x="394" y="715"/>
                    </a:lnTo>
                    <a:lnTo>
                      <a:pt x="391" y="720"/>
                    </a:lnTo>
                    <a:lnTo>
                      <a:pt x="387" y="724"/>
                    </a:lnTo>
                    <a:lnTo>
                      <a:pt x="384" y="732"/>
                    </a:lnTo>
                    <a:lnTo>
                      <a:pt x="381" y="739"/>
                    </a:lnTo>
                    <a:lnTo>
                      <a:pt x="378" y="745"/>
                    </a:lnTo>
                    <a:lnTo>
                      <a:pt x="375" y="748"/>
                    </a:lnTo>
                    <a:lnTo>
                      <a:pt x="361" y="748"/>
                    </a:lnTo>
                    <a:lnTo>
                      <a:pt x="349" y="747"/>
                    </a:lnTo>
                    <a:lnTo>
                      <a:pt x="324" y="745"/>
                    </a:lnTo>
                    <a:lnTo>
                      <a:pt x="313" y="744"/>
                    </a:lnTo>
                    <a:lnTo>
                      <a:pt x="306" y="743"/>
                    </a:lnTo>
                    <a:lnTo>
                      <a:pt x="301" y="740"/>
                    </a:lnTo>
                    <a:lnTo>
                      <a:pt x="296" y="733"/>
                    </a:lnTo>
                    <a:lnTo>
                      <a:pt x="290" y="719"/>
                    </a:lnTo>
                    <a:lnTo>
                      <a:pt x="286" y="714"/>
                    </a:lnTo>
                    <a:lnTo>
                      <a:pt x="282" y="714"/>
                    </a:lnTo>
                    <a:lnTo>
                      <a:pt x="277" y="718"/>
                    </a:lnTo>
                    <a:lnTo>
                      <a:pt x="271" y="724"/>
                    </a:lnTo>
                    <a:lnTo>
                      <a:pt x="262" y="732"/>
                    </a:lnTo>
                    <a:lnTo>
                      <a:pt x="240" y="750"/>
                    </a:lnTo>
                    <a:lnTo>
                      <a:pt x="230" y="759"/>
                    </a:lnTo>
                    <a:lnTo>
                      <a:pt x="220" y="767"/>
                    </a:lnTo>
                    <a:lnTo>
                      <a:pt x="213" y="773"/>
                    </a:lnTo>
                    <a:lnTo>
                      <a:pt x="208" y="776"/>
                    </a:lnTo>
                    <a:lnTo>
                      <a:pt x="203" y="777"/>
                    </a:lnTo>
                    <a:lnTo>
                      <a:pt x="199" y="776"/>
                    </a:lnTo>
                    <a:lnTo>
                      <a:pt x="196" y="774"/>
                    </a:lnTo>
                    <a:lnTo>
                      <a:pt x="192" y="773"/>
                    </a:lnTo>
                    <a:lnTo>
                      <a:pt x="187" y="774"/>
                    </a:lnTo>
                    <a:lnTo>
                      <a:pt x="186" y="774"/>
                    </a:lnTo>
                    <a:lnTo>
                      <a:pt x="185" y="775"/>
                    </a:lnTo>
                    <a:lnTo>
                      <a:pt x="183" y="779"/>
                    </a:lnTo>
                    <a:lnTo>
                      <a:pt x="177" y="762"/>
                    </a:lnTo>
                    <a:lnTo>
                      <a:pt x="173" y="748"/>
                    </a:lnTo>
                    <a:lnTo>
                      <a:pt x="170" y="736"/>
                    </a:lnTo>
                    <a:lnTo>
                      <a:pt x="170" y="727"/>
                    </a:lnTo>
                    <a:lnTo>
                      <a:pt x="175" y="717"/>
                    </a:lnTo>
                    <a:lnTo>
                      <a:pt x="183" y="708"/>
                    </a:lnTo>
                    <a:lnTo>
                      <a:pt x="193" y="697"/>
                    </a:lnTo>
                    <a:lnTo>
                      <a:pt x="201" y="686"/>
                    </a:lnTo>
                    <a:lnTo>
                      <a:pt x="208" y="676"/>
                    </a:lnTo>
                    <a:lnTo>
                      <a:pt x="211" y="666"/>
                    </a:lnTo>
                    <a:lnTo>
                      <a:pt x="211" y="654"/>
                    </a:lnTo>
                    <a:lnTo>
                      <a:pt x="210" y="638"/>
                    </a:lnTo>
                    <a:lnTo>
                      <a:pt x="210" y="605"/>
                    </a:lnTo>
                    <a:lnTo>
                      <a:pt x="209" y="591"/>
                    </a:lnTo>
                    <a:lnTo>
                      <a:pt x="209" y="582"/>
                    </a:lnTo>
                    <a:lnTo>
                      <a:pt x="207" y="577"/>
                    </a:lnTo>
                    <a:lnTo>
                      <a:pt x="202" y="569"/>
                    </a:lnTo>
                    <a:lnTo>
                      <a:pt x="195" y="559"/>
                    </a:lnTo>
                    <a:lnTo>
                      <a:pt x="186" y="548"/>
                    </a:lnTo>
                    <a:lnTo>
                      <a:pt x="164" y="524"/>
                    </a:lnTo>
                    <a:lnTo>
                      <a:pt x="154" y="512"/>
                    </a:lnTo>
                    <a:lnTo>
                      <a:pt x="144" y="501"/>
                    </a:lnTo>
                    <a:lnTo>
                      <a:pt x="137" y="493"/>
                    </a:lnTo>
                    <a:lnTo>
                      <a:pt x="132" y="487"/>
                    </a:lnTo>
                    <a:lnTo>
                      <a:pt x="125" y="481"/>
                    </a:lnTo>
                    <a:lnTo>
                      <a:pt x="115" y="477"/>
                    </a:lnTo>
                    <a:lnTo>
                      <a:pt x="103" y="475"/>
                    </a:lnTo>
                    <a:lnTo>
                      <a:pt x="92" y="474"/>
                    </a:lnTo>
                    <a:lnTo>
                      <a:pt x="75" y="474"/>
                    </a:lnTo>
                    <a:lnTo>
                      <a:pt x="70" y="475"/>
                    </a:lnTo>
                    <a:lnTo>
                      <a:pt x="63" y="479"/>
                    </a:lnTo>
                    <a:lnTo>
                      <a:pt x="54" y="484"/>
                    </a:lnTo>
                    <a:lnTo>
                      <a:pt x="45" y="490"/>
                    </a:lnTo>
                    <a:lnTo>
                      <a:pt x="34" y="496"/>
                    </a:lnTo>
                    <a:lnTo>
                      <a:pt x="24" y="501"/>
                    </a:lnTo>
                    <a:lnTo>
                      <a:pt x="15" y="505"/>
                    </a:lnTo>
                    <a:lnTo>
                      <a:pt x="9" y="506"/>
                    </a:lnTo>
                    <a:lnTo>
                      <a:pt x="5" y="505"/>
                    </a:lnTo>
                    <a:lnTo>
                      <a:pt x="3" y="498"/>
                    </a:lnTo>
                    <a:lnTo>
                      <a:pt x="2" y="487"/>
                    </a:lnTo>
                    <a:lnTo>
                      <a:pt x="0" y="464"/>
                    </a:lnTo>
                    <a:lnTo>
                      <a:pt x="18" y="456"/>
                    </a:lnTo>
                    <a:lnTo>
                      <a:pt x="34" y="450"/>
                    </a:lnTo>
                    <a:lnTo>
                      <a:pt x="47" y="444"/>
                    </a:lnTo>
                    <a:lnTo>
                      <a:pt x="55" y="440"/>
                    </a:lnTo>
                    <a:lnTo>
                      <a:pt x="59" y="437"/>
                    </a:lnTo>
                    <a:lnTo>
                      <a:pt x="60" y="432"/>
                    </a:lnTo>
                    <a:lnTo>
                      <a:pt x="59" y="423"/>
                    </a:lnTo>
                    <a:lnTo>
                      <a:pt x="57" y="413"/>
                    </a:lnTo>
                    <a:lnTo>
                      <a:pt x="55" y="402"/>
                    </a:lnTo>
                    <a:lnTo>
                      <a:pt x="52" y="391"/>
                    </a:lnTo>
                    <a:lnTo>
                      <a:pt x="50" y="383"/>
                    </a:lnTo>
                    <a:lnTo>
                      <a:pt x="49" y="377"/>
                    </a:lnTo>
                    <a:lnTo>
                      <a:pt x="49" y="370"/>
                    </a:lnTo>
                    <a:lnTo>
                      <a:pt x="53" y="365"/>
                    </a:lnTo>
                    <a:lnTo>
                      <a:pt x="59" y="361"/>
                    </a:lnTo>
                    <a:lnTo>
                      <a:pt x="66" y="359"/>
                    </a:lnTo>
                    <a:lnTo>
                      <a:pt x="77" y="360"/>
                    </a:lnTo>
                    <a:lnTo>
                      <a:pt x="88" y="363"/>
                    </a:lnTo>
                    <a:lnTo>
                      <a:pt x="99" y="364"/>
                    </a:lnTo>
                    <a:lnTo>
                      <a:pt x="104" y="363"/>
                    </a:lnTo>
                    <a:lnTo>
                      <a:pt x="124" y="356"/>
                    </a:lnTo>
                    <a:lnTo>
                      <a:pt x="138" y="351"/>
                    </a:lnTo>
                    <a:lnTo>
                      <a:pt x="153" y="346"/>
                    </a:lnTo>
                    <a:lnTo>
                      <a:pt x="170" y="339"/>
                    </a:lnTo>
                    <a:lnTo>
                      <a:pt x="199" y="327"/>
                    </a:lnTo>
                    <a:lnTo>
                      <a:pt x="212" y="321"/>
                    </a:lnTo>
                    <a:lnTo>
                      <a:pt x="221" y="316"/>
                    </a:lnTo>
                    <a:lnTo>
                      <a:pt x="227" y="312"/>
                    </a:lnTo>
                    <a:lnTo>
                      <a:pt x="250" y="290"/>
                    </a:lnTo>
                    <a:lnTo>
                      <a:pt x="262" y="279"/>
                    </a:lnTo>
                    <a:lnTo>
                      <a:pt x="274" y="267"/>
                    </a:lnTo>
                    <a:lnTo>
                      <a:pt x="287" y="254"/>
                    </a:lnTo>
                    <a:lnTo>
                      <a:pt x="300" y="242"/>
                    </a:lnTo>
                    <a:lnTo>
                      <a:pt x="312" y="231"/>
                    </a:lnTo>
                    <a:lnTo>
                      <a:pt x="330" y="214"/>
                    </a:lnTo>
                    <a:lnTo>
                      <a:pt x="335" y="208"/>
                    </a:lnTo>
                    <a:lnTo>
                      <a:pt x="342" y="204"/>
                    </a:lnTo>
                    <a:lnTo>
                      <a:pt x="350" y="202"/>
                    </a:lnTo>
                    <a:lnTo>
                      <a:pt x="375" y="202"/>
                    </a:lnTo>
                    <a:lnTo>
                      <a:pt x="388" y="203"/>
                    </a:lnTo>
                    <a:lnTo>
                      <a:pt x="399" y="203"/>
                    </a:lnTo>
                    <a:lnTo>
                      <a:pt x="407" y="201"/>
                    </a:lnTo>
                    <a:lnTo>
                      <a:pt x="412" y="198"/>
                    </a:lnTo>
                    <a:lnTo>
                      <a:pt x="413" y="191"/>
                    </a:lnTo>
                    <a:lnTo>
                      <a:pt x="411" y="182"/>
                    </a:lnTo>
                    <a:lnTo>
                      <a:pt x="408" y="170"/>
                    </a:lnTo>
                    <a:lnTo>
                      <a:pt x="400" y="145"/>
                    </a:lnTo>
                    <a:lnTo>
                      <a:pt x="393" y="124"/>
                    </a:lnTo>
                    <a:lnTo>
                      <a:pt x="392" y="117"/>
                    </a:lnTo>
                    <a:lnTo>
                      <a:pt x="392" y="79"/>
                    </a:lnTo>
                    <a:lnTo>
                      <a:pt x="393" y="59"/>
                    </a:lnTo>
                    <a:lnTo>
                      <a:pt x="393" y="36"/>
                    </a:lnTo>
                    <a:lnTo>
                      <a:pt x="395" y="36"/>
                    </a:lnTo>
                    <a:lnTo>
                      <a:pt x="396" y="37"/>
                    </a:lnTo>
                    <a:lnTo>
                      <a:pt x="397" y="37"/>
                    </a:lnTo>
                    <a:lnTo>
                      <a:pt x="402" y="35"/>
                    </a:lnTo>
                    <a:lnTo>
                      <a:pt x="411" y="31"/>
                    </a:lnTo>
                    <a:lnTo>
                      <a:pt x="422" y="25"/>
                    </a:lnTo>
                    <a:lnTo>
                      <a:pt x="448" y="11"/>
                    </a:lnTo>
                    <a:lnTo>
                      <a:pt x="461" y="5"/>
                    </a:lnTo>
                    <a:lnTo>
                      <a:pt x="473" y="1"/>
                    </a:lnTo>
                    <a:lnTo>
                      <a:pt x="483" y="0"/>
                    </a:lnTo>
                    <a:close/>
                  </a:path>
                </a:pathLst>
              </a:custGeom>
              <a:grpFill/>
              <a:ln w="0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85" name="Freeform 20">
                <a:extLst>
                  <a:ext uri="{FF2B5EF4-FFF2-40B4-BE49-F238E27FC236}">
                    <a16:creationId xmlns:a16="http://schemas.microsoft.com/office/drawing/2014/main" id="{07719137-F97C-4F51-A57F-34D579AEE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501" y="4667250"/>
                <a:ext cx="342900" cy="428625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51" y="3"/>
                  </a:cxn>
                  <a:cxn ang="0">
                    <a:pos x="166" y="14"/>
                  </a:cxn>
                  <a:cxn ang="0">
                    <a:pos x="180" y="34"/>
                  </a:cxn>
                  <a:cxn ang="0">
                    <a:pos x="198" y="59"/>
                  </a:cxn>
                  <a:cxn ang="0">
                    <a:pos x="211" y="83"/>
                  </a:cxn>
                  <a:cxn ang="0">
                    <a:pos x="216" y="103"/>
                  </a:cxn>
                  <a:cxn ang="0">
                    <a:pos x="200" y="124"/>
                  </a:cxn>
                  <a:cxn ang="0">
                    <a:pos x="182" y="155"/>
                  </a:cxn>
                  <a:cxn ang="0">
                    <a:pos x="169" y="176"/>
                  </a:cxn>
                  <a:cxn ang="0">
                    <a:pos x="149" y="196"/>
                  </a:cxn>
                  <a:cxn ang="0">
                    <a:pos x="126" y="200"/>
                  </a:cxn>
                  <a:cxn ang="0">
                    <a:pos x="107" y="196"/>
                  </a:cxn>
                  <a:cxn ang="0">
                    <a:pos x="90" y="201"/>
                  </a:cxn>
                  <a:cxn ang="0">
                    <a:pos x="72" y="227"/>
                  </a:cxn>
                  <a:cxn ang="0">
                    <a:pos x="48" y="270"/>
                  </a:cxn>
                  <a:cxn ang="0">
                    <a:pos x="30" y="250"/>
                  </a:cxn>
                  <a:cxn ang="0">
                    <a:pos x="0" y="217"/>
                  </a:cxn>
                  <a:cxn ang="0">
                    <a:pos x="11" y="190"/>
                  </a:cxn>
                  <a:cxn ang="0">
                    <a:pos x="19" y="171"/>
                  </a:cxn>
                  <a:cxn ang="0">
                    <a:pos x="20" y="155"/>
                  </a:cxn>
                  <a:cxn ang="0">
                    <a:pos x="13" y="140"/>
                  </a:cxn>
                  <a:cxn ang="0">
                    <a:pos x="7" y="125"/>
                  </a:cxn>
                  <a:cxn ang="0">
                    <a:pos x="10" y="112"/>
                  </a:cxn>
                  <a:cxn ang="0">
                    <a:pos x="19" y="96"/>
                  </a:cxn>
                  <a:cxn ang="0">
                    <a:pos x="19" y="76"/>
                  </a:cxn>
                  <a:cxn ang="0">
                    <a:pos x="13" y="55"/>
                  </a:cxn>
                  <a:cxn ang="0">
                    <a:pos x="13" y="39"/>
                  </a:cxn>
                  <a:cxn ang="0">
                    <a:pos x="23" y="33"/>
                  </a:cxn>
                  <a:cxn ang="0">
                    <a:pos x="41" y="30"/>
                  </a:cxn>
                  <a:cxn ang="0">
                    <a:pos x="50" y="38"/>
                  </a:cxn>
                  <a:cxn ang="0">
                    <a:pos x="55" y="51"/>
                  </a:cxn>
                  <a:cxn ang="0">
                    <a:pos x="67" y="52"/>
                  </a:cxn>
                  <a:cxn ang="0">
                    <a:pos x="83" y="47"/>
                  </a:cxn>
                  <a:cxn ang="0">
                    <a:pos x="92" y="36"/>
                  </a:cxn>
                  <a:cxn ang="0">
                    <a:pos x="94" y="11"/>
                  </a:cxn>
                  <a:cxn ang="0">
                    <a:pos x="100" y="1"/>
                  </a:cxn>
                </a:cxnLst>
                <a:rect l="0" t="0" r="r" b="b"/>
                <a:pathLst>
                  <a:path w="216" h="270">
                    <a:moveTo>
                      <a:pt x="106" y="0"/>
                    </a:moveTo>
                    <a:lnTo>
                      <a:pt x="116" y="0"/>
                    </a:lnTo>
                    <a:lnTo>
                      <a:pt x="140" y="2"/>
                    </a:lnTo>
                    <a:lnTo>
                      <a:pt x="151" y="3"/>
                    </a:lnTo>
                    <a:lnTo>
                      <a:pt x="157" y="5"/>
                    </a:lnTo>
                    <a:lnTo>
                      <a:pt x="166" y="14"/>
                    </a:lnTo>
                    <a:lnTo>
                      <a:pt x="172" y="23"/>
                    </a:lnTo>
                    <a:lnTo>
                      <a:pt x="180" y="34"/>
                    </a:lnTo>
                    <a:lnTo>
                      <a:pt x="189" y="46"/>
                    </a:lnTo>
                    <a:lnTo>
                      <a:pt x="198" y="59"/>
                    </a:lnTo>
                    <a:lnTo>
                      <a:pt x="205" y="72"/>
                    </a:lnTo>
                    <a:lnTo>
                      <a:pt x="211" y="83"/>
                    </a:lnTo>
                    <a:lnTo>
                      <a:pt x="215" y="94"/>
                    </a:lnTo>
                    <a:lnTo>
                      <a:pt x="216" y="103"/>
                    </a:lnTo>
                    <a:lnTo>
                      <a:pt x="213" y="109"/>
                    </a:lnTo>
                    <a:lnTo>
                      <a:pt x="200" y="124"/>
                    </a:lnTo>
                    <a:lnTo>
                      <a:pt x="190" y="140"/>
                    </a:lnTo>
                    <a:lnTo>
                      <a:pt x="182" y="155"/>
                    </a:lnTo>
                    <a:lnTo>
                      <a:pt x="176" y="166"/>
                    </a:lnTo>
                    <a:lnTo>
                      <a:pt x="169" y="176"/>
                    </a:lnTo>
                    <a:lnTo>
                      <a:pt x="160" y="187"/>
                    </a:lnTo>
                    <a:lnTo>
                      <a:pt x="149" y="196"/>
                    </a:lnTo>
                    <a:lnTo>
                      <a:pt x="136" y="201"/>
                    </a:lnTo>
                    <a:lnTo>
                      <a:pt x="126" y="200"/>
                    </a:lnTo>
                    <a:lnTo>
                      <a:pt x="117" y="198"/>
                    </a:lnTo>
                    <a:lnTo>
                      <a:pt x="107" y="196"/>
                    </a:lnTo>
                    <a:lnTo>
                      <a:pt x="98" y="196"/>
                    </a:lnTo>
                    <a:lnTo>
                      <a:pt x="90" y="201"/>
                    </a:lnTo>
                    <a:lnTo>
                      <a:pt x="86" y="206"/>
                    </a:lnTo>
                    <a:lnTo>
                      <a:pt x="72" y="227"/>
                    </a:lnTo>
                    <a:lnTo>
                      <a:pt x="64" y="240"/>
                    </a:lnTo>
                    <a:lnTo>
                      <a:pt x="48" y="270"/>
                    </a:lnTo>
                    <a:lnTo>
                      <a:pt x="39" y="261"/>
                    </a:lnTo>
                    <a:lnTo>
                      <a:pt x="30" y="250"/>
                    </a:lnTo>
                    <a:lnTo>
                      <a:pt x="16" y="232"/>
                    </a:lnTo>
                    <a:lnTo>
                      <a:pt x="0" y="217"/>
                    </a:lnTo>
                    <a:lnTo>
                      <a:pt x="6" y="203"/>
                    </a:lnTo>
                    <a:lnTo>
                      <a:pt x="11" y="190"/>
                    </a:lnTo>
                    <a:lnTo>
                      <a:pt x="16" y="179"/>
                    </a:lnTo>
                    <a:lnTo>
                      <a:pt x="19" y="171"/>
                    </a:lnTo>
                    <a:lnTo>
                      <a:pt x="20" y="162"/>
                    </a:lnTo>
                    <a:lnTo>
                      <a:pt x="20" y="155"/>
                    </a:lnTo>
                    <a:lnTo>
                      <a:pt x="18" y="147"/>
                    </a:lnTo>
                    <a:lnTo>
                      <a:pt x="13" y="140"/>
                    </a:lnTo>
                    <a:lnTo>
                      <a:pt x="9" y="133"/>
                    </a:lnTo>
                    <a:lnTo>
                      <a:pt x="7" y="125"/>
                    </a:lnTo>
                    <a:lnTo>
                      <a:pt x="7" y="119"/>
                    </a:lnTo>
                    <a:lnTo>
                      <a:pt x="10" y="112"/>
                    </a:lnTo>
                    <a:lnTo>
                      <a:pt x="15" y="105"/>
                    </a:lnTo>
                    <a:lnTo>
                      <a:pt x="19" y="96"/>
                    </a:lnTo>
                    <a:lnTo>
                      <a:pt x="20" y="86"/>
                    </a:lnTo>
                    <a:lnTo>
                      <a:pt x="19" y="76"/>
                    </a:lnTo>
                    <a:lnTo>
                      <a:pt x="16" y="65"/>
                    </a:lnTo>
                    <a:lnTo>
                      <a:pt x="13" y="55"/>
                    </a:lnTo>
                    <a:lnTo>
                      <a:pt x="11" y="45"/>
                    </a:lnTo>
                    <a:lnTo>
                      <a:pt x="13" y="39"/>
                    </a:lnTo>
                    <a:lnTo>
                      <a:pt x="18" y="35"/>
                    </a:lnTo>
                    <a:lnTo>
                      <a:pt x="23" y="33"/>
                    </a:lnTo>
                    <a:lnTo>
                      <a:pt x="32" y="31"/>
                    </a:lnTo>
                    <a:lnTo>
                      <a:pt x="41" y="30"/>
                    </a:lnTo>
                    <a:lnTo>
                      <a:pt x="49" y="30"/>
                    </a:lnTo>
                    <a:lnTo>
                      <a:pt x="50" y="38"/>
                    </a:lnTo>
                    <a:lnTo>
                      <a:pt x="52" y="45"/>
                    </a:lnTo>
                    <a:lnTo>
                      <a:pt x="55" y="51"/>
                    </a:lnTo>
                    <a:lnTo>
                      <a:pt x="60" y="53"/>
                    </a:lnTo>
                    <a:lnTo>
                      <a:pt x="67" y="52"/>
                    </a:lnTo>
                    <a:lnTo>
                      <a:pt x="75" y="50"/>
                    </a:lnTo>
                    <a:lnTo>
                      <a:pt x="83" y="47"/>
                    </a:lnTo>
                    <a:lnTo>
                      <a:pt x="89" y="42"/>
                    </a:lnTo>
                    <a:lnTo>
                      <a:pt x="92" y="36"/>
                    </a:lnTo>
                    <a:lnTo>
                      <a:pt x="93" y="29"/>
                    </a:lnTo>
                    <a:lnTo>
                      <a:pt x="94" y="11"/>
                    </a:lnTo>
                    <a:lnTo>
                      <a:pt x="97" y="4"/>
                    </a:lnTo>
                    <a:lnTo>
                      <a:pt x="100" y="1"/>
                    </a:lnTo>
                    <a:lnTo>
                      <a:pt x="106" y="0"/>
                    </a:lnTo>
                    <a:close/>
                  </a:path>
                </a:pathLst>
              </a:custGeom>
              <a:grpFill/>
              <a:ln w="0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86" name="Freeform 21">
                <a:extLst>
                  <a:ext uri="{FF2B5EF4-FFF2-40B4-BE49-F238E27FC236}">
                    <a16:creationId xmlns:a16="http://schemas.microsoft.com/office/drawing/2014/main" id="{E1535EE8-EF60-4A62-A268-8D098C97D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8526" y="4525963"/>
                <a:ext cx="385763" cy="485775"/>
              </a:xfrm>
              <a:custGeom>
                <a:avLst/>
                <a:gdLst/>
                <a:ahLst/>
                <a:cxnLst>
                  <a:cxn ang="0">
                    <a:pos x="131" y="0"/>
                  </a:cxn>
                  <a:cxn ang="0">
                    <a:pos x="153" y="2"/>
                  </a:cxn>
                  <a:cxn ang="0">
                    <a:pos x="167" y="33"/>
                  </a:cxn>
                  <a:cxn ang="0">
                    <a:pos x="180" y="57"/>
                  </a:cxn>
                  <a:cxn ang="0">
                    <a:pos x="188" y="66"/>
                  </a:cxn>
                  <a:cxn ang="0">
                    <a:pos x="204" y="63"/>
                  </a:cxn>
                  <a:cxn ang="0">
                    <a:pos x="222" y="58"/>
                  </a:cxn>
                  <a:cxn ang="0">
                    <a:pos x="236" y="57"/>
                  </a:cxn>
                  <a:cxn ang="0">
                    <a:pos x="240" y="70"/>
                  </a:cxn>
                  <a:cxn ang="0">
                    <a:pos x="242" y="92"/>
                  </a:cxn>
                  <a:cxn ang="0">
                    <a:pos x="243" y="115"/>
                  </a:cxn>
                  <a:cxn ang="0">
                    <a:pos x="235" y="119"/>
                  </a:cxn>
                  <a:cxn ang="0">
                    <a:pos x="217" y="122"/>
                  </a:cxn>
                  <a:cxn ang="0">
                    <a:pos x="207" y="128"/>
                  </a:cxn>
                  <a:cxn ang="0">
                    <a:pos x="207" y="144"/>
                  </a:cxn>
                  <a:cxn ang="0">
                    <a:pos x="213" y="165"/>
                  </a:cxn>
                  <a:cxn ang="0">
                    <a:pos x="213" y="185"/>
                  </a:cxn>
                  <a:cxn ang="0">
                    <a:pos x="204" y="201"/>
                  </a:cxn>
                  <a:cxn ang="0">
                    <a:pos x="201" y="214"/>
                  </a:cxn>
                  <a:cxn ang="0">
                    <a:pos x="207" y="229"/>
                  </a:cxn>
                  <a:cxn ang="0">
                    <a:pos x="214" y="244"/>
                  </a:cxn>
                  <a:cxn ang="0">
                    <a:pos x="213" y="260"/>
                  </a:cxn>
                  <a:cxn ang="0">
                    <a:pos x="205" y="279"/>
                  </a:cxn>
                  <a:cxn ang="0">
                    <a:pos x="194" y="306"/>
                  </a:cxn>
                  <a:cxn ang="0">
                    <a:pos x="185" y="300"/>
                  </a:cxn>
                  <a:cxn ang="0">
                    <a:pos x="173" y="295"/>
                  </a:cxn>
                  <a:cxn ang="0">
                    <a:pos x="144" y="286"/>
                  </a:cxn>
                  <a:cxn ang="0">
                    <a:pos x="97" y="264"/>
                  </a:cxn>
                  <a:cxn ang="0">
                    <a:pos x="77" y="244"/>
                  </a:cxn>
                  <a:cxn ang="0">
                    <a:pos x="57" y="216"/>
                  </a:cxn>
                  <a:cxn ang="0">
                    <a:pos x="42" y="189"/>
                  </a:cxn>
                  <a:cxn ang="0">
                    <a:pos x="42" y="170"/>
                  </a:cxn>
                  <a:cxn ang="0">
                    <a:pos x="52" y="156"/>
                  </a:cxn>
                  <a:cxn ang="0">
                    <a:pos x="61" y="140"/>
                  </a:cxn>
                  <a:cxn ang="0">
                    <a:pos x="56" y="122"/>
                  </a:cxn>
                  <a:cxn ang="0">
                    <a:pos x="33" y="104"/>
                  </a:cxn>
                  <a:cxn ang="0">
                    <a:pos x="0" y="85"/>
                  </a:cxn>
                  <a:cxn ang="0">
                    <a:pos x="6" y="80"/>
                  </a:cxn>
                  <a:cxn ang="0">
                    <a:pos x="15" y="76"/>
                  </a:cxn>
                  <a:cxn ang="0">
                    <a:pos x="37" y="71"/>
                  </a:cxn>
                  <a:cxn ang="0">
                    <a:pos x="52" y="67"/>
                  </a:cxn>
                  <a:cxn ang="0">
                    <a:pos x="68" y="56"/>
                  </a:cxn>
                  <a:cxn ang="0">
                    <a:pos x="87" y="37"/>
                  </a:cxn>
                  <a:cxn ang="0">
                    <a:pos x="105" y="16"/>
                  </a:cxn>
                  <a:cxn ang="0">
                    <a:pos x="119" y="2"/>
                  </a:cxn>
                </a:cxnLst>
                <a:rect l="0" t="0" r="r" b="b"/>
                <a:pathLst>
                  <a:path w="243" h="306">
                    <a:moveTo>
                      <a:pt x="123" y="0"/>
                    </a:moveTo>
                    <a:lnTo>
                      <a:pt x="131" y="0"/>
                    </a:lnTo>
                    <a:lnTo>
                      <a:pt x="140" y="1"/>
                    </a:lnTo>
                    <a:lnTo>
                      <a:pt x="153" y="2"/>
                    </a:lnTo>
                    <a:lnTo>
                      <a:pt x="160" y="18"/>
                    </a:lnTo>
                    <a:lnTo>
                      <a:pt x="167" y="33"/>
                    </a:lnTo>
                    <a:lnTo>
                      <a:pt x="174" y="47"/>
                    </a:lnTo>
                    <a:lnTo>
                      <a:pt x="180" y="57"/>
                    </a:lnTo>
                    <a:lnTo>
                      <a:pt x="184" y="64"/>
                    </a:lnTo>
                    <a:lnTo>
                      <a:pt x="188" y="66"/>
                    </a:lnTo>
                    <a:lnTo>
                      <a:pt x="195" y="65"/>
                    </a:lnTo>
                    <a:lnTo>
                      <a:pt x="204" y="63"/>
                    </a:lnTo>
                    <a:lnTo>
                      <a:pt x="213" y="60"/>
                    </a:lnTo>
                    <a:lnTo>
                      <a:pt x="222" y="58"/>
                    </a:lnTo>
                    <a:lnTo>
                      <a:pt x="230" y="57"/>
                    </a:lnTo>
                    <a:lnTo>
                      <a:pt x="236" y="57"/>
                    </a:lnTo>
                    <a:lnTo>
                      <a:pt x="239" y="61"/>
                    </a:lnTo>
                    <a:lnTo>
                      <a:pt x="240" y="70"/>
                    </a:lnTo>
                    <a:lnTo>
                      <a:pt x="241" y="81"/>
                    </a:lnTo>
                    <a:lnTo>
                      <a:pt x="242" y="92"/>
                    </a:lnTo>
                    <a:lnTo>
                      <a:pt x="242" y="112"/>
                    </a:lnTo>
                    <a:lnTo>
                      <a:pt x="243" y="115"/>
                    </a:lnTo>
                    <a:lnTo>
                      <a:pt x="243" y="119"/>
                    </a:lnTo>
                    <a:lnTo>
                      <a:pt x="235" y="119"/>
                    </a:lnTo>
                    <a:lnTo>
                      <a:pt x="226" y="120"/>
                    </a:lnTo>
                    <a:lnTo>
                      <a:pt x="217" y="122"/>
                    </a:lnTo>
                    <a:lnTo>
                      <a:pt x="212" y="124"/>
                    </a:lnTo>
                    <a:lnTo>
                      <a:pt x="207" y="128"/>
                    </a:lnTo>
                    <a:lnTo>
                      <a:pt x="205" y="134"/>
                    </a:lnTo>
                    <a:lnTo>
                      <a:pt x="207" y="144"/>
                    </a:lnTo>
                    <a:lnTo>
                      <a:pt x="210" y="154"/>
                    </a:lnTo>
                    <a:lnTo>
                      <a:pt x="213" y="165"/>
                    </a:lnTo>
                    <a:lnTo>
                      <a:pt x="214" y="175"/>
                    </a:lnTo>
                    <a:lnTo>
                      <a:pt x="213" y="185"/>
                    </a:lnTo>
                    <a:lnTo>
                      <a:pt x="209" y="194"/>
                    </a:lnTo>
                    <a:lnTo>
                      <a:pt x="204" y="201"/>
                    </a:lnTo>
                    <a:lnTo>
                      <a:pt x="201" y="208"/>
                    </a:lnTo>
                    <a:lnTo>
                      <a:pt x="201" y="214"/>
                    </a:lnTo>
                    <a:lnTo>
                      <a:pt x="203" y="222"/>
                    </a:lnTo>
                    <a:lnTo>
                      <a:pt x="207" y="229"/>
                    </a:lnTo>
                    <a:lnTo>
                      <a:pt x="212" y="236"/>
                    </a:lnTo>
                    <a:lnTo>
                      <a:pt x="214" y="244"/>
                    </a:lnTo>
                    <a:lnTo>
                      <a:pt x="214" y="251"/>
                    </a:lnTo>
                    <a:lnTo>
                      <a:pt x="213" y="260"/>
                    </a:lnTo>
                    <a:lnTo>
                      <a:pt x="210" y="268"/>
                    </a:lnTo>
                    <a:lnTo>
                      <a:pt x="205" y="279"/>
                    </a:lnTo>
                    <a:lnTo>
                      <a:pt x="200" y="292"/>
                    </a:lnTo>
                    <a:lnTo>
                      <a:pt x="194" y="306"/>
                    </a:lnTo>
                    <a:lnTo>
                      <a:pt x="190" y="303"/>
                    </a:lnTo>
                    <a:lnTo>
                      <a:pt x="185" y="300"/>
                    </a:lnTo>
                    <a:lnTo>
                      <a:pt x="181" y="298"/>
                    </a:lnTo>
                    <a:lnTo>
                      <a:pt x="173" y="295"/>
                    </a:lnTo>
                    <a:lnTo>
                      <a:pt x="160" y="291"/>
                    </a:lnTo>
                    <a:lnTo>
                      <a:pt x="144" y="286"/>
                    </a:lnTo>
                    <a:lnTo>
                      <a:pt x="111" y="272"/>
                    </a:lnTo>
                    <a:lnTo>
                      <a:pt x="97" y="264"/>
                    </a:lnTo>
                    <a:lnTo>
                      <a:pt x="87" y="255"/>
                    </a:lnTo>
                    <a:lnTo>
                      <a:pt x="77" y="244"/>
                    </a:lnTo>
                    <a:lnTo>
                      <a:pt x="66" y="230"/>
                    </a:lnTo>
                    <a:lnTo>
                      <a:pt x="57" y="216"/>
                    </a:lnTo>
                    <a:lnTo>
                      <a:pt x="48" y="202"/>
                    </a:lnTo>
                    <a:lnTo>
                      <a:pt x="42" y="189"/>
                    </a:lnTo>
                    <a:lnTo>
                      <a:pt x="40" y="178"/>
                    </a:lnTo>
                    <a:lnTo>
                      <a:pt x="42" y="170"/>
                    </a:lnTo>
                    <a:lnTo>
                      <a:pt x="46" y="164"/>
                    </a:lnTo>
                    <a:lnTo>
                      <a:pt x="52" y="156"/>
                    </a:lnTo>
                    <a:lnTo>
                      <a:pt x="57" y="148"/>
                    </a:lnTo>
                    <a:lnTo>
                      <a:pt x="61" y="140"/>
                    </a:lnTo>
                    <a:lnTo>
                      <a:pt x="61" y="131"/>
                    </a:lnTo>
                    <a:lnTo>
                      <a:pt x="56" y="122"/>
                    </a:lnTo>
                    <a:lnTo>
                      <a:pt x="47" y="114"/>
                    </a:lnTo>
                    <a:lnTo>
                      <a:pt x="33" y="104"/>
                    </a:lnTo>
                    <a:lnTo>
                      <a:pt x="17" y="94"/>
                    </a:lnTo>
                    <a:lnTo>
                      <a:pt x="0" y="85"/>
                    </a:lnTo>
                    <a:lnTo>
                      <a:pt x="3" y="82"/>
                    </a:lnTo>
                    <a:lnTo>
                      <a:pt x="6" y="80"/>
                    </a:lnTo>
                    <a:lnTo>
                      <a:pt x="10" y="78"/>
                    </a:lnTo>
                    <a:lnTo>
                      <a:pt x="15" y="76"/>
                    </a:lnTo>
                    <a:lnTo>
                      <a:pt x="28" y="73"/>
                    </a:lnTo>
                    <a:lnTo>
                      <a:pt x="37" y="71"/>
                    </a:lnTo>
                    <a:lnTo>
                      <a:pt x="45" y="70"/>
                    </a:lnTo>
                    <a:lnTo>
                      <a:pt x="52" y="67"/>
                    </a:lnTo>
                    <a:lnTo>
                      <a:pt x="59" y="63"/>
                    </a:lnTo>
                    <a:lnTo>
                      <a:pt x="68" y="56"/>
                    </a:lnTo>
                    <a:lnTo>
                      <a:pt x="78" y="47"/>
                    </a:lnTo>
                    <a:lnTo>
                      <a:pt x="87" y="37"/>
                    </a:lnTo>
                    <a:lnTo>
                      <a:pt x="96" y="26"/>
                    </a:lnTo>
                    <a:lnTo>
                      <a:pt x="105" y="16"/>
                    </a:lnTo>
                    <a:lnTo>
                      <a:pt x="112" y="7"/>
                    </a:lnTo>
                    <a:lnTo>
                      <a:pt x="119" y="2"/>
                    </a:lnTo>
                    <a:lnTo>
                      <a:pt x="123" y="0"/>
                    </a:lnTo>
                    <a:close/>
                  </a:path>
                </a:pathLst>
              </a:custGeom>
              <a:grpFill/>
              <a:ln w="0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87" name="Freeform 22">
                <a:extLst>
                  <a:ext uri="{FF2B5EF4-FFF2-40B4-BE49-F238E27FC236}">
                    <a16:creationId xmlns:a16="http://schemas.microsoft.com/office/drawing/2014/main" id="{7A63016A-97CA-483E-8C61-B840A3EB3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701" y="4614863"/>
                <a:ext cx="719138" cy="960438"/>
              </a:xfrm>
              <a:custGeom>
                <a:avLst/>
                <a:gdLst/>
                <a:ahLst/>
                <a:cxnLst>
                  <a:cxn ang="0">
                    <a:pos x="256" y="1"/>
                  </a:cxn>
                  <a:cxn ang="0">
                    <a:pos x="304" y="3"/>
                  </a:cxn>
                  <a:cxn ang="0">
                    <a:pos x="321" y="38"/>
                  </a:cxn>
                  <a:cxn ang="0">
                    <a:pos x="339" y="73"/>
                  </a:cxn>
                  <a:cxn ang="0">
                    <a:pos x="387" y="60"/>
                  </a:cxn>
                  <a:cxn ang="0">
                    <a:pos x="420" y="71"/>
                  </a:cxn>
                  <a:cxn ang="0">
                    <a:pos x="453" y="129"/>
                  </a:cxn>
                  <a:cxn ang="0">
                    <a:pos x="431" y="146"/>
                  </a:cxn>
                  <a:cxn ang="0">
                    <a:pos x="405" y="181"/>
                  </a:cxn>
                  <a:cxn ang="0">
                    <a:pos x="370" y="204"/>
                  </a:cxn>
                  <a:cxn ang="0">
                    <a:pos x="352" y="228"/>
                  </a:cxn>
                  <a:cxn ang="0">
                    <a:pos x="337" y="250"/>
                  </a:cxn>
                  <a:cxn ang="0">
                    <a:pos x="331" y="264"/>
                  </a:cxn>
                  <a:cxn ang="0">
                    <a:pos x="307" y="264"/>
                  </a:cxn>
                  <a:cxn ang="0">
                    <a:pos x="291" y="284"/>
                  </a:cxn>
                  <a:cxn ang="0">
                    <a:pos x="300" y="302"/>
                  </a:cxn>
                  <a:cxn ang="0">
                    <a:pos x="293" y="305"/>
                  </a:cxn>
                  <a:cxn ang="0">
                    <a:pos x="288" y="309"/>
                  </a:cxn>
                  <a:cxn ang="0">
                    <a:pos x="299" y="331"/>
                  </a:cxn>
                  <a:cxn ang="0">
                    <a:pos x="296" y="363"/>
                  </a:cxn>
                  <a:cxn ang="0">
                    <a:pos x="284" y="407"/>
                  </a:cxn>
                  <a:cxn ang="0">
                    <a:pos x="286" y="445"/>
                  </a:cxn>
                  <a:cxn ang="0">
                    <a:pos x="271" y="477"/>
                  </a:cxn>
                  <a:cxn ang="0">
                    <a:pos x="250" y="506"/>
                  </a:cxn>
                  <a:cxn ang="0">
                    <a:pos x="233" y="541"/>
                  </a:cxn>
                  <a:cxn ang="0">
                    <a:pos x="226" y="567"/>
                  </a:cxn>
                  <a:cxn ang="0">
                    <a:pos x="207" y="570"/>
                  </a:cxn>
                  <a:cxn ang="0">
                    <a:pos x="199" y="605"/>
                  </a:cxn>
                  <a:cxn ang="0">
                    <a:pos x="186" y="600"/>
                  </a:cxn>
                  <a:cxn ang="0">
                    <a:pos x="166" y="585"/>
                  </a:cxn>
                  <a:cxn ang="0">
                    <a:pos x="158" y="569"/>
                  </a:cxn>
                  <a:cxn ang="0">
                    <a:pos x="139" y="556"/>
                  </a:cxn>
                  <a:cxn ang="0">
                    <a:pos x="118" y="530"/>
                  </a:cxn>
                  <a:cxn ang="0">
                    <a:pos x="76" y="473"/>
                  </a:cxn>
                  <a:cxn ang="0">
                    <a:pos x="50" y="449"/>
                  </a:cxn>
                  <a:cxn ang="0">
                    <a:pos x="17" y="446"/>
                  </a:cxn>
                  <a:cxn ang="0">
                    <a:pos x="6" y="422"/>
                  </a:cxn>
                  <a:cxn ang="0">
                    <a:pos x="24" y="390"/>
                  </a:cxn>
                  <a:cxn ang="0">
                    <a:pos x="28" y="352"/>
                  </a:cxn>
                  <a:cxn ang="0">
                    <a:pos x="14" y="314"/>
                  </a:cxn>
                  <a:cxn ang="0">
                    <a:pos x="38" y="239"/>
                  </a:cxn>
                  <a:cxn ang="0">
                    <a:pos x="69" y="231"/>
                  </a:cxn>
                  <a:cxn ang="0">
                    <a:pos x="112" y="220"/>
                  </a:cxn>
                  <a:cxn ang="0">
                    <a:pos x="142" y="173"/>
                  </a:cxn>
                  <a:cxn ang="0">
                    <a:pos x="167" y="128"/>
                  </a:cxn>
                  <a:cxn ang="0">
                    <a:pos x="143" y="80"/>
                  </a:cxn>
                  <a:cxn ang="0">
                    <a:pos x="176" y="49"/>
                  </a:cxn>
                  <a:cxn ang="0">
                    <a:pos x="207" y="36"/>
                  </a:cxn>
                  <a:cxn ang="0">
                    <a:pos x="212" y="15"/>
                  </a:cxn>
                </a:cxnLst>
                <a:rect l="0" t="0" r="r" b="b"/>
                <a:pathLst>
                  <a:path w="453" h="605">
                    <a:moveTo>
                      <a:pt x="221" y="0"/>
                    </a:moveTo>
                    <a:lnTo>
                      <a:pt x="229" y="0"/>
                    </a:lnTo>
                    <a:lnTo>
                      <a:pt x="242" y="1"/>
                    </a:lnTo>
                    <a:lnTo>
                      <a:pt x="256" y="1"/>
                    </a:lnTo>
                    <a:lnTo>
                      <a:pt x="271" y="2"/>
                    </a:lnTo>
                    <a:lnTo>
                      <a:pt x="285" y="2"/>
                    </a:lnTo>
                    <a:lnTo>
                      <a:pt x="297" y="3"/>
                    </a:lnTo>
                    <a:lnTo>
                      <a:pt x="304" y="3"/>
                    </a:lnTo>
                    <a:lnTo>
                      <a:pt x="308" y="6"/>
                    </a:lnTo>
                    <a:lnTo>
                      <a:pt x="312" y="14"/>
                    </a:lnTo>
                    <a:lnTo>
                      <a:pt x="316" y="25"/>
                    </a:lnTo>
                    <a:lnTo>
                      <a:pt x="321" y="38"/>
                    </a:lnTo>
                    <a:lnTo>
                      <a:pt x="325" y="51"/>
                    </a:lnTo>
                    <a:lnTo>
                      <a:pt x="330" y="62"/>
                    </a:lnTo>
                    <a:lnTo>
                      <a:pt x="334" y="70"/>
                    </a:lnTo>
                    <a:lnTo>
                      <a:pt x="339" y="73"/>
                    </a:lnTo>
                    <a:lnTo>
                      <a:pt x="344" y="72"/>
                    </a:lnTo>
                    <a:lnTo>
                      <a:pt x="353" y="69"/>
                    </a:lnTo>
                    <a:lnTo>
                      <a:pt x="363" y="66"/>
                    </a:lnTo>
                    <a:lnTo>
                      <a:pt x="387" y="60"/>
                    </a:lnTo>
                    <a:lnTo>
                      <a:pt x="398" y="59"/>
                    </a:lnTo>
                    <a:lnTo>
                      <a:pt x="408" y="60"/>
                    </a:lnTo>
                    <a:lnTo>
                      <a:pt x="416" y="64"/>
                    </a:lnTo>
                    <a:lnTo>
                      <a:pt x="420" y="71"/>
                    </a:lnTo>
                    <a:lnTo>
                      <a:pt x="427" y="82"/>
                    </a:lnTo>
                    <a:lnTo>
                      <a:pt x="435" y="97"/>
                    </a:lnTo>
                    <a:lnTo>
                      <a:pt x="444" y="112"/>
                    </a:lnTo>
                    <a:lnTo>
                      <a:pt x="453" y="129"/>
                    </a:lnTo>
                    <a:lnTo>
                      <a:pt x="447" y="139"/>
                    </a:lnTo>
                    <a:lnTo>
                      <a:pt x="443" y="142"/>
                    </a:lnTo>
                    <a:lnTo>
                      <a:pt x="437" y="143"/>
                    </a:lnTo>
                    <a:lnTo>
                      <a:pt x="431" y="146"/>
                    </a:lnTo>
                    <a:lnTo>
                      <a:pt x="425" y="153"/>
                    </a:lnTo>
                    <a:lnTo>
                      <a:pt x="416" y="171"/>
                    </a:lnTo>
                    <a:lnTo>
                      <a:pt x="411" y="177"/>
                    </a:lnTo>
                    <a:lnTo>
                      <a:pt x="405" y="181"/>
                    </a:lnTo>
                    <a:lnTo>
                      <a:pt x="397" y="186"/>
                    </a:lnTo>
                    <a:lnTo>
                      <a:pt x="387" y="192"/>
                    </a:lnTo>
                    <a:lnTo>
                      <a:pt x="377" y="198"/>
                    </a:lnTo>
                    <a:lnTo>
                      <a:pt x="370" y="204"/>
                    </a:lnTo>
                    <a:lnTo>
                      <a:pt x="365" y="208"/>
                    </a:lnTo>
                    <a:lnTo>
                      <a:pt x="362" y="213"/>
                    </a:lnTo>
                    <a:lnTo>
                      <a:pt x="357" y="220"/>
                    </a:lnTo>
                    <a:lnTo>
                      <a:pt x="352" y="228"/>
                    </a:lnTo>
                    <a:lnTo>
                      <a:pt x="346" y="236"/>
                    </a:lnTo>
                    <a:lnTo>
                      <a:pt x="342" y="242"/>
                    </a:lnTo>
                    <a:lnTo>
                      <a:pt x="339" y="246"/>
                    </a:lnTo>
                    <a:lnTo>
                      <a:pt x="337" y="250"/>
                    </a:lnTo>
                    <a:lnTo>
                      <a:pt x="336" y="254"/>
                    </a:lnTo>
                    <a:lnTo>
                      <a:pt x="336" y="259"/>
                    </a:lnTo>
                    <a:lnTo>
                      <a:pt x="334" y="263"/>
                    </a:lnTo>
                    <a:lnTo>
                      <a:pt x="331" y="264"/>
                    </a:lnTo>
                    <a:lnTo>
                      <a:pt x="325" y="263"/>
                    </a:lnTo>
                    <a:lnTo>
                      <a:pt x="318" y="262"/>
                    </a:lnTo>
                    <a:lnTo>
                      <a:pt x="312" y="262"/>
                    </a:lnTo>
                    <a:lnTo>
                      <a:pt x="307" y="264"/>
                    </a:lnTo>
                    <a:lnTo>
                      <a:pt x="301" y="268"/>
                    </a:lnTo>
                    <a:lnTo>
                      <a:pt x="295" y="273"/>
                    </a:lnTo>
                    <a:lnTo>
                      <a:pt x="291" y="278"/>
                    </a:lnTo>
                    <a:lnTo>
                      <a:pt x="291" y="284"/>
                    </a:lnTo>
                    <a:lnTo>
                      <a:pt x="294" y="289"/>
                    </a:lnTo>
                    <a:lnTo>
                      <a:pt x="298" y="294"/>
                    </a:lnTo>
                    <a:lnTo>
                      <a:pt x="300" y="299"/>
                    </a:lnTo>
                    <a:lnTo>
                      <a:pt x="300" y="302"/>
                    </a:lnTo>
                    <a:lnTo>
                      <a:pt x="299" y="303"/>
                    </a:lnTo>
                    <a:lnTo>
                      <a:pt x="297" y="304"/>
                    </a:lnTo>
                    <a:lnTo>
                      <a:pt x="295" y="304"/>
                    </a:lnTo>
                    <a:lnTo>
                      <a:pt x="293" y="305"/>
                    </a:lnTo>
                    <a:lnTo>
                      <a:pt x="292" y="305"/>
                    </a:lnTo>
                    <a:lnTo>
                      <a:pt x="290" y="306"/>
                    </a:lnTo>
                    <a:lnTo>
                      <a:pt x="289" y="307"/>
                    </a:lnTo>
                    <a:lnTo>
                      <a:pt x="288" y="309"/>
                    </a:lnTo>
                    <a:lnTo>
                      <a:pt x="287" y="312"/>
                    </a:lnTo>
                    <a:lnTo>
                      <a:pt x="288" y="318"/>
                    </a:lnTo>
                    <a:lnTo>
                      <a:pt x="293" y="324"/>
                    </a:lnTo>
                    <a:lnTo>
                      <a:pt x="299" y="331"/>
                    </a:lnTo>
                    <a:lnTo>
                      <a:pt x="305" y="337"/>
                    </a:lnTo>
                    <a:lnTo>
                      <a:pt x="309" y="343"/>
                    </a:lnTo>
                    <a:lnTo>
                      <a:pt x="308" y="348"/>
                    </a:lnTo>
                    <a:lnTo>
                      <a:pt x="296" y="363"/>
                    </a:lnTo>
                    <a:lnTo>
                      <a:pt x="291" y="371"/>
                    </a:lnTo>
                    <a:lnTo>
                      <a:pt x="289" y="379"/>
                    </a:lnTo>
                    <a:lnTo>
                      <a:pt x="288" y="387"/>
                    </a:lnTo>
                    <a:lnTo>
                      <a:pt x="284" y="407"/>
                    </a:lnTo>
                    <a:lnTo>
                      <a:pt x="283" y="416"/>
                    </a:lnTo>
                    <a:lnTo>
                      <a:pt x="284" y="424"/>
                    </a:lnTo>
                    <a:lnTo>
                      <a:pt x="285" y="434"/>
                    </a:lnTo>
                    <a:lnTo>
                      <a:pt x="286" y="445"/>
                    </a:lnTo>
                    <a:lnTo>
                      <a:pt x="286" y="455"/>
                    </a:lnTo>
                    <a:lnTo>
                      <a:pt x="284" y="463"/>
                    </a:lnTo>
                    <a:lnTo>
                      <a:pt x="279" y="470"/>
                    </a:lnTo>
                    <a:lnTo>
                      <a:pt x="271" y="477"/>
                    </a:lnTo>
                    <a:lnTo>
                      <a:pt x="264" y="483"/>
                    </a:lnTo>
                    <a:lnTo>
                      <a:pt x="258" y="490"/>
                    </a:lnTo>
                    <a:lnTo>
                      <a:pt x="254" y="496"/>
                    </a:lnTo>
                    <a:lnTo>
                      <a:pt x="250" y="506"/>
                    </a:lnTo>
                    <a:lnTo>
                      <a:pt x="245" y="516"/>
                    </a:lnTo>
                    <a:lnTo>
                      <a:pt x="240" y="526"/>
                    </a:lnTo>
                    <a:lnTo>
                      <a:pt x="236" y="535"/>
                    </a:lnTo>
                    <a:lnTo>
                      <a:pt x="233" y="541"/>
                    </a:lnTo>
                    <a:lnTo>
                      <a:pt x="231" y="546"/>
                    </a:lnTo>
                    <a:lnTo>
                      <a:pt x="231" y="559"/>
                    </a:lnTo>
                    <a:lnTo>
                      <a:pt x="230" y="565"/>
                    </a:lnTo>
                    <a:lnTo>
                      <a:pt x="226" y="567"/>
                    </a:lnTo>
                    <a:lnTo>
                      <a:pt x="221" y="567"/>
                    </a:lnTo>
                    <a:lnTo>
                      <a:pt x="215" y="568"/>
                    </a:lnTo>
                    <a:lnTo>
                      <a:pt x="210" y="568"/>
                    </a:lnTo>
                    <a:lnTo>
                      <a:pt x="207" y="570"/>
                    </a:lnTo>
                    <a:lnTo>
                      <a:pt x="206" y="575"/>
                    </a:lnTo>
                    <a:lnTo>
                      <a:pt x="204" y="584"/>
                    </a:lnTo>
                    <a:lnTo>
                      <a:pt x="202" y="595"/>
                    </a:lnTo>
                    <a:lnTo>
                      <a:pt x="199" y="605"/>
                    </a:lnTo>
                    <a:lnTo>
                      <a:pt x="197" y="603"/>
                    </a:lnTo>
                    <a:lnTo>
                      <a:pt x="194" y="601"/>
                    </a:lnTo>
                    <a:lnTo>
                      <a:pt x="191" y="601"/>
                    </a:lnTo>
                    <a:lnTo>
                      <a:pt x="186" y="600"/>
                    </a:lnTo>
                    <a:lnTo>
                      <a:pt x="183" y="597"/>
                    </a:lnTo>
                    <a:lnTo>
                      <a:pt x="179" y="590"/>
                    </a:lnTo>
                    <a:lnTo>
                      <a:pt x="176" y="587"/>
                    </a:lnTo>
                    <a:lnTo>
                      <a:pt x="166" y="585"/>
                    </a:lnTo>
                    <a:lnTo>
                      <a:pt x="163" y="581"/>
                    </a:lnTo>
                    <a:lnTo>
                      <a:pt x="162" y="576"/>
                    </a:lnTo>
                    <a:lnTo>
                      <a:pt x="160" y="572"/>
                    </a:lnTo>
                    <a:lnTo>
                      <a:pt x="158" y="569"/>
                    </a:lnTo>
                    <a:lnTo>
                      <a:pt x="154" y="568"/>
                    </a:lnTo>
                    <a:lnTo>
                      <a:pt x="149" y="567"/>
                    </a:lnTo>
                    <a:lnTo>
                      <a:pt x="141" y="559"/>
                    </a:lnTo>
                    <a:lnTo>
                      <a:pt x="139" y="556"/>
                    </a:lnTo>
                    <a:lnTo>
                      <a:pt x="137" y="557"/>
                    </a:lnTo>
                    <a:lnTo>
                      <a:pt x="137" y="558"/>
                    </a:lnTo>
                    <a:lnTo>
                      <a:pt x="127" y="545"/>
                    </a:lnTo>
                    <a:lnTo>
                      <a:pt x="118" y="530"/>
                    </a:lnTo>
                    <a:lnTo>
                      <a:pt x="106" y="515"/>
                    </a:lnTo>
                    <a:lnTo>
                      <a:pt x="95" y="500"/>
                    </a:lnTo>
                    <a:lnTo>
                      <a:pt x="85" y="485"/>
                    </a:lnTo>
                    <a:lnTo>
                      <a:pt x="76" y="473"/>
                    </a:lnTo>
                    <a:lnTo>
                      <a:pt x="68" y="463"/>
                    </a:lnTo>
                    <a:lnTo>
                      <a:pt x="63" y="456"/>
                    </a:lnTo>
                    <a:lnTo>
                      <a:pt x="58" y="451"/>
                    </a:lnTo>
                    <a:lnTo>
                      <a:pt x="50" y="449"/>
                    </a:lnTo>
                    <a:lnTo>
                      <a:pt x="43" y="448"/>
                    </a:lnTo>
                    <a:lnTo>
                      <a:pt x="34" y="447"/>
                    </a:lnTo>
                    <a:lnTo>
                      <a:pt x="25" y="447"/>
                    </a:lnTo>
                    <a:lnTo>
                      <a:pt x="17" y="446"/>
                    </a:lnTo>
                    <a:lnTo>
                      <a:pt x="10" y="444"/>
                    </a:lnTo>
                    <a:lnTo>
                      <a:pt x="6" y="440"/>
                    </a:lnTo>
                    <a:lnTo>
                      <a:pt x="4" y="435"/>
                    </a:lnTo>
                    <a:lnTo>
                      <a:pt x="6" y="422"/>
                    </a:lnTo>
                    <a:lnTo>
                      <a:pt x="10" y="411"/>
                    </a:lnTo>
                    <a:lnTo>
                      <a:pt x="16" y="402"/>
                    </a:lnTo>
                    <a:lnTo>
                      <a:pt x="21" y="395"/>
                    </a:lnTo>
                    <a:lnTo>
                      <a:pt x="24" y="390"/>
                    </a:lnTo>
                    <a:lnTo>
                      <a:pt x="25" y="385"/>
                    </a:lnTo>
                    <a:lnTo>
                      <a:pt x="26" y="375"/>
                    </a:lnTo>
                    <a:lnTo>
                      <a:pt x="27" y="364"/>
                    </a:lnTo>
                    <a:lnTo>
                      <a:pt x="28" y="352"/>
                    </a:lnTo>
                    <a:lnTo>
                      <a:pt x="28" y="340"/>
                    </a:lnTo>
                    <a:lnTo>
                      <a:pt x="27" y="330"/>
                    </a:lnTo>
                    <a:lnTo>
                      <a:pt x="24" y="324"/>
                    </a:lnTo>
                    <a:lnTo>
                      <a:pt x="14" y="314"/>
                    </a:lnTo>
                    <a:lnTo>
                      <a:pt x="0" y="303"/>
                    </a:lnTo>
                    <a:lnTo>
                      <a:pt x="16" y="273"/>
                    </a:lnTo>
                    <a:lnTo>
                      <a:pt x="24" y="260"/>
                    </a:lnTo>
                    <a:lnTo>
                      <a:pt x="38" y="239"/>
                    </a:lnTo>
                    <a:lnTo>
                      <a:pt x="42" y="234"/>
                    </a:lnTo>
                    <a:lnTo>
                      <a:pt x="50" y="229"/>
                    </a:lnTo>
                    <a:lnTo>
                      <a:pt x="59" y="229"/>
                    </a:lnTo>
                    <a:lnTo>
                      <a:pt x="69" y="231"/>
                    </a:lnTo>
                    <a:lnTo>
                      <a:pt x="78" y="233"/>
                    </a:lnTo>
                    <a:lnTo>
                      <a:pt x="88" y="234"/>
                    </a:lnTo>
                    <a:lnTo>
                      <a:pt x="101" y="229"/>
                    </a:lnTo>
                    <a:lnTo>
                      <a:pt x="112" y="220"/>
                    </a:lnTo>
                    <a:lnTo>
                      <a:pt x="121" y="209"/>
                    </a:lnTo>
                    <a:lnTo>
                      <a:pt x="128" y="199"/>
                    </a:lnTo>
                    <a:lnTo>
                      <a:pt x="134" y="188"/>
                    </a:lnTo>
                    <a:lnTo>
                      <a:pt x="142" y="173"/>
                    </a:lnTo>
                    <a:lnTo>
                      <a:pt x="152" y="157"/>
                    </a:lnTo>
                    <a:lnTo>
                      <a:pt x="165" y="142"/>
                    </a:lnTo>
                    <a:lnTo>
                      <a:pt x="168" y="136"/>
                    </a:lnTo>
                    <a:lnTo>
                      <a:pt x="167" y="128"/>
                    </a:lnTo>
                    <a:lnTo>
                      <a:pt x="164" y="117"/>
                    </a:lnTo>
                    <a:lnTo>
                      <a:pt x="158" y="106"/>
                    </a:lnTo>
                    <a:lnTo>
                      <a:pt x="151" y="93"/>
                    </a:lnTo>
                    <a:lnTo>
                      <a:pt x="143" y="80"/>
                    </a:lnTo>
                    <a:lnTo>
                      <a:pt x="134" y="68"/>
                    </a:lnTo>
                    <a:lnTo>
                      <a:pt x="149" y="62"/>
                    </a:lnTo>
                    <a:lnTo>
                      <a:pt x="163" y="55"/>
                    </a:lnTo>
                    <a:lnTo>
                      <a:pt x="176" y="49"/>
                    </a:lnTo>
                    <a:lnTo>
                      <a:pt x="188" y="44"/>
                    </a:lnTo>
                    <a:lnTo>
                      <a:pt x="197" y="40"/>
                    </a:lnTo>
                    <a:lnTo>
                      <a:pt x="204" y="37"/>
                    </a:lnTo>
                    <a:lnTo>
                      <a:pt x="207" y="36"/>
                    </a:lnTo>
                    <a:lnTo>
                      <a:pt x="209" y="34"/>
                    </a:lnTo>
                    <a:lnTo>
                      <a:pt x="210" y="30"/>
                    </a:lnTo>
                    <a:lnTo>
                      <a:pt x="211" y="22"/>
                    </a:lnTo>
                    <a:lnTo>
                      <a:pt x="212" y="15"/>
                    </a:lnTo>
                    <a:lnTo>
                      <a:pt x="213" y="7"/>
                    </a:lnTo>
                    <a:lnTo>
                      <a:pt x="216" y="2"/>
                    </a:lnTo>
                    <a:lnTo>
                      <a:pt x="221" y="0"/>
                    </a:lnTo>
                    <a:close/>
                  </a:path>
                </a:pathLst>
              </a:custGeom>
              <a:grpFill/>
              <a:ln w="0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88" name="Freeform 23">
                <a:extLst>
                  <a:ext uri="{FF2B5EF4-FFF2-40B4-BE49-F238E27FC236}">
                    <a16:creationId xmlns:a16="http://schemas.microsoft.com/office/drawing/2014/main" id="{01EDAD31-C411-4356-A24B-0078FB993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413" y="4038600"/>
                <a:ext cx="1060450" cy="781050"/>
              </a:xfrm>
              <a:custGeom>
                <a:avLst/>
                <a:gdLst/>
                <a:ahLst/>
                <a:cxnLst>
                  <a:cxn ang="0">
                    <a:pos x="330" y="4"/>
                  </a:cxn>
                  <a:cxn ang="0">
                    <a:pos x="377" y="11"/>
                  </a:cxn>
                  <a:cxn ang="0">
                    <a:pos x="418" y="28"/>
                  </a:cxn>
                  <a:cxn ang="0">
                    <a:pos x="452" y="51"/>
                  </a:cxn>
                  <a:cxn ang="0">
                    <a:pos x="459" y="89"/>
                  </a:cxn>
                  <a:cxn ang="0">
                    <a:pos x="472" y="106"/>
                  </a:cxn>
                  <a:cxn ang="0">
                    <a:pos x="511" y="85"/>
                  </a:cxn>
                  <a:cxn ang="0">
                    <a:pos x="549" y="75"/>
                  </a:cxn>
                  <a:cxn ang="0">
                    <a:pos x="589" y="88"/>
                  </a:cxn>
                  <a:cxn ang="0">
                    <a:pos x="621" y="125"/>
                  </a:cxn>
                  <a:cxn ang="0">
                    <a:pos x="664" y="178"/>
                  </a:cxn>
                  <a:cxn ang="0">
                    <a:pos x="667" y="239"/>
                  </a:cxn>
                  <a:cxn ang="0">
                    <a:pos x="658" y="287"/>
                  </a:cxn>
                  <a:cxn ang="0">
                    <a:pos x="627" y="328"/>
                  </a:cxn>
                  <a:cxn ang="0">
                    <a:pos x="640" y="380"/>
                  </a:cxn>
                  <a:cxn ang="0">
                    <a:pos x="627" y="432"/>
                  </a:cxn>
                  <a:cxn ang="0">
                    <a:pos x="613" y="454"/>
                  </a:cxn>
                  <a:cxn ang="0">
                    <a:pos x="582" y="460"/>
                  </a:cxn>
                  <a:cxn ang="0">
                    <a:pos x="569" y="476"/>
                  </a:cxn>
                  <a:cxn ang="0">
                    <a:pos x="542" y="492"/>
                  </a:cxn>
                  <a:cxn ang="0">
                    <a:pos x="509" y="434"/>
                  </a:cxn>
                  <a:cxn ang="0">
                    <a:pos x="476" y="423"/>
                  </a:cxn>
                  <a:cxn ang="0">
                    <a:pos x="428" y="436"/>
                  </a:cxn>
                  <a:cxn ang="0">
                    <a:pos x="410" y="401"/>
                  </a:cxn>
                  <a:cxn ang="0">
                    <a:pos x="393" y="366"/>
                  </a:cxn>
                  <a:cxn ang="0">
                    <a:pos x="345" y="364"/>
                  </a:cxn>
                  <a:cxn ang="0">
                    <a:pos x="305" y="365"/>
                  </a:cxn>
                  <a:cxn ang="0">
                    <a:pos x="299" y="393"/>
                  </a:cxn>
                  <a:cxn ang="0">
                    <a:pos x="286" y="403"/>
                  </a:cxn>
                  <a:cxn ang="0">
                    <a:pos x="238" y="425"/>
                  </a:cxn>
                  <a:cxn ang="0">
                    <a:pos x="205" y="407"/>
                  </a:cxn>
                  <a:cxn ang="0">
                    <a:pos x="181" y="398"/>
                  </a:cxn>
                  <a:cxn ang="0">
                    <a:pos x="138" y="400"/>
                  </a:cxn>
                  <a:cxn ang="0">
                    <a:pos x="130" y="438"/>
                  </a:cxn>
                  <a:cxn ang="0">
                    <a:pos x="101" y="449"/>
                  </a:cxn>
                  <a:cxn ang="0">
                    <a:pos x="89" y="424"/>
                  </a:cxn>
                  <a:cxn ang="0">
                    <a:pos x="86" y="368"/>
                  </a:cxn>
                  <a:cxn ang="0">
                    <a:pos x="60" y="367"/>
                  </a:cxn>
                  <a:cxn ang="0">
                    <a:pos x="31" y="371"/>
                  </a:cxn>
                  <a:cxn ang="0">
                    <a:pos x="7" y="325"/>
                  </a:cxn>
                  <a:cxn ang="0">
                    <a:pos x="40" y="296"/>
                  </a:cxn>
                  <a:cxn ang="0">
                    <a:pos x="82" y="231"/>
                  </a:cxn>
                  <a:cxn ang="0">
                    <a:pos x="69" y="192"/>
                  </a:cxn>
                  <a:cxn ang="0">
                    <a:pos x="61" y="148"/>
                  </a:cxn>
                  <a:cxn ang="0">
                    <a:pos x="47" y="61"/>
                  </a:cxn>
                  <a:cxn ang="0">
                    <a:pos x="75" y="42"/>
                  </a:cxn>
                  <a:cxn ang="0">
                    <a:pos x="122" y="60"/>
                  </a:cxn>
                  <a:cxn ang="0">
                    <a:pos x="215" y="98"/>
                  </a:cxn>
                  <a:cxn ang="0">
                    <a:pos x="261" y="117"/>
                  </a:cxn>
                  <a:cxn ang="0">
                    <a:pos x="257" y="96"/>
                  </a:cxn>
                  <a:cxn ang="0">
                    <a:pos x="234" y="48"/>
                  </a:cxn>
                  <a:cxn ang="0">
                    <a:pos x="246" y="34"/>
                  </a:cxn>
                  <a:cxn ang="0">
                    <a:pos x="285" y="10"/>
                  </a:cxn>
                </a:cxnLst>
                <a:rect l="0" t="0" r="r" b="b"/>
                <a:pathLst>
                  <a:path w="668" h="492">
                    <a:moveTo>
                      <a:pt x="303" y="0"/>
                    </a:moveTo>
                    <a:lnTo>
                      <a:pt x="308" y="1"/>
                    </a:lnTo>
                    <a:lnTo>
                      <a:pt x="318" y="2"/>
                    </a:lnTo>
                    <a:lnTo>
                      <a:pt x="330" y="4"/>
                    </a:lnTo>
                    <a:lnTo>
                      <a:pt x="343" y="7"/>
                    </a:lnTo>
                    <a:lnTo>
                      <a:pt x="357" y="9"/>
                    </a:lnTo>
                    <a:lnTo>
                      <a:pt x="368" y="10"/>
                    </a:lnTo>
                    <a:lnTo>
                      <a:pt x="377" y="11"/>
                    </a:lnTo>
                    <a:lnTo>
                      <a:pt x="384" y="12"/>
                    </a:lnTo>
                    <a:lnTo>
                      <a:pt x="394" y="16"/>
                    </a:lnTo>
                    <a:lnTo>
                      <a:pt x="406" y="21"/>
                    </a:lnTo>
                    <a:lnTo>
                      <a:pt x="418" y="28"/>
                    </a:lnTo>
                    <a:lnTo>
                      <a:pt x="429" y="34"/>
                    </a:lnTo>
                    <a:lnTo>
                      <a:pt x="439" y="41"/>
                    </a:lnTo>
                    <a:lnTo>
                      <a:pt x="447" y="47"/>
                    </a:lnTo>
                    <a:lnTo>
                      <a:pt x="452" y="51"/>
                    </a:lnTo>
                    <a:lnTo>
                      <a:pt x="456" y="58"/>
                    </a:lnTo>
                    <a:lnTo>
                      <a:pt x="457" y="68"/>
                    </a:lnTo>
                    <a:lnTo>
                      <a:pt x="459" y="78"/>
                    </a:lnTo>
                    <a:lnTo>
                      <a:pt x="459" y="89"/>
                    </a:lnTo>
                    <a:lnTo>
                      <a:pt x="460" y="99"/>
                    </a:lnTo>
                    <a:lnTo>
                      <a:pt x="462" y="106"/>
                    </a:lnTo>
                    <a:lnTo>
                      <a:pt x="466" y="107"/>
                    </a:lnTo>
                    <a:lnTo>
                      <a:pt x="472" y="106"/>
                    </a:lnTo>
                    <a:lnTo>
                      <a:pt x="481" y="102"/>
                    </a:lnTo>
                    <a:lnTo>
                      <a:pt x="491" y="97"/>
                    </a:lnTo>
                    <a:lnTo>
                      <a:pt x="502" y="91"/>
                    </a:lnTo>
                    <a:lnTo>
                      <a:pt x="511" y="85"/>
                    </a:lnTo>
                    <a:lnTo>
                      <a:pt x="520" y="80"/>
                    </a:lnTo>
                    <a:lnTo>
                      <a:pt x="527" y="76"/>
                    </a:lnTo>
                    <a:lnTo>
                      <a:pt x="532" y="75"/>
                    </a:lnTo>
                    <a:lnTo>
                      <a:pt x="549" y="75"/>
                    </a:lnTo>
                    <a:lnTo>
                      <a:pt x="560" y="76"/>
                    </a:lnTo>
                    <a:lnTo>
                      <a:pt x="572" y="78"/>
                    </a:lnTo>
                    <a:lnTo>
                      <a:pt x="582" y="82"/>
                    </a:lnTo>
                    <a:lnTo>
                      <a:pt x="589" y="88"/>
                    </a:lnTo>
                    <a:lnTo>
                      <a:pt x="594" y="94"/>
                    </a:lnTo>
                    <a:lnTo>
                      <a:pt x="601" y="102"/>
                    </a:lnTo>
                    <a:lnTo>
                      <a:pt x="611" y="113"/>
                    </a:lnTo>
                    <a:lnTo>
                      <a:pt x="621" y="125"/>
                    </a:lnTo>
                    <a:lnTo>
                      <a:pt x="643" y="149"/>
                    </a:lnTo>
                    <a:lnTo>
                      <a:pt x="652" y="160"/>
                    </a:lnTo>
                    <a:lnTo>
                      <a:pt x="659" y="170"/>
                    </a:lnTo>
                    <a:lnTo>
                      <a:pt x="664" y="178"/>
                    </a:lnTo>
                    <a:lnTo>
                      <a:pt x="666" y="183"/>
                    </a:lnTo>
                    <a:lnTo>
                      <a:pt x="666" y="192"/>
                    </a:lnTo>
                    <a:lnTo>
                      <a:pt x="667" y="206"/>
                    </a:lnTo>
                    <a:lnTo>
                      <a:pt x="667" y="239"/>
                    </a:lnTo>
                    <a:lnTo>
                      <a:pt x="668" y="255"/>
                    </a:lnTo>
                    <a:lnTo>
                      <a:pt x="668" y="267"/>
                    </a:lnTo>
                    <a:lnTo>
                      <a:pt x="665" y="277"/>
                    </a:lnTo>
                    <a:lnTo>
                      <a:pt x="658" y="287"/>
                    </a:lnTo>
                    <a:lnTo>
                      <a:pt x="650" y="298"/>
                    </a:lnTo>
                    <a:lnTo>
                      <a:pt x="640" y="309"/>
                    </a:lnTo>
                    <a:lnTo>
                      <a:pt x="632" y="318"/>
                    </a:lnTo>
                    <a:lnTo>
                      <a:pt x="627" y="328"/>
                    </a:lnTo>
                    <a:lnTo>
                      <a:pt x="627" y="337"/>
                    </a:lnTo>
                    <a:lnTo>
                      <a:pt x="630" y="349"/>
                    </a:lnTo>
                    <a:lnTo>
                      <a:pt x="634" y="363"/>
                    </a:lnTo>
                    <a:lnTo>
                      <a:pt x="640" y="380"/>
                    </a:lnTo>
                    <a:lnTo>
                      <a:pt x="637" y="390"/>
                    </a:lnTo>
                    <a:lnTo>
                      <a:pt x="633" y="403"/>
                    </a:lnTo>
                    <a:lnTo>
                      <a:pt x="630" y="418"/>
                    </a:lnTo>
                    <a:lnTo>
                      <a:pt x="627" y="432"/>
                    </a:lnTo>
                    <a:lnTo>
                      <a:pt x="624" y="445"/>
                    </a:lnTo>
                    <a:lnTo>
                      <a:pt x="622" y="454"/>
                    </a:lnTo>
                    <a:lnTo>
                      <a:pt x="619" y="457"/>
                    </a:lnTo>
                    <a:lnTo>
                      <a:pt x="613" y="454"/>
                    </a:lnTo>
                    <a:lnTo>
                      <a:pt x="597" y="448"/>
                    </a:lnTo>
                    <a:lnTo>
                      <a:pt x="590" y="449"/>
                    </a:lnTo>
                    <a:lnTo>
                      <a:pt x="585" y="453"/>
                    </a:lnTo>
                    <a:lnTo>
                      <a:pt x="582" y="460"/>
                    </a:lnTo>
                    <a:lnTo>
                      <a:pt x="580" y="467"/>
                    </a:lnTo>
                    <a:lnTo>
                      <a:pt x="578" y="473"/>
                    </a:lnTo>
                    <a:lnTo>
                      <a:pt x="575" y="475"/>
                    </a:lnTo>
                    <a:lnTo>
                      <a:pt x="569" y="476"/>
                    </a:lnTo>
                    <a:lnTo>
                      <a:pt x="560" y="478"/>
                    </a:lnTo>
                    <a:lnTo>
                      <a:pt x="550" y="482"/>
                    </a:lnTo>
                    <a:lnTo>
                      <a:pt x="542" y="490"/>
                    </a:lnTo>
                    <a:lnTo>
                      <a:pt x="542" y="492"/>
                    </a:lnTo>
                    <a:lnTo>
                      <a:pt x="533" y="475"/>
                    </a:lnTo>
                    <a:lnTo>
                      <a:pt x="524" y="460"/>
                    </a:lnTo>
                    <a:lnTo>
                      <a:pt x="516" y="445"/>
                    </a:lnTo>
                    <a:lnTo>
                      <a:pt x="509" y="434"/>
                    </a:lnTo>
                    <a:lnTo>
                      <a:pt x="505" y="427"/>
                    </a:lnTo>
                    <a:lnTo>
                      <a:pt x="497" y="423"/>
                    </a:lnTo>
                    <a:lnTo>
                      <a:pt x="487" y="422"/>
                    </a:lnTo>
                    <a:lnTo>
                      <a:pt x="476" y="423"/>
                    </a:lnTo>
                    <a:lnTo>
                      <a:pt x="452" y="429"/>
                    </a:lnTo>
                    <a:lnTo>
                      <a:pt x="442" y="432"/>
                    </a:lnTo>
                    <a:lnTo>
                      <a:pt x="433" y="435"/>
                    </a:lnTo>
                    <a:lnTo>
                      <a:pt x="428" y="436"/>
                    </a:lnTo>
                    <a:lnTo>
                      <a:pt x="423" y="433"/>
                    </a:lnTo>
                    <a:lnTo>
                      <a:pt x="419" y="425"/>
                    </a:lnTo>
                    <a:lnTo>
                      <a:pt x="414" y="414"/>
                    </a:lnTo>
                    <a:lnTo>
                      <a:pt x="410" y="401"/>
                    </a:lnTo>
                    <a:lnTo>
                      <a:pt x="405" y="388"/>
                    </a:lnTo>
                    <a:lnTo>
                      <a:pt x="401" y="377"/>
                    </a:lnTo>
                    <a:lnTo>
                      <a:pt x="397" y="369"/>
                    </a:lnTo>
                    <a:lnTo>
                      <a:pt x="393" y="366"/>
                    </a:lnTo>
                    <a:lnTo>
                      <a:pt x="386" y="366"/>
                    </a:lnTo>
                    <a:lnTo>
                      <a:pt x="374" y="365"/>
                    </a:lnTo>
                    <a:lnTo>
                      <a:pt x="360" y="365"/>
                    </a:lnTo>
                    <a:lnTo>
                      <a:pt x="345" y="364"/>
                    </a:lnTo>
                    <a:lnTo>
                      <a:pt x="331" y="364"/>
                    </a:lnTo>
                    <a:lnTo>
                      <a:pt x="318" y="363"/>
                    </a:lnTo>
                    <a:lnTo>
                      <a:pt x="310" y="363"/>
                    </a:lnTo>
                    <a:lnTo>
                      <a:pt x="305" y="365"/>
                    </a:lnTo>
                    <a:lnTo>
                      <a:pt x="302" y="370"/>
                    </a:lnTo>
                    <a:lnTo>
                      <a:pt x="301" y="378"/>
                    </a:lnTo>
                    <a:lnTo>
                      <a:pt x="300" y="385"/>
                    </a:lnTo>
                    <a:lnTo>
                      <a:pt x="299" y="393"/>
                    </a:lnTo>
                    <a:lnTo>
                      <a:pt x="298" y="397"/>
                    </a:lnTo>
                    <a:lnTo>
                      <a:pt x="296" y="399"/>
                    </a:lnTo>
                    <a:lnTo>
                      <a:pt x="293" y="400"/>
                    </a:lnTo>
                    <a:lnTo>
                      <a:pt x="286" y="403"/>
                    </a:lnTo>
                    <a:lnTo>
                      <a:pt x="277" y="407"/>
                    </a:lnTo>
                    <a:lnTo>
                      <a:pt x="265" y="412"/>
                    </a:lnTo>
                    <a:lnTo>
                      <a:pt x="252" y="418"/>
                    </a:lnTo>
                    <a:lnTo>
                      <a:pt x="238" y="425"/>
                    </a:lnTo>
                    <a:lnTo>
                      <a:pt x="223" y="431"/>
                    </a:lnTo>
                    <a:lnTo>
                      <a:pt x="216" y="422"/>
                    </a:lnTo>
                    <a:lnTo>
                      <a:pt x="209" y="414"/>
                    </a:lnTo>
                    <a:lnTo>
                      <a:pt x="205" y="407"/>
                    </a:lnTo>
                    <a:lnTo>
                      <a:pt x="200" y="403"/>
                    </a:lnTo>
                    <a:lnTo>
                      <a:pt x="198" y="401"/>
                    </a:lnTo>
                    <a:lnTo>
                      <a:pt x="192" y="399"/>
                    </a:lnTo>
                    <a:lnTo>
                      <a:pt x="181" y="398"/>
                    </a:lnTo>
                    <a:lnTo>
                      <a:pt x="157" y="396"/>
                    </a:lnTo>
                    <a:lnTo>
                      <a:pt x="147" y="396"/>
                    </a:lnTo>
                    <a:lnTo>
                      <a:pt x="141" y="397"/>
                    </a:lnTo>
                    <a:lnTo>
                      <a:pt x="138" y="400"/>
                    </a:lnTo>
                    <a:lnTo>
                      <a:pt x="135" y="407"/>
                    </a:lnTo>
                    <a:lnTo>
                      <a:pt x="134" y="425"/>
                    </a:lnTo>
                    <a:lnTo>
                      <a:pt x="133" y="432"/>
                    </a:lnTo>
                    <a:lnTo>
                      <a:pt x="130" y="438"/>
                    </a:lnTo>
                    <a:lnTo>
                      <a:pt x="124" y="443"/>
                    </a:lnTo>
                    <a:lnTo>
                      <a:pt x="116" y="446"/>
                    </a:lnTo>
                    <a:lnTo>
                      <a:pt x="108" y="448"/>
                    </a:lnTo>
                    <a:lnTo>
                      <a:pt x="101" y="449"/>
                    </a:lnTo>
                    <a:lnTo>
                      <a:pt x="96" y="447"/>
                    </a:lnTo>
                    <a:lnTo>
                      <a:pt x="92" y="440"/>
                    </a:lnTo>
                    <a:lnTo>
                      <a:pt x="90" y="432"/>
                    </a:lnTo>
                    <a:lnTo>
                      <a:pt x="89" y="424"/>
                    </a:lnTo>
                    <a:lnTo>
                      <a:pt x="89" y="399"/>
                    </a:lnTo>
                    <a:lnTo>
                      <a:pt x="88" y="388"/>
                    </a:lnTo>
                    <a:lnTo>
                      <a:pt x="87" y="377"/>
                    </a:lnTo>
                    <a:lnTo>
                      <a:pt x="86" y="368"/>
                    </a:lnTo>
                    <a:lnTo>
                      <a:pt x="83" y="364"/>
                    </a:lnTo>
                    <a:lnTo>
                      <a:pt x="77" y="364"/>
                    </a:lnTo>
                    <a:lnTo>
                      <a:pt x="69" y="365"/>
                    </a:lnTo>
                    <a:lnTo>
                      <a:pt x="60" y="367"/>
                    </a:lnTo>
                    <a:lnTo>
                      <a:pt x="51" y="370"/>
                    </a:lnTo>
                    <a:lnTo>
                      <a:pt x="42" y="372"/>
                    </a:lnTo>
                    <a:lnTo>
                      <a:pt x="35" y="373"/>
                    </a:lnTo>
                    <a:lnTo>
                      <a:pt x="31" y="371"/>
                    </a:lnTo>
                    <a:lnTo>
                      <a:pt x="27" y="364"/>
                    </a:lnTo>
                    <a:lnTo>
                      <a:pt x="21" y="354"/>
                    </a:lnTo>
                    <a:lnTo>
                      <a:pt x="14" y="340"/>
                    </a:lnTo>
                    <a:lnTo>
                      <a:pt x="7" y="325"/>
                    </a:lnTo>
                    <a:lnTo>
                      <a:pt x="0" y="309"/>
                    </a:lnTo>
                    <a:lnTo>
                      <a:pt x="11" y="308"/>
                    </a:lnTo>
                    <a:lnTo>
                      <a:pt x="22" y="305"/>
                    </a:lnTo>
                    <a:lnTo>
                      <a:pt x="40" y="296"/>
                    </a:lnTo>
                    <a:lnTo>
                      <a:pt x="57" y="281"/>
                    </a:lnTo>
                    <a:lnTo>
                      <a:pt x="70" y="263"/>
                    </a:lnTo>
                    <a:lnTo>
                      <a:pt x="79" y="243"/>
                    </a:lnTo>
                    <a:lnTo>
                      <a:pt x="82" y="231"/>
                    </a:lnTo>
                    <a:lnTo>
                      <a:pt x="81" y="220"/>
                    </a:lnTo>
                    <a:lnTo>
                      <a:pt x="78" y="210"/>
                    </a:lnTo>
                    <a:lnTo>
                      <a:pt x="74" y="201"/>
                    </a:lnTo>
                    <a:lnTo>
                      <a:pt x="69" y="192"/>
                    </a:lnTo>
                    <a:lnTo>
                      <a:pt x="66" y="182"/>
                    </a:lnTo>
                    <a:lnTo>
                      <a:pt x="65" y="175"/>
                    </a:lnTo>
                    <a:lnTo>
                      <a:pt x="62" y="163"/>
                    </a:lnTo>
                    <a:lnTo>
                      <a:pt x="61" y="148"/>
                    </a:lnTo>
                    <a:lnTo>
                      <a:pt x="58" y="129"/>
                    </a:lnTo>
                    <a:lnTo>
                      <a:pt x="54" y="107"/>
                    </a:lnTo>
                    <a:lnTo>
                      <a:pt x="51" y="84"/>
                    </a:lnTo>
                    <a:lnTo>
                      <a:pt x="47" y="61"/>
                    </a:lnTo>
                    <a:lnTo>
                      <a:pt x="43" y="36"/>
                    </a:lnTo>
                    <a:lnTo>
                      <a:pt x="58" y="39"/>
                    </a:lnTo>
                    <a:lnTo>
                      <a:pt x="68" y="41"/>
                    </a:lnTo>
                    <a:lnTo>
                      <a:pt x="75" y="42"/>
                    </a:lnTo>
                    <a:lnTo>
                      <a:pt x="81" y="44"/>
                    </a:lnTo>
                    <a:lnTo>
                      <a:pt x="91" y="48"/>
                    </a:lnTo>
                    <a:lnTo>
                      <a:pt x="105" y="53"/>
                    </a:lnTo>
                    <a:lnTo>
                      <a:pt x="122" y="60"/>
                    </a:lnTo>
                    <a:lnTo>
                      <a:pt x="139" y="67"/>
                    </a:lnTo>
                    <a:lnTo>
                      <a:pt x="158" y="75"/>
                    </a:lnTo>
                    <a:lnTo>
                      <a:pt x="198" y="91"/>
                    </a:lnTo>
                    <a:lnTo>
                      <a:pt x="215" y="98"/>
                    </a:lnTo>
                    <a:lnTo>
                      <a:pt x="231" y="105"/>
                    </a:lnTo>
                    <a:lnTo>
                      <a:pt x="245" y="111"/>
                    </a:lnTo>
                    <a:lnTo>
                      <a:pt x="255" y="115"/>
                    </a:lnTo>
                    <a:lnTo>
                      <a:pt x="261" y="117"/>
                    </a:lnTo>
                    <a:lnTo>
                      <a:pt x="263" y="116"/>
                    </a:lnTo>
                    <a:lnTo>
                      <a:pt x="263" y="112"/>
                    </a:lnTo>
                    <a:lnTo>
                      <a:pt x="261" y="105"/>
                    </a:lnTo>
                    <a:lnTo>
                      <a:pt x="257" y="96"/>
                    </a:lnTo>
                    <a:lnTo>
                      <a:pt x="252" y="86"/>
                    </a:lnTo>
                    <a:lnTo>
                      <a:pt x="247" y="75"/>
                    </a:lnTo>
                    <a:lnTo>
                      <a:pt x="237" y="56"/>
                    </a:lnTo>
                    <a:lnTo>
                      <a:pt x="234" y="48"/>
                    </a:lnTo>
                    <a:lnTo>
                      <a:pt x="233" y="42"/>
                    </a:lnTo>
                    <a:lnTo>
                      <a:pt x="234" y="40"/>
                    </a:lnTo>
                    <a:lnTo>
                      <a:pt x="239" y="38"/>
                    </a:lnTo>
                    <a:lnTo>
                      <a:pt x="246" y="34"/>
                    </a:lnTo>
                    <a:lnTo>
                      <a:pt x="255" y="29"/>
                    </a:lnTo>
                    <a:lnTo>
                      <a:pt x="265" y="22"/>
                    </a:lnTo>
                    <a:lnTo>
                      <a:pt x="276" y="16"/>
                    </a:lnTo>
                    <a:lnTo>
                      <a:pt x="285" y="10"/>
                    </a:lnTo>
                    <a:lnTo>
                      <a:pt x="293" y="5"/>
                    </a:lnTo>
                    <a:lnTo>
                      <a:pt x="300" y="1"/>
                    </a:lnTo>
                    <a:lnTo>
                      <a:pt x="303" y="0"/>
                    </a:lnTo>
                    <a:close/>
                  </a:path>
                </a:pathLst>
              </a:custGeom>
              <a:grpFill/>
              <a:ln w="0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89" name="Freeform 24">
                <a:extLst>
                  <a:ext uri="{FF2B5EF4-FFF2-40B4-BE49-F238E27FC236}">
                    <a16:creationId xmlns:a16="http://schemas.microsoft.com/office/drawing/2014/main" id="{E8C4EF2E-F240-4693-80BE-1BDA28CD3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576" y="4992688"/>
                <a:ext cx="319088" cy="366713"/>
              </a:xfrm>
              <a:custGeom>
                <a:avLst/>
                <a:gdLst/>
                <a:ahLst/>
                <a:cxnLst>
                  <a:cxn ang="0">
                    <a:pos x="172" y="11"/>
                  </a:cxn>
                  <a:cxn ang="0">
                    <a:pos x="197" y="38"/>
                  </a:cxn>
                  <a:cxn ang="0">
                    <a:pos x="201" y="66"/>
                  </a:cxn>
                  <a:cxn ang="0">
                    <a:pos x="199" y="97"/>
                  </a:cxn>
                  <a:cxn ang="0">
                    <a:pos x="197" y="118"/>
                  </a:cxn>
                  <a:cxn ang="0">
                    <a:pos x="187" y="131"/>
                  </a:cxn>
                  <a:cxn ang="0">
                    <a:pos x="166" y="145"/>
                  </a:cxn>
                  <a:cxn ang="0">
                    <a:pos x="151" y="158"/>
                  </a:cxn>
                  <a:cxn ang="0">
                    <a:pos x="153" y="175"/>
                  </a:cxn>
                  <a:cxn ang="0">
                    <a:pos x="165" y="194"/>
                  </a:cxn>
                  <a:cxn ang="0">
                    <a:pos x="175" y="208"/>
                  </a:cxn>
                  <a:cxn ang="0">
                    <a:pos x="169" y="216"/>
                  </a:cxn>
                  <a:cxn ang="0">
                    <a:pos x="154" y="225"/>
                  </a:cxn>
                  <a:cxn ang="0">
                    <a:pos x="110" y="229"/>
                  </a:cxn>
                  <a:cxn ang="0">
                    <a:pos x="79" y="226"/>
                  </a:cxn>
                  <a:cxn ang="0">
                    <a:pos x="63" y="223"/>
                  </a:cxn>
                  <a:cxn ang="0">
                    <a:pos x="47" y="216"/>
                  </a:cxn>
                  <a:cxn ang="0">
                    <a:pos x="24" y="205"/>
                  </a:cxn>
                  <a:cxn ang="0">
                    <a:pos x="9" y="195"/>
                  </a:cxn>
                  <a:cxn ang="0">
                    <a:pos x="7" y="174"/>
                  </a:cxn>
                  <a:cxn ang="0">
                    <a:pos x="9" y="143"/>
                  </a:cxn>
                  <a:cxn ang="0">
                    <a:pos x="7" y="129"/>
                  </a:cxn>
                  <a:cxn ang="0">
                    <a:pos x="2" y="123"/>
                  </a:cxn>
                  <a:cxn ang="0">
                    <a:pos x="0" y="112"/>
                  </a:cxn>
                  <a:cxn ang="0">
                    <a:pos x="1" y="91"/>
                  </a:cxn>
                  <a:cxn ang="0">
                    <a:pos x="22" y="64"/>
                  </a:cxn>
                  <a:cxn ang="0">
                    <a:pos x="44" y="65"/>
                  </a:cxn>
                  <a:cxn ang="0">
                    <a:pos x="58" y="54"/>
                  </a:cxn>
                  <a:cxn ang="0">
                    <a:pos x="71" y="34"/>
                  </a:cxn>
                  <a:cxn ang="0">
                    <a:pos x="82" y="16"/>
                  </a:cxn>
                  <a:cxn ang="0">
                    <a:pos x="94" y="13"/>
                  </a:cxn>
                  <a:cxn ang="0">
                    <a:pos x="112" y="16"/>
                  </a:cxn>
                  <a:cxn ang="0">
                    <a:pos x="134" y="14"/>
                  </a:cxn>
                  <a:cxn ang="0">
                    <a:pos x="156" y="5"/>
                  </a:cxn>
                </a:cxnLst>
                <a:rect l="0" t="0" r="r" b="b"/>
                <a:pathLst>
                  <a:path w="201" h="231">
                    <a:moveTo>
                      <a:pt x="166" y="0"/>
                    </a:moveTo>
                    <a:lnTo>
                      <a:pt x="172" y="11"/>
                    </a:lnTo>
                    <a:lnTo>
                      <a:pt x="189" y="28"/>
                    </a:lnTo>
                    <a:lnTo>
                      <a:pt x="197" y="38"/>
                    </a:lnTo>
                    <a:lnTo>
                      <a:pt x="200" y="50"/>
                    </a:lnTo>
                    <a:lnTo>
                      <a:pt x="201" y="66"/>
                    </a:lnTo>
                    <a:lnTo>
                      <a:pt x="201" y="82"/>
                    </a:lnTo>
                    <a:lnTo>
                      <a:pt x="199" y="97"/>
                    </a:lnTo>
                    <a:lnTo>
                      <a:pt x="198" y="110"/>
                    </a:lnTo>
                    <a:lnTo>
                      <a:pt x="197" y="118"/>
                    </a:lnTo>
                    <a:lnTo>
                      <a:pt x="194" y="124"/>
                    </a:lnTo>
                    <a:lnTo>
                      <a:pt x="187" y="131"/>
                    </a:lnTo>
                    <a:lnTo>
                      <a:pt x="177" y="138"/>
                    </a:lnTo>
                    <a:lnTo>
                      <a:pt x="166" y="145"/>
                    </a:lnTo>
                    <a:lnTo>
                      <a:pt x="157" y="151"/>
                    </a:lnTo>
                    <a:lnTo>
                      <a:pt x="151" y="158"/>
                    </a:lnTo>
                    <a:lnTo>
                      <a:pt x="150" y="166"/>
                    </a:lnTo>
                    <a:lnTo>
                      <a:pt x="153" y="175"/>
                    </a:lnTo>
                    <a:lnTo>
                      <a:pt x="159" y="184"/>
                    </a:lnTo>
                    <a:lnTo>
                      <a:pt x="165" y="194"/>
                    </a:lnTo>
                    <a:lnTo>
                      <a:pt x="171" y="201"/>
                    </a:lnTo>
                    <a:lnTo>
                      <a:pt x="175" y="208"/>
                    </a:lnTo>
                    <a:lnTo>
                      <a:pt x="174" y="212"/>
                    </a:lnTo>
                    <a:lnTo>
                      <a:pt x="169" y="216"/>
                    </a:lnTo>
                    <a:lnTo>
                      <a:pt x="162" y="220"/>
                    </a:lnTo>
                    <a:lnTo>
                      <a:pt x="154" y="225"/>
                    </a:lnTo>
                    <a:lnTo>
                      <a:pt x="147" y="231"/>
                    </a:lnTo>
                    <a:lnTo>
                      <a:pt x="110" y="229"/>
                    </a:lnTo>
                    <a:lnTo>
                      <a:pt x="93" y="227"/>
                    </a:lnTo>
                    <a:lnTo>
                      <a:pt x="79" y="226"/>
                    </a:lnTo>
                    <a:lnTo>
                      <a:pt x="68" y="224"/>
                    </a:lnTo>
                    <a:lnTo>
                      <a:pt x="63" y="223"/>
                    </a:lnTo>
                    <a:lnTo>
                      <a:pt x="57" y="220"/>
                    </a:lnTo>
                    <a:lnTo>
                      <a:pt x="47" y="216"/>
                    </a:lnTo>
                    <a:lnTo>
                      <a:pt x="35" y="211"/>
                    </a:lnTo>
                    <a:lnTo>
                      <a:pt x="24" y="205"/>
                    </a:lnTo>
                    <a:lnTo>
                      <a:pt x="14" y="200"/>
                    </a:lnTo>
                    <a:lnTo>
                      <a:pt x="9" y="195"/>
                    </a:lnTo>
                    <a:lnTo>
                      <a:pt x="7" y="186"/>
                    </a:lnTo>
                    <a:lnTo>
                      <a:pt x="7" y="174"/>
                    </a:lnTo>
                    <a:lnTo>
                      <a:pt x="8" y="160"/>
                    </a:lnTo>
                    <a:lnTo>
                      <a:pt x="9" y="143"/>
                    </a:lnTo>
                    <a:lnTo>
                      <a:pt x="8" y="134"/>
                    </a:lnTo>
                    <a:lnTo>
                      <a:pt x="7" y="129"/>
                    </a:lnTo>
                    <a:lnTo>
                      <a:pt x="4" y="126"/>
                    </a:lnTo>
                    <a:lnTo>
                      <a:pt x="2" y="123"/>
                    </a:lnTo>
                    <a:lnTo>
                      <a:pt x="1" y="118"/>
                    </a:lnTo>
                    <a:lnTo>
                      <a:pt x="0" y="112"/>
                    </a:lnTo>
                    <a:lnTo>
                      <a:pt x="0" y="103"/>
                    </a:lnTo>
                    <a:lnTo>
                      <a:pt x="1" y="91"/>
                    </a:lnTo>
                    <a:lnTo>
                      <a:pt x="5" y="63"/>
                    </a:lnTo>
                    <a:lnTo>
                      <a:pt x="22" y="64"/>
                    </a:lnTo>
                    <a:lnTo>
                      <a:pt x="35" y="65"/>
                    </a:lnTo>
                    <a:lnTo>
                      <a:pt x="44" y="65"/>
                    </a:lnTo>
                    <a:lnTo>
                      <a:pt x="51" y="62"/>
                    </a:lnTo>
                    <a:lnTo>
                      <a:pt x="58" y="54"/>
                    </a:lnTo>
                    <a:lnTo>
                      <a:pt x="64" y="44"/>
                    </a:lnTo>
                    <a:lnTo>
                      <a:pt x="71" y="34"/>
                    </a:lnTo>
                    <a:lnTo>
                      <a:pt x="77" y="24"/>
                    </a:lnTo>
                    <a:lnTo>
                      <a:pt x="82" y="16"/>
                    </a:lnTo>
                    <a:lnTo>
                      <a:pt x="87" y="13"/>
                    </a:lnTo>
                    <a:lnTo>
                      <a:pt x="94" y="13"/>
                    </a:lnTo>
                    <a:lnTo>
                      <a:pt x="102" y="15"/>
                    </a:lnTo>
                    <a:lnTo>
                      <a:pt x="112" y="16"/>
                    </a:lnTo>
                    <a:lnTo>
                      <a:pt x="125" y="16"/>
                    </a:lnTo>
                    <a:lnTo>
                      <a:pt x="134" y="14"/>
                    </a:lnTo>
                    <a:lnTo>
                      <a:pt x="145" y="11"/>
                    </a:lnTo>
                    <a:lnTo>
                      <a:pt x="156" y="5"/>
                    </a:lnTo>
                    <a:lnTo>
                      <a:pt x="166" y="0"/>
                    </a:lnTo>
                    <a:close/>
                  </a:path>
                </a:pathLst>
              </a:custGeom>
              <a:grpFill/>
              <a:ln w="0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90" name="Freeform 25">
                <a:extLst>
                  <a:ext uri="{FF2B5EF4-FFF2-40B4-BE49-F238E27FC236}">
                    <a16:creationId xmlns:a16="http://schemas.microsoft.com/office/drawing/2014/main" id="{A6912E84-15BE-4DCE-82DF-AD55580FB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0876" y="5089525"/>
                <a:ext cx="501650" cy="635000"/>
              </a:xfrm>
              <a:custGeom>
                <a:avLst/>
                <a:gdLst/>
                <a:ahLst/>
                <a:cxnLst>
                  <a:cxn ang="0">
                    <a:pos x="89" y="30"/>
                  </a:cxn>
                  <a:cxn ang="0">
                    <a:pos x="89" y="57"/>
                  </a:cxn>
                  <a:cxn ang="0">
                    <a:pos x="95" y="68"/>
                  </a:cxn>
                  <a:cxn ang="0">
                    <a:pos x="96" y="99"/>
                  </a:cxn>
                  <a:cxn ang="0">
                    <a:pos x="97" y="134"/>
                  </a:cxn>
                  <a:cxn ang="0">
                    <a:pos x="123" y="150"/>
                  </a:cxn>
                  <a:cxn ang="0">
                    <a:pos x="151" y="162"/>
                  </a:cxn>
                  <a:cxn ang="0">
                    <a:pos x="181" y="166"/>
                  </a:cxn>
                  <a:cxn ang="0">
                    <a:pos x="231" y="175"/>
                  </a:cxn>
                  <a:cxn ang="0">
                    <a:pos x="225" y="201"/>
                  </a:cxn>
                  <a:cxn ang="0">
                    <a:pos x="212" y="226"/>
                  </a:cxn>
                  <a:cxn ang="0">
                    <a:pos x="210" y="244"/>
                  </a:cxn>
                  <a:cxn ang="0">
                    <a:pos x="241" y="250"/>
                  </a:cxn>
                  <a:cxn ang="0">
                    <a:pos x="289" y="252"/>
                  </a:cxn>
                  <a:cxn ang="0">
                    <a:pos x="302" y="279"/>
                  </a:cxn>
                  <a:cxn ang="0">
                    <a:pos x="308" y="306"/>
                  </a:cxn>
                  <a:cxn ang="0">
                    <a:pos x="313" y="337"/>
                  </a:cxn>
                  <a:cxn ang="0">
                    <a:pos x="296" y="343"/>
                  </a:cxn>
                  <a:cxn ang="0">
                    <a:pos x="278" y="341"/>
                  </a:cxn>
                  <a:cxn ang="0">
                    <a:pos x="261" y="328"/>
                  </a:cxn>
                  <a:cxn ang="0">
                    <a:pos x="254" y="332"/>
                  </a:cxn>
                  <a:cxn ang="0">
                    <a:pos x="256" y="349"/>
                  </a:cxn>
                  <a:cxn ang="0">
                    <a:pos x="245" y="344"/>
                  </a:cxn>
                  <a:cxn ang="0">
                    <a:pos x="221" y="322"/>
                  </a:cxn>
                  <a:cxn ang="0">
                    <a:pos x="219" y="332"/>
                  </a:cxn>
                  <a:cxn ang="0">
                    <a:pos x="223" y="353"/>
                  </a:cxn>
                  <a:cxn ang="0">
                    <a:pos x="206" y="364"/>
                  </a:cxn>
                  <a:cxn ang="0">
                    <a:pos x="186" y="368"/>
                  </a:cxn>
                  <a:cxn ang="0">
                    <a:pos x="168" y="360"/>
                  </a:cxn>
                  <a:cxn ang="0">
                    <a:pos x="170" y="374"/>
                  </a:cxn>
                  <a:cxn ang="0">
                    <a:pos x="170" y="385"/>
                  </a:cxn>
                  <a:cxn ang="0">
                    <a:pos x="141" y="385"/>
                  </a:cxn>
                  <a:cxn ang="0">
                    <a:pos x="104" y="391"/>
                  </a:cxn>
                  <a:cxn ang="0">
                    <a:pos x="80" y="400"/>
                  </a:cxn>
                  <a:cxn ang="0">
                    <a:pos x="39" y="398"/>
                  </a:cxn>
                  <a:cxn ang="0">
                    <a:pos x="23" y="367"/>
                  </a:cxn>
                  <a:cxn ang="0">
                    <a:pos x="24" y="335"/>
                  </a:cxn>
                  <a:cxn ang="0">
                    <a:pos x="42" y="308"/>
                  </a:cxn>
                  <a:cxn ang="0">
                    <a:pos x="59" y="288"/>
                  </a:cxn>
                  <a:cxn ang="0">
                    <a:pos x="39" y="278"/>
                  </a:cxn>
                  <a:cxn ang="0">
                    <a:pos x="9" y="269"/>
                  </a:cxn>
                  <a:cxn ang="0">
                    <a:pos x="0" y="246"/>
                  </a:cxn>
                  <a:cxn ang="0">
                    <a:pos x="5" y="214"/>
                  </a:cxn>
                  <a:cxn ang="0">
                    <a:pos x="17" y="196"/>
                  </a:cxn>
                  <a:cxn ang="0">
                    <a:pos x="46" y="173"/>
                  </a:cxn>
                  <a:cxn ang="0">
                    <a:pos x="64" y="158"/>
                  </a:cxn>
                  <a:cxn ang="0">
                    <a:pos x="56" y="139"/>
                  </a:cxn>
                  <a:cxn ang="0">
                    <a:pos x="49" y="121"/>
                  </a:cxn>
                  <a:cxn ang="0">
                    <a:pos x="56" y="93"/>
                  </a:cxn>
                  <a:cxn ang="0">
                    <a:pos x="59" y="81"/>
                  </a:cxn>
                  <a:cxn ang="0">
                    <a:pos x="30" y="78"/>
                  </a:cxn>
                  <a:cxn ang="0">
                    <a:pos x="50" y="41"/>
                  </a:cxn>
                </a:cxnLst>
                <a:rect l="0" t="0" r="r" b="b"/>
                <a:pathLst>
                  <a:path w="316" h="400">
                    <a:moveTo>
                      <a:pt x="70" y="0"/>
                    </a:moveTo>
                    <a:lnTo>
                      <a:pt x="93" y="2"/>
                    </a:lnTo>
                    <a:lnTo>
                      <a:pt x="89" y="30"/>
                    </a:lnTo>
                    <a:lnTo>
                      <a:pt x="88" y="42"/>
                    </a:lnTo>
                    <a:lnTo>
                      <a:pt x="88" y="51"/>
                    </a:lnTo>
                    <a:lnTo>
                      <a:pt x="89" y="57"/>
                    </a:lnTo>
                    <a:lnTo>
                      <a:pt x="90" y="62"/>
                    </a:lnTo>
                    <a:lnTo>
                      <a:pt x="92" y="65"/>
                    </a:lnTo>
                    <a:lnTo>
                      <a:pt x="95" y="68"/>
                    </a:lnTo>
                    <a:lnTo>
                      <a:pt x="96" y="73"/>
                    </a:lnTo>
                    <a:lnTo>
                      <a:pt x="97" y="82"/>
                    </a:lnTo>
                    <a:lnTo>
                      <a:pt x="96" y="99"/>
                    </a:lnTo>
                    <a:lnTo>
                      <a:pt x="95" y="113"/>
                    </a:lnTo>
                    <a:lnTo>
                      <a:pt x="95" y="125"/>
                    </a:lnTo>
                    <a:lnTo>
                      <a:pt x="97" y="134"/>
                    </a:lnTo>
                    <a:lnTo>
                      <a:pt x="102" y="139"/>
                    </a:lnTo>
                    <a:lnTo>
                      <a:pt x="112" y="144"/>
                    </a:lnTo>
                    <a:lnTo>
                      <a:pt x="123" y="150"/>
                    </a:lnTo>
                    <a:lnTo>
                      <a:pt x="135" y="155"/>
                    </a:lnTo>
                    <a:lnTo>
                      <a:pt x="145" y="159"/>
                    </a:lnTo>
                    <a:lnTo>
                      <a:pt x="151" y="162"/>
                    </a:lnTo>
                    <a:lnTo>
                      <a:pt x="156" y="163"/>
                    </a:lnTo>
                    <a:lnTo>
                      <a:pt x="167" y="165"/>
                    </a:lnTo>
                    <a:lnTo>
                      <a:pt x="181" y="166"/>
                    </a:lnTo>
                    <a:lnTo>
                      <a:pt x="198" y="168"/>
                    </a:lnTo>
                    <a:lnTo>
                      <a:pt x="235" y="170"/>
                    </a:lnTo>
                    <a:lnTo>
                      <a:pt x="231" y="175"/>
                    </a:lnTo>
                    <a:lnTo>
                      <a:pt x="228" y="181"/>
                    </a:lnTo>
                    <a:lnTo>
                      <a:pt x="227" y="187"/>
                    </a:lnTo>
                    <a:lnTo>
                      <a:pt x="225" y="201"/>
                    </a:lnTo>
                    <a:lnTo>
                      <a:pt x="221" y="211"/>
                    </a:lnTo>
                    <a:lnTo>
                      <a:pt x="217" y="219"/>
                    </a:lnTo>
                    <a:lnTo>
                      <a:pt x="212" y="226"/>
                    </a:lnTo>
                    <a:lnTo>
                      <a:pt x="208" y="232"/>
                    </a:lnTo>
                    <a:lnTo>
                      <a:pt x="207" y="238"/>
                    </a:lnTo>
                    <a:lnTo>
                      <a:pt x="210" y="244"/>
                    </a:lnTo>
                    <a:lnTo>
                      <a:pt x="217" y="248"/>
                    </a:lnTo>
                    <a:lnTo>
                      <a:pt x="224" y="250"/>
                    </a:lnTo>
                    <a:lnTo>
                      <a:pt x="241" y="250"/>
                    </a:lnTo>
                    <a:lnTo>
                      <a:pt x="255" y="251"/>
                    </a:lnTo>
                    <a:lnTo>
                      <a:pt x="271" y="251"/>
                    </a:lnTo>
                    <a:lnTo>
                      <a:pt x="289" y="252"/>
                    </a:lnTo>
                    <a:lnTo>
                      <a:pt x="307" y="252"/>
                    </a:lnTo>
                    <a:lnTo>
                      <a:pt x="303" y="268"/>
                    </a:lnTo>
                    <a:lnTo>
                      <a:pt x="302" y="279"/>
                    </a:lnTo>
                    <a:lnTo>
                      <a:pt x="303" y="285"/>
                    </a:lnTo>
                    <a:lnTo>
                      <a:pt x="305" y="295"/>
                    </a:lnTo>
                    <a:lnTo>
                      <a:pt x="308" y="306"/>
                    </a:lnTo>
                    <a:lnTo>
                      <a:pt x="312" y="319"/>
                    </a:lnTo>
                    <a:lnTo>
                      <a:pt x="316" y="334"/>
                    </a:lnTo>
                    <a:lnTo>
                      <a:pt x="313" y="337"/>
                    </a:lnTo>
                    <a:lnTo>
                      <a:pt x="309" y="339"/>
                    </a:lnTo>
                    <a:lnTo>
                      <a:pt x="304" y="341"/>
                    </a:lnTo>
                    <a:lnTo>
                      <a:pt x="296" y="343"/>
                    </a:lnTo>
                    <a:lnTo>
                      <a:pt x="290" y="343"/>
                    </a:lnTo>
                    <a:lnTo>
                      <a:pt x="285" y="342"/>
                    </a:lnTo>
                    <a:lnTo>
                      <a:pt x="278" y="341"/>
                    </a:lnTo>
                    <a:lnTo>
                      <a:pt x="271" y="339"/>
                    </a:lnTo>
                    <a:lnTo>
                      <a:pt x="265" y="334"/>
                    </a:lnTo>
                    <a:lnTo>
                      <a:pt x="261" y="328"/>
                    </a:lnTo>
                    <a:lnTo>
                      <a:pt x="256" y="326"/>
                    </a:lnTo>
                    <a:lnTo>
                      <a:pt x="254" y="328"/>
                    </a:lnTo>
                    <a:lnTo>
                      <a:pt x="254" y="332"/>
                    </a:lnTo>
                    <a:lnTo>
                      <a:pt x="255" y="339"/>
                    </a:lnTo>
                    <a:lnTo>
                      <a:pt x="256" y="345"/>
                    </a:lnTo>
                    <a:lnTo>
                      <a:pt x="256" y="349"/>
                    </a:lnTo>
                    <a:lnTo>
                      <a:pt x="254" y="351"/>
                    </a:lnTo>
                    <a:lnTo>
                      <a:pt x="250" y="349"/>
                    </a:lnTo>
                    <a:lnTo>
                      <a:pt x="245" y="344"/>
                    </a:lnTo>
                    <a:lnTo>
                      <a:pt x="239" y="337"/>
                    </a:lnTo>
                    <a:lnTo>
                      <a:pt x="226" y="324"/>
                    </a:lnTo>
                    <a:lnTo>
                      <a:pt x="221" y="322"/>
                    </a:lnTo>
                    <a:lnTo>
                      <a:pt x="219" y="323"/>
                    </a:lnTo>
                    <a:lnTo>
                      <a:pt x="218" y="327"/>
                    </a:lnTo>
                    <a:lnTo>
                      <a:pt x="219" y="332"/>
                    </a:lnTo>
                    <a:lnTo>
                      <a:pt x="222" y="344"/>
                    </a:lnTo>
                    <a:lnTo>
                      <a:pt x="223" y="349"/>
                    </a:lnTo>
                    <a:lnTo>
                      <a:pt x="223" y="353"/>
                    </a:lnTo>
                    <a:lnTo>
                      <a:pt x="221" y="357"/>
                    </a:lnTo>
                    <a:lnTo>
                      <a:pt x="215" y="361"/>
                    </a:lnTo>
                    <a:lnTo>
                      <a:pt x="206" y="364"/>
                    </a:lnTo>
                    <a:lnTo>
                      <a:pt x="198" y="366"/>
                    </a:lnTo>
                    <a:lnTo>
                      <a:pt x="191" y="368"/>
                    </a:lnTo>
                    <a:lnTo>
                      <a:pt x="186" y="368"/>
                    </a:lnTo>
                    <a:lnTo>
                      <a:pt x="178" y="362"/>
                    </a:lnTo>
                    <a:lnTo>
                      <a:pt x="172" y="359"/>
                    </a:lnTo>
                    <a:lnTo>
                      <a:pt x="168" y="360"/>
                    </a:lnTo>
                    <a:lnTo>
                      <a:pt x="168" y="363"/>
                    </a:lnTo>
                    <a:lnTo>
                      <a:pt x="169" y="368"/>
                    </a:lnTo>
                    <a:lnTo>
                      <a:pt x="170" y="374"/>
                    </a:lnTo>
                    <a:lnTo>
                      <a:pt x="172" y="378"/>
                    </a:lnTo>
                    <a:lnTo>
                      <a:pt x="172" y="382"/>
                    </a:lnTo>
                    <a:lnTo>
                      <a:pt x="170" y="385"/>
                    </a:lnTo>
                    <a:lnTo>
                      <a:pt x="164" y="387"/>
                    </a:lnTo>
                    <a:lnTo>
                      <a:pt x="155" y="386"/>
                    </a:lnTo>
                    <a:lnTo>
                      <a:pt x="141" y="385"/>
                    </a:lnTo>
                    <a:lnTo>
                      <a:pt x="129" y="385"/>
                    </a:lnTo>
                    <a:lnTo>
                      <a:pt x="117" y="388"/>
                    </a:lnTo>
                    <a:lnTo>
                      <a:pt x="104" y="391"/>
                    </a:lnTo>
                    <a:lnTo>
                      <a:pt x="94" y="395"/>
                    </a:lnTo>
                    <a:lnTo>
                      <a:pt x="85" y="399"/>
                    </a:lnTo>
                    <a:lnTo>
                      <a:pt x="80" y="400"/>
                    </a:lnTo>
                    <a:lnTo>
                      <a:pt x="72" y="399"/>
                    </a:lnTo>
                    <a:lnTo>
                      <a:pt x="52" y="397"/>
                    </a:lnTo>
                    <a:lnTo>
                      <a:pt x="39" y="398"/>
                    </a:lnTo>
                    <a:lnTo>
                      <a:pt x="24" y="399"/>
                    </a:lnTo>
                    <a:lnTo>
                      <a:pt x="23" y="382"/>
                    </a:lnTo>
                    <a:lnTo>
                      <a:pt x="23" y="367"/>
                    </a:lnTo>
                    <a:lnTo>
                      <a:pt x="22" y="355"/>
                    </a:lnTo>
                    <a:lnTo>
                      <a:pt x="22" y="341"/>
                    </a:lnTo>
                    <a:lnTo>
                      <a:pt x="24" y="335"/>
                    </a:lnTo>
                    <a:lnTo>
                      <a:pt x="28" y="327"/>
                    </a:lnTo>
                    <a:lnTo>
                      <a:pt x="35" y="318"/>
                    </a:lnTo>
                    <a:lnTo>
                      <a:pt x="42" y="308"/>
                    </a:lnTo>
                    <a:lnTo>
                      <a:pt x="50" y="299"/>
                    </a:lnTo>
                    <a:lnTo>
                      <a:pt x="57" y="292"/>
                    </a:lnTo>
                    <a:lnTo>
                      <a:pt x="59" y="288"/>
                    </a:lnTo>
                    <a:lnTo>
                      <a:pt x="56" y="284"/>
                    </a:lnTo>
                    <a:lnTo>
                      <a:pt x="48" y="281"/>
                    </a:lnTo>
                    <a:lnTo>
                      <a:pt x="39" y="278"/>
                    </a:lnTo>
                    <a:lnTo>
                      <a:pt x="28" y="275"/>
                    </a:lnTo>
                    <a:lnTo>
                      <a:pt x="18" y="272"/>
                    </a:lnTo>
                    <a:lnTo>
                      <a:pt x="9" y="269"/>
                    </a:lnTo>
                    <a:lnTo>
                      <a:pt x="4" y="265"/>
                    </a:lnTo>
                    <a:lnTo>
                      <a:pt x="1" y="257"/>
                    </a:lnTo>
                    <a:lnTo>
                      <a:pt x="0" y="246"/>
                    </a:lnTo>
                    <a:lnTo>
                      <a:pt x="1" y="234"/>
                    </a:lnTo>
                    <a:lnTo>
                      <a:pt x="3" y="223"/>
                    </a:lnTo>
                    <a:lnTo>
                      <a:pt x="5" y="214"/>
                    </a:lnTo>
                    <a:lnTo>
                      <a:pt x="7" y="207"/>
                    </a:lnTo>
                    <a:lnTo>
                      <a:pt x="10" y="202"/>
                    </a:lnTo>
                    <a:lnTo>
                      <a:pt x="17" y="196"/>
                    </a:lnTo>
                    <a:lnTo>
                      <a:pt x="26" y="188"/>
                    </a:lnTo>
                    <a:lnTo>
                      <a:pt x="36" y="180"/>
                    </a:lnTo>
                    <a:lnTo>
                      <a:pt x="46" y="173"/>
                    </a:lnTo>
                    <a:lnTo>
                      <a:pt x="55" y="166"/>
                    </a:lnTo>
                    <a:lnTo>
                      <a:pt x="61" y="162"/>
                    </a:lnTo>
                    <a:lnTo>
                      <a:pt x="64" y="158"/>
                    </a:lnTo>
                    <a:lnTo>
                      <a:pt x="63" y="152"/>
                    </a:lnTo>
                    <a:lnTo>
                      <a:pt x="60" y="146"/>
                    </a:lnTo>
                    <a:lnTo>
                      <a:pt x="56" y="139"/>
                    </a:lnTo>
                    <a:lnTo>
                      <a:pt x="52" y="134"/>
                    </a:lnTo>
                    <a:lnTo>
                      <a:pt x="49" y="128"/>
                    </a:lnTo>
                    <a:lnTo>
                      <a:pt x="49" y="121"/>
                    </a:lnTo>
                    <a:lnTo>
                      <a:pt x="50" y="112"/>
                    </a:lnTo>
                    <a:lnTo>
                      <a:pt x="53" y="102"/>
                    </a:lnTo>
                    <a:lnTo>
                      <a:pt x="56" y="93"/>
                    </a:lnTo>
                    <a:lnTo>
                      <a:pt x="59" y="86"/>
                    </a:lnTo>
                    <a:lnTo>
                      <a:pt x="61" y="82"/>
                    </a:lnTo>
                    <a:lnTo>
                      <a:pt x="59" y="81"/>
                    </a:lnTo>
                    <a:lnTo>
                      <a:pt x="52" y="80"/>
                    </a:lnTo>
                    <a:lnTo>
                      <a:pt x="42" y="79"/>
                    </a:lnTo>
                    <a:lnTo>
                      <a:pt x="30" y="78"/>
                    </a:lnTo>
                    <a:lnTo>
                      <a:pt x="38" y="64"/>
                    </a:lnTo>
                    <a:lnTo>
                      <a:pt x="46" y="50"/>
                    </a:lnTo>
                    <a:lnTo>
                      <a:pt x="50" y="41"/>
                    </a:lnTo>
                    <a:lnTo>
                      <a:pt x="63" y="15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91" name="Freeform 26">
                <a:extLst>
                  <a:ext uri="{FF2B5EF4-FFF2-40B4-BE49-F238E27FC236}">
                    <a16:creationId xmlns:a16="http://schemas.microsoft.com/office/drawing/2014/main" id="{11F62771-2780-479D-BE7E-BA86EFA38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001" y="4660900"/>
                <a:ext cx="292100" cy="434975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103" y="9"/>
                  </a:cxn>
                  <a:cxn ang="0">
                    <a:pos x="119" y="19"/>
                  </a:cxn>
                  <a:cxn ang="0">
                    <a:pos x="133" y="29"/>
                  </a:cxn>
                  <a:cxn ang="0">
                    <a:pos x="142" y="37"/>
                  </a:cxn>
                  <a:cxn ang="0">
                    <a:pos x="147" y="46"/>
                  </a:cxn>
                  <a:cxn ang="0">
                    <a:pos x="147" y="55"/>
                  </a:cxn>
                  <a:cxn ang="0">
                    <a:pos x="143" y="63"/>
                  </a:cxn>
                  <a:cxn ang="0">
                    <a:pos x="138" y="71"/>
                  </a:cxn>
                  <a:cxn ang="0">
                    <a:pos x="132" y="79"/>
                  </a:cxn>
                  <a:cxn ang="0">
                    <a:pos x="128" y="85"/>
                  </a:cxn>
                  <a:cxn ang="0">
                    <a:pos x="126" y="93"/>
                  </a:cxn>
                  <a:cxn ang="0">
                    <a:pos x="128" y="104"/>
                  </a:cxn>
                  <a:cxn ang="0">
                    <a:pos x="134" y="117"/>
                  </a:cxn>
                  <a:cxn ang="0">
                    <a:pos x="143" y="131"/>
                  </a:cxn>
                  <a:cxn ang="0">
                    <a:pos x="152" y="145"/>
                  </a:cxn>
                  <a:cxn ang="0">
                    <a:pos x="163" y="159"/>
                  </a:cxn>
                  <a:cxn ang="0">
                    <a:pos x="173" y="170"/>
                  </a:cxn>
                  <a:cxn ang="0">
                    <a:pos x="175" y="172"/>
                  </a:cxn>
                  <a:cxn ang="0">
                    <a:pos x="176" y="174"/>
                  </a:cxn>
                  <a:cxn ang="0">
                    <a:pos x="178" y="175"/>
                  </a:cxn>
                  <a:cxn ang="0">
                    <a:pos x="181" y="177"/>
                  </a:cxn>
                  <a:cxn ang="0">
                    <a:pos x="181" y="192"/>
                  </a:cxn>
                  <a:cxn ang="0">
                    <a:pos x="183" y="203"/>
                  </a:cxn>
                  <a:cxn ang="0">
                    <a:pos x="183" y="206"/>
                  </a:cxn>
                  <a:cxn ang="0">
                    <a:pos x="184" y="209"/>
                  </a:cxn>
                  <a:cxn ang="0">
                    <a:pos x="174" y="214"/>
                  </a:cxn>
                  <a:cxn ang="0">
                    <a:pos x="163" y="220"/>
                  </a:cxn>
                  <a:cxn ang="0">
                    <a:pos x="152" y="223"/>
                  </a:cxn>
                  <a:cxn ang="0">
                    <a:pos x="143" y="225"/>
                  </a:cxn>
                  <a:cxn ang="0">
                    <a:pos x="130" y="225"/>
                  </a:cxn>
                  <a:cxn ang="0">
                    <a:pos x="120" y="224"/>
                  </a:cxn>
                  <a:cxn ang="0">
                    <a:pos x="112" y="222"/>
                  </a:cxn>
                  <a:cxn ang="0">
                    <a:pos x="105" y="222"/>
                  </a:cxn>
                  <a:cxn ang="0">
                    <a:pos x="100" y="225"/>
                  </a:cxn>
                  <a:cxn ang="0">
                    <a:pos x="95" y="233"/>
                  </a:cxn>
                  <a:cxn ang="0">
                    <a:pos x="89" y="243"/>
                  </a:cxn>
                  <a:cxn ang="0">
                    <a:pos x="82" y="253"/>
                  </a:cxn>
                  <a:cxn ang="0">
                    <a:pos x="76" y="263"/>
                  </a:cxn>
                  <a:cxn ang="0">
                    <a:pos x="69" y="271"/>
                  </a:cxn>
                  <a:cxn ang="0">
                    <a:pos x="62" y="274"/>
                  </a:cxn>
                  <a:cxn ang="0">
                    <a:pos x="53" y="274"/>
                  </a:cxn>
                  <a:cxn ang="0">
                    <a:pos x="38" y="273"/>
                  </a:cxn>
                  <a:cxn ang="0">
                    <a:pos x="20" y="271"/>
                  </a:cxn>
                  <a:cxn ang="0">
                    <a:pos x="0" y="270"/>
                  </a:cxn>
                  <a:cxn ang="0">
                    <a:pos x="26" y="214"/>
                  </a:cxn>
                  <a:cxn ang="0">
                    <a:pos x="34" y="196"/>
                  </a:cxn>
                  <a:cxn ang="0">
                    <a:pos x="41" y="179"/>
                  </a:cxn>
                  <a:cxn ang="0">
                    <a:pos x="45" y="165"/>
                  </a:cxn>
                  <a:cxn ang="0">
                    <a:pos x="48" y="155"/>
                  </a:cxn>
                  <a:cxn ang="0">
                    <a:pos x="47" y="147"/>
                  </a:cxn>
                  <a:cxn ang="0">
                    <a:pos x="43" y="137"/>
                  </a:cxn>
                  <a:cxn ang="0">
                    <a:pos x="39" y="123"/>
                  </a:cxn>
                  <a:cxn ang="0">
                    <a:pos x="33" y="105"/>
                  </a:cxn>
                  <a:cxn ang="0">
                    <a:pos x="21" y="64"/>
                  </a:cxn>
                  <a:cxn ang="0">
                    <a:pos x="54" y="53"/>
                  </a:cxn>
                  <a:cxn ang="0">
                    <a:pos x="65" y="48"/>
                  </a:cxn>
                  <a:cxn ang="0">
                    <a:pos x="72" y="44"/>
                  </a:cxn>
                  <a:cxn ang="0">
                    <a:pos x="76" y="36"/>
                  </a:cxn>
                  <a:cxn ang="0">
                    <a:pos x="77" y="27"/>
                  </a:cxn>
                  <a:cxn ang="0">
                    <a:pos x="79" y="17"/>
                  </a:cxn>
                  <a:cxn ang="0">
                    <a:pos x="81" y="8"/>
                  </a:cxn>
                  <a:cxn ang="0">
                    <a:pos x="86" y="0"/>
                  </a:cxn>
                </a:cxnLst>
                <a:rect l="0" t="0" r="r" b="b"/>
                <a:pathLst>
                  <a:path w="184" h="274">
                    <a:moveTo>
                      <a:pt x="86" y="0"/>
                    </a:moveTo>
                    <a:lnTo>
                      <a:pt x="103" y="9"/>
                    </a:lnTo>
                    <a:lnTo>
                      <a:pt x="119" y="19"/>
                    </a:lnTo>
                    <a:lnTo>
                      <a:pt x="133" y="29"/>
                    </a:lnTo>
                    <a:lnTo>
                      <a:pt x="142" y="37"/>
                    </a:lnTo>
                    <a:lnTo>
                      <a:pt x="147" y="46"/>
                    </a:lnTo>
                    <a:lnTo>
                      <a:pt x="147" y="55"/>
                    </a:lnTo>
                    <a:lnTo>
                      <a:pt x="143" y="63"/>
                    </a:lnTo>
                    <a:lnTo>
                      <a:pt x="138" y="71"/>
                    </a:lnTo>
                    <a:lnTo>
                      <a:pt x="132" y="79"/>
                    </a:lnTo>
                    <a:lnTo>
                      <a:pt x="128" y="85"/>
                    </a:lnTo>
                    <a:lnTo>
                      <a:pt x="126" y="93"/>
                    </a:lnTo>
                    <a:lnTo>
                      <a:pt x="128" y="104"/>
                    </a:lnTo>
                    <a:lnTo>
                      <a:pt x="134" y="117"/>
                    </a:lnTo>
                    <a:lnTo>
                      <a:pt x="143" y="131"/>
                    </a:lnTo>
                    <a:lnTo>
                      <a:pt x="152" y="145"/>
                    </a:lnTo>
                    <a:lnTo>
                      <a:pt x="163" y="159"/>
                    </a:lnTo>
                    <a:lnTo>
                      <a:pt x="173" y="170"/>
                    </a:lnTo>
                    <a:lnTo>
                      <a:pt x="175" y="172"/>
                    </a:lnTo>
                    <a:lnTo>
                      <a:pt x="176" y="174"/>
                    </a:lnTo>
                    <a:lnTo>
                      <a:pt x="178" y="175"/>
                    </a:lnTo>
                    <a:lnTo>
                      <a:pt x="181" y="177"/>
                    </a:lnTo>
                    <a:lnTo>
                      <a:pt x="181" y="192"/>
                    </a:lnTo>
                    <a:lnTo>
                      <a:pt x="183" y="203"/>
                    </a:lnTo>
                    <a:lnTo>
                      <a:pt x="183" y="206"/>
                    </a:lnTo>
                    <a:lnTo>
                      <a:pt x="184" y="209"/>
                    </a:lnTo>
                    <a:lnTo>
                      <a:pt x="174" y="214"/>
                    </a:lnTo>
                    <a:lnTo>
                      <a:pt x="163" y="220"/>
                    </a:lnTo>
                    <a:lnTo>
                      <a:pt x="152" y="223"/>
                    </a:lnTo>
                    <a:lnTo>
                      <a:pt x="143" y="225"/>
                    </a:lnTo>
                    <a:lnTo>
                      <a:pt x="130" y="225"/>
                    </a:lnTo>
                    <a:lnTo>
                      <a:pt x="120" y="224"/>
                    </a:lnTo>
                    <a:lnTo>
                      <a:pt x="112" y="222"/>
                    </a:lnTo>
                    <a:lnTo>
                      <a:pt x="105" y="222"/>
                    </a:lnTo>
                    <a:lnTo>
                      <a:pt x="100" y="225"/>
                    </a:lnTo>
                    <a:lnTo>
                      <a:pt x="95" y="233"/>
                    </a:lnTo>
                    <a:lnTo>
                      <a:pt x="89" y="243"/>
                    </a:lnTo>
                    <a:lnTo>
                      <a:pt x="82" y="253"/>
                    </a:lnTo>
                    <a:lnTo>
                      <a:pt x="76" y="263"/>
                    </a:lnTo>
                    <a:lnTo>
                      <a:pt x="69" y="271"/>
                    </a:lnTo>
                    <a:lnTo>
                      <a:pt x="62" y="274"/>
                    </a:lnTo>
                    <a:lnTo>
                      <a:pt x="53" y="274"/>
                    </a:lnTo>
                    <a:lnTo>
                      <a:pt x="38" y="273"/>
                    </a:lnTo>
                    <a:lnTo>
                      <a:pt x="20" y="271"/>
                    </a:lnTo>
                    <a:lnTo>
                      <a:pt x="0" y="270"/>
                    </a:lnTo>
                    <a:lnTo>
                      <a:pt x="26" y="214"/>
                    </a:lnTo>
                    <a:lnTo>
                      <a:pt x="34" y="196"/>
                    </a:lnTo>
                    <a:lnTo>
                      <a:pt x="41" y="179"/>
                    </a:lnTo>
                    <a:lnTo>
                      <a:pt x="45" y="165"/>
                    </a:lnTo>
                    <a:lnTo>
                      <a:pt x="48" y="155"/>
                    </a:lnTo>
                    <a:lnTo>
                      <a:pt x="47" y="147"/>
                    </a:lnTo>
                    <a:lnTo>
                      <a:pt x="43" y="137"/>
                    </a:lnTo>
                    <a:lnTo>
                      <a:pt x="39" y="123"/>
                    </a:lnTo>
                    <a:lnTo>
                      <a:pt x="33" y="105"/>
                    </a:lnTo>
                    <a:lnTo>
                      <a:pt x="21" y="64"/>
                    </a:lnTo>
                    <a:lnTo>
                      <a:pt x="54" y="53"/>
                    </a:lnTo>
                    <a:lnTo>
                      <a:pt x="65" y="48"/>
                    </a:lnTo>
                    <a:lnTo>
                      <a:pt x="72" y="44"/>
                    </a:lnTo>
                    <a:lnTo>
                      <a:pt x="76" y="36"/>
                    </a:lnTo>
                    <a:lnTo>
                      <a:pt x="77" y="27"/>
                    </a:lnTo>
                    <a:lnTo>
                      <a:pt x="79" y="17"/>
                    </a:lnTo>
                    <a:lnTo>
                      <a:pt x="81" y="8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0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92" name="Freeform 27">
                <a:extLst>
                  <a:ext uri="{FF2B5EF4-FFF2-40B4-BE49-F238E27FC236}">
                    <a16:creationId xmlns:a16="http://schemas.microsoft.com/office/drawing/2014/main" id="{862BE3A0-F8B8-40D7-8D34-D73A9594F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376" y="5213350"/>
                <a:ext cx="546100" cy="525463"/>
              </a:xfrm>
              <a:custGeom>
                <a:avLst/>
                <a:gdLst/>
                <a:ahLst/>
                <a:cxnLst>
                  <a:cxn ang="0">
                    <a:pos x="322" y="1"/>
                  </a:cxn>
                  <a:cxn ang="0">
                    <a:pos x="339" y="3"/>
                  </a:cxn>
                  <a:cxn ang="0">
                    <a:pos x="339" y="8"/>
                  </a:cxn>
                  <a:cxn ang="0">
                    <a:pos x="333" y="24"/>
                  </a:cxn>
                  <a:cxn ang="0">
                    <a:pos x="329" y="43"/>
                  </a:cxn>
                  <a:cxn ang="0">
                    <a:pos x="332" y="56"/>
                  </a:cxn>
                  <a:cxn ang="0">
                    <a:pos x="340" y="68"/>
                  </a:cxn>
                  <a:cxn ang="0">
                    <a:pos x="344" y="80"/>
                  </a:cxn>
                  <a:cxn ang="0">
                    <a:pos x="335" y="88"/>
                  </a:cxn>
                  <a:cxn ang="0">
                    <a:pos x="316" y="102"/>
                  </a:cxn>
                  <a:cxn ang="0">
                    <a:pos x="297" y="118"/>
                  </a:cxn>
                  <a:cxn ang="0">
                    <a:pos x="287" y="129"/>
                  </a:cxn>
                  <a:cxn ang="0">
                    <a:pos x="283" y="145"/>
                  </a:cxn>
                  <a:cxn ang="0">
                    <a:pos x="280" y="168"/>
                  </a:cxn>
                  <a:cxn ang="0">
                    <a:pos x="284" y="187"/>
                  </a:cxn>
                  <a:cxn ang="0">
                    <a:pos x="298" y="194"/>
                  </a:cxn>
                  <a:cxn ang="0">
                    <a:pos x="319" y="200"/>
                  </a:cxn>
                  <a:cxn ang="0">
                    <a:pos x="336" y="206"/>
                  </a:cxn>
                  <a:cxn ang="0">
                    <a:pos x="337" y="214"/>
                  </a:cxn>
                  <a:cxn ang="0">
                    <a:pos x="322" y="230"/>
                  </a:cxn>
                  <a:cxn ang="0">
                    <a:pos x="308" y="249"/>
                  </a:cxn>
                  <a:cxn ang="0">
                    <a:pos x="302" y="263"/>
                  </a:cxn>
                  <a:cxn ang="0">
                    <a:pos x="303" y="289"/>
                  </a:cxn>
                  <a:cxn ang="0">
                    <a:pos x="304" y="321"/>
                  </a:cxn>
                  <a:cxn ang="0">
                    <a:pos x="296" y="322"/>
                  </a:cxn>
                  <a:cxn ang="0">
                    <a:pos x="279" y="322"/>
                  </a:cxn>
                  <a:cxn ang="0">
                    <a:pos x="246" y="330"/>
                  </a:cxn>
                  <a:cxn ang="0">
                    <a:pos x="223" y="330"/>
                  </a:cxn>
                  <a:cxn ang="0">
                    <a:pos x="195" y="326"/>
                  </a:cxn>
                  <a:cxn ang="0">
                    <a:pos x="169" y="320"/>
                  </a:cxn>
                  <a:cxn ang="0">
                    <a:pos x="153" y="313"/>
                  </a:cxn>
                  <a:cxn ang="0">
                    <a:pos x="133" y="299"/>
                  </a:cxn>
                  <a:cxn ang="0">
                    <a:pos x="95" y="264"/>
                  </a:cxn>
                  <a:cxn ang="0">
                    <a:pos x="58" y="229"/>
                  </a:cxn>
                  <a:cxn ang="0">
                    <a:pos x="53" y="216"/>
                  </a:cxn>
                  <a:cxn ang="0">
                    <a:pos x="51" y="204"/>
                  </a:cxn>
                  <a:cxn ang="0">
                    <a:pos x="40" y="195"/>
                  </a:cxn>
                  <a:cxn ang="0">
                    <a:pos x="32" y="176"/>
                  </a:cxn>
                  <a:cxn ang="0">
                    <a:pos x="30" y="161"/>
                  </a:cxn>
                  <a:cxn ang="0">
                    <a:pos x="25" y="139"/>
                  </a:cxn>
                  <a:cxn ang="0">
                    <a:pos x="18" y="117"/>
                  </a:cxn>
                  <a:cxn ang="0">
                    <a:pos x="8" y="93"/>
                  </a:cxn>
                  <a:cxn ang="0">
                    <a:pos x="0" y="72"/>
                  </a:cxn>
                  <a:cxn ang="0">
                    <a:pos x="25" y="83"/>
                  </a:cxn>
                  <a:cxn ang="0">
                    <a:pos x="42" y="92"/>
                  </a:cxn>
                  <a:cxn ang="0">
                    <a:pos x="66" y="100"/>
                  </a:cxn>
                  <a:cxn ang="0">
                    <a:pos x="89" y="105"/>
                  </a:cxn>
                  <a:cxn ang="0">
                    <a:pos x="103" y="104"/>
                  </a:cxn>
                  <a:cxn ang="0">
                    <a:pos x="119" y="93"/>
                  </a:cxn>
                  <a:cxn ang="0">
                    <a:pos x="135" y="79"/>
                  </a:cxn>
                  <a:cxn ang="0">
                    <a:pos x="146" y="72"/>
                  </a:cxn>
                  <a:cxn ang="0">
                    <a:pos x="159" y="75"/>
                  </a:cxn>
                  <a:cxn ang="0">
                    <a:pos x="179" y="79"/>
                  </a:cxn>
                  <a:cxn ang="0">
                    <a:pos x="207" y="74"/>
                  </a:cxn>
                  <a:cxn ang="0">
                    <a:pos x="239" y="60"/>
                  </a:cxn>
                  <a:cxn ang="0">
                    <a:pos x="262" y="52"/>
                  </a:cxn>
                  <a:cxn ang="0">
                    <a:pos x="279" y="42"/>
                  </a:cxn>
                  <a:cxn ang="0">
                    <a:pos x="300" y="17"/>
                  </a:cxn>
                </a:cxnLst>
                <a:rect l="0" t="0" r="r" b="b"/>
                <a:pathLst>
                  <a:path w="344" h="331">
                    <a:moveTo>
                      <a:pt x="310" y="0"/>
                    </a:moveTo>
                    <a:lnTo>
                      <a:pt x="322" y="1"/>
                    </a:lnTo>
                    <a:lnTo>
                      <a:pt x="332" y="2"/>
                    </a:lnTo>
                    <a:lnTo>
                      <a:pt x="339" y="3"/>
                    </a:lnTo>
                    <a:lnTo>
                      <a:pt x="341" y="4"/>
                    </a:lnTo>
                    <a:lnTo>
                      <a:pt x="339" y="8"/>
                    </a:lnTo>
                    <a:lnTo>
                      <a:pt x="336" y="15"/>
                    </a:lnTo>
                    <a:lnTo>
                      <a:pt x="333" y="24"/>
                    </a:lnTo>
                    <a:lnTo>
                      <a:pt x="330" y="34"/>
                    </a:lnTo>
                    <a:lnTo>
                      <a:pt x="329" y="43"/>
                    </a:lnTo>
                    <a:lnTo>
                      <a:pt x="329" y="50"/>
                    </a:lnTo>
                    <a:lnTo>
                      <a:pt x="332" y="56"/>
                    </a:lnTo>
                    <a:lnTo>
                      <a:pt x="336" y="61"/>
                    </a:lnTo>
                    <a:lnTo>
                      <a:pt x="340" y="68"/>
                    </a:lnTo>
                    <a:lnTo>
                      <a:pt x="343" y="74"/>
                    </a:lnTo>
                    <a:lnTo>
                      <a:pt x="344" y="80"/>
                    </a:lnTo>
                    <a:lnTo>
                      <a:pt x="341" y="84"/>
                    </a:lnTo>
                    <a:lnTo>
                      <a:pt x="335" y="88"/>
                    </a:lnTo>
                    <a:lnTo>
                      <a:pt x="326" y="95"/>
                    </a:lnTo>
                    <a:lnTo>
                      <a:pt x="316" y="102"/>
                    </a:lnTo>
                    <a:lnTo>
                      <a:pt x="306" y="110"/>
                    </a:lnTo>
                    <a:lnTo>
                      <a:pt x="297" y="118"/>
                    </a:lnTo>
                    <a:lnTo>
                      <a:pt x="290" y="124"/>
                    </a:lnTo>
                    <a:lnTo>
                      <a:pt x="287" y="129"/>
                    </a:lnTo>
                    <a:lnTo>
                      <a:pt x="285" y="136"/>
                    </a:lnTo>
                    <a:lnTo>
                      <a:pt x="283" y="145"/>
                    </a:lnTo>
                    <a:lnTo>
                      <a:pt x="281" y="156"/>
                    </a:lnTo>
                    <a:lnTo>
                      <a:pt x="280" y="168"/>
                    </a:lnTo>
                    <a:lnTo>
                      <a:pt x="281" y="179"/>
                    </a:lnTo>
                    <a:lnTo>
                      <a:pt x="284" y="187"/>
                    </a:lnTo>
                    <a:lnTo>
                      <a:pt x="289" y="191"/>
                    </a:lnTo>
                    <a:lnTo>
                      <a:pt x="298" y="194"/>
                    </a:lnTo>
                    <a:lnTo>
                      <a:pt x="308" y="197"/>
                    </a:lnTo>
                    <a:lnTo>
                      <a:pt x="319" y="200"/>
                    </a:lnTo>
                    <a:lnTo>
                      <a:pt x="328" y="203"/>
                    </a:lnTo>
                    <a:lnTo>
                      <a:pt x="336" y="206"/>
                    </a:lnTo>
                    <a:lnTo>
                      <a:pt x="339" y="210"/>
                    </a:lnTo>
                    <a:lnTo>
                      <a:pt x="337" y="214"/>
                    </a:lnTo>
                    <a:lnTo>
                      <a:pt x="330" y="221"/>
                    </a:lnTo>
                    <a:lnTo>
                      <a:pt x="322" y="230"/>
                    </a:lnTo>
                    <a:lnTo>
                      <a:pt x="315" y="240"/>
                    </a:lnTo>
                    <a:lnTo>
                      <a:pt x="308" y="249"/>
                    </a:lnTo>
                    <a:lnTo>
                      <a:pt x="304" y="257"/>
                    </a:lnTo>
                    <a:lnTo>
                      <a:pt x="302" y="263"/>
                    </a:lnTo>
                    <a:lnTo>
                      <a:pt x="302" y="277"/>
                    </a:lnTo>
                    <a:lnTo>
                      <a:pt x="303" y="289"/>
                    </a:lnTo>
                    <a:lnTo>
                      <a:pt x="303" y="304"/>
                    </a:lnTo>
                    <a:lnTo>
                      <a:pt x="304" y="321"/>
                    </a:lnTo>
                    <a:lnTo>
                      <a:pt x="300" y="322"/>
                    </a:lnTo>
                    <a:lnTo>
                      <a:pt x="296" y="322"/>
                    </a:lnTo>
                    <a:lnTo>
                      <a:pt x="293" y="321"/>
                    </a:lnTo>
                    <a:lnTo>
                      <a:pt x="279" y="322"/>
                    </a:lnTo>
                    <a:lnTo>
                      <a:pt x="264" y="326"/>
                    </a:lnTo>
                    <a:lnTo>
                      <a:pt x="246" y="330"/>
                    </a:lnTo>
                    <a:lnTo>
                      <a:pt x="236" y="331"/>
                    </a:lnTo>
                    <a:lnTo>
                      <a:pt x="223" y="330"/>
                    </a:lnTo>
                    <a:lnTo>
                      <a:pt x="209" y="329"/>
                    </a:lnTo>
                    <a:lnTo>
                      <a:pt x="195" y="326"/>
                    </a:lnTo>
                    <a:lnTo>
                      <a:pt x="181" y="323"/>
                    </a:lnTo>
                    <a:lnTo>
                      <a:pt x="169" y="320"/>
                    </a:lnTo>
                    <a:lnTo>
                      <a:pt x="160" y="317"/>
                    </a:lnTo>
                    <a:lnTo>
                      <a:pt x="153" y="313"/>
                    </a:lnTo>
                    <a:lnTo>
                      <a:pt x="144" y="307"/>
                    </a:lnTo>
                    <a:lnTo>
                      <a:pt x="133" y="299"/>
                    </a:lnTo>
                    <a:lnTo>
                      <a:pt x="121" y="288"/>
                    </a:lnTo>
                    <a:lnTo>
                      <a:pt x="95" y="264"/>
                    </a:lnTo>
                    <a:lnTo>
                      <a:pt x="82" y="253"/>
                    </a:lnTo>
                    <a:lnTo>
                      <a:pt x="58" y="229"/>
                    </a:lnTo>
                    <a:lnTo>
                      <a:pt x="54" y="222"/>
                    </a:lnTo>
                    <a:lnTo>
                      <a:pt x="53" y="216"/>
                    </a:lnTo>
                    <a:lnTo>
                      <a:pt x="53" y="209"/>
                    </a:lnTo>
                    <a:lnTo>
                      <a:pt x="51" y="204"/>
                    </a:lnTo>
                    <a:lnTo>
                      <a:pt x="47" y="200"/>
                    </a:lnTo>
                    <a:lnTo>
                      <a:pt x="40" y="195"/>
                    </a:lnTo>
                    <a:lnTo>
                      <a:pt x="35" y="186"/>
                    </a:lnTo>
                    <a:lnTo>
                      <a:pt x="32" y="176"/>
                    </a:lnTo>
                    <a:lnTo>
                      <a:pt x="31" y="168"/>
                    </a:lnTo>
                    <a:lnTo>
                      <a:pt x="30" y="161"/>
                    </a:lnTo>
                    <a:lnTo>
                      <a:pt x="28" y="151"/>
                    </a:lnTo>
                    <a:lnTo>
                      <a:pt x="25" y="139"/>
                    </a:lnTo>
                    <a:lnTo>
                      <a:pt x="21" y="128"/>
                    </a:lnTo>
                    <a:lnTo>
                      <a:pt x="18" y="117"/>
                    </a:lnTo>
                    <a:lnTo>
                      <a:pt x="12" y="103"/>
                    </a:lnTo>
                    <a:lnTo>
                      <a:pt x="8" y="93"/>
                    </a:lnTo>
                    <a:lnTo>
                      <a:pt x="4" y="82"/>
                    </a:lnTo>
                    <a:lnTo>
                      <a:pt x="0" y="72"/>
                    </a:lnTo>
                    <a:lnTo>
                      <a:pt x="14" y="78"/>
                    </a:lnTo>
                    <a:lnTo>
                      <a:pt x="25" y="83"/>
                    </a:lnTo>
                    <a:lnTo>
                      <a:pt x="32" y="87"/>
                    </a:lnTo>
                    <a:lnTo>
                      <a:pt x="42" y="92"/>
                    </a:lnTo>
                    <a:lnTo>
                      <a:pt x="54" y="96"/>
                    </a:lnTo>
                    <a:lnTo>
                      <a:pt x="66" y="100"/>
                    </a:lnTo>
                    <a:lnTo>
                      <a:pt x="78" y="103"/>
                    </a:lnTo>
                    <a:lnTo>
                      <a:pt x="89" y="105"/>
                    </a:lnTo>
                    <a:lnTo>
                      <a:pt x="97" y="106"/>
                    </a:lnTo>
                    <a:lnTo>
                      <a:pt x="103" y="104"/>
                    </a:lnTo>
                    <a:lnTo>
                      <a:pt x="110" y="99"/>
                    </a:lnTo>
                    <a:lnTo>
                      <a:pt x="119" y="93"/>
                    </a:lnTo>
                    <a:lnTo>
                      <a:pt x="127" y="85"/>
                    </a:lnTo>
                    <a:lnTo>
                      <a:pt x="135" y="79"/>
                    </a:lnTo>
                    <a:lnTo>
                      <a:pt x="141" y="74"/>
                    </a:lnTo>
                    <a:lnTo>
                      <a:pt x="146" y="72"/>
                    </a:lnTo>
                    <a:lnTo>
                      <a:pt x="151" y="73"/>
                    </a:lnTo>
                    <a:lnTo>
                      <a:pt x="159" y="75"/>
                    </a:lnTo>
                    <a:lnTo>
                      <a:pt x="168" y="78"/>
                    </a:lnTo>
                    <a:lnTo>
                      <a:pt x="179" y="79"/>
                    </a:lnTo>
                    <a:lnTo>
                      <a:pt x="193" y="78"/>
                    </a:lnTo>
                    <a:lnTo>
                      <a:pt x="207" y="74"/>
                    </a:lnTo>
                    <a:lnTo>
                      <a:pt x="225" y="66"/>
                    </a:lnTo>
                    <a:lnTo>
                      <a:pt x="239" y="60"/>
                    </a:lnTo>
                    <a:lnTo>
                      <a:pt x="251" y="56"/>
                    </a:lnTo>
                    <a:lnTo>
                      <a:pt x="262" y="52"/>
                    </a:lnTo>
                    <a:lnTo>
                      <a:pt x="271" y="48"/>
                    </a:lnTo>
                    <a:lnTo>
                      <a:pt x="279" y="42"/>
                    </a:lnTo>
                    <a:lnTo>
                      <a:pt x="289" y="31"/>
                    </a:lnTo>
                    <a:lnTo>
                      <a:pt x="300" y="17"/>
                    </a:lnTo>
                    <a:lnTo>
                      <a:pt x="310" y="0"/>
                    </a:lnTo>
                    <a:close/>
                  </a:path>
                </a:pathLst>
              </a:custGeom>
              <a:grpFill/>
              <a:ln w="0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93" name="Freeform 28">
                <a:extLst>
                  <a:ext uri="{FF2B5EF4-FFF2-40B4-BE49-F238E27FC236}">
                    <a16:creationId xmlns:a16="http://schemas.microsoft.com/office/drawing/2014/main" id="{C5D1A2E7-372F-4F35-B583-7053B61A8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488" y="4941888"/>
                <a:ext cx="347663" cy="547688"/>
              </a:xfrm>
              <a:custGeom>
                <a:avLst/>
                <a:gdLst/>
                <a:ahLst/>
                <a:cxnLst>
                  <a:cxn ang="0">
                    <a:pos x="56" y="7"/>
                  </a:cxn>
                  <a:cxn ang="0">
                    <a:pos x="85" y="20"/>
                  </a:cxn>
                  <a:cxn ang="0">
                    <a:pos x="112" y="30"/>
                  </a:cxn>
                  <a:cxn ang="0">
                    <a:pos x="130" y="36"/>
                  </a:cxn>
                  <a:cxn ang="0">
                    <a:pos x="152" y="52"/>
                  </a:cxn>
                  <a:cxn ang="0">
                    <a:pos x="173" y="77"/>
                  </a:cxn>
                  <a:cxn ang="0">
                    <a:pos x="196" y="101"/>
                  </a:cxn>
                  <a:cxn ang="0">
                    <a:pos x="215" y="118"/>
                  </a:cxn>
                  <a:cxn ang="0">
                    <a:pos x="219" y="134"/>
                  </a:cxn>
                  <a:cxn ang="0">
                    <a:pos x="218" y="158"/>
                  </a:cxn>
                  <a:cxn ang="0">
                    <a:pos x="216" y="179"/>
                  </a:cxn>
                  <a:cxn ang="0">
                    <a:pos x="214" y="186"/>
                  </a:cxn>
                  <a:cxn ang="0">
                    <a:pos x="210" y="193"/>
                  </a:cxn>
                  <a:cxn ang="0">
                    <a:pos x="191" y="191"/>
                  </a:cxn>
                  <a:cxn ang="0">
                    <a:pos x="157" y="178"/>
                  </a:cxn>
                  <a:cxn ang="0">
                    <a:pos x="148" y="180"/>
                  </a:cxn>
                  <a:cxn ang="0">
                    <a:pos x="138" y="197"/>
                  </a:cxn>
                  <a:cxn ang="0">
                    <a:pos x="125" y="225"/>
                  </a:cxn>
                  <a:cxn ang="0">
                    <a:pos x="108" y="270"/>
                  </a:cxn>
                  <a:cxn ang="0">
                    <a:pos x="100" y="293"/>
                  </a:cxn>
                  <a:cxn ang="0">
                    <a:pos x="97" y="308"/>
                  </a:cxn>
                  <a:cxn ang="0">
                    <a:pos x="101" y="325"/>
                  </a:cxn>
                  <a:cxn ang="0">
                    <a:pos x="101" y="338"/>
                  </a:cxn>
                  <a:cxn ang="0">
                    <a:pos x="100" y="345"/>
                  </a:cxn>
                  <a:cxn ang="0">
                    <a:pos x="64" y="344"/>
                  </a:cxn>
                  <a:cxn ang="0">
                    <a:pos x="34" y="343"/>
                  </a:cxn>
                  <a:cxn ang="0">
                    <a:pos x="10" y="341"/>
                  </a:cxn>
                  <a:cxn ang="0">
                    <a:pos x="0" y="331"/>
                  </a:cxn>
                  <a:cxn ang="0">
                    <a:pos x="5" y="319"/>
                  </a:cxn>
                  <a:cxn ang="0">
                    <a:pos x="14" y="304"/>
                  </a:cxn>
                  <a:cxn ang="0">
                    <a:pos x="20" y="280"/>
                  </a:cxn>
                  <a:cxn ang="0">
                    <a:pos x="28" y="263"/>
                  </a:cxn>
                  <a:cxn ang="0">
                    <a:pos x="43" y="253"/>
                  </a:cxn>
                  <a:cxn ang="0">
                    <a:pos x="55" y="245"/>
                  </a:cxn>
                  <a:cxn ang="0">
                    <a:pos x="52" y="233"/>
                  </a:cxn>
                  <a:cxn ang="0">
                    <a:pos x="40" y="216"/>
                  </a:cxn>
                  <a:cxn ang="0">
                    <a:pos x="31" y="198"/>
                  </a:cxn>
                  <a:cxn ang="0">
                    <a:pos x="38" y="183"/>
                  </a:cxn>
                  <a:cxn ang="0">
                    <a:pos x="58" y="170"/>
                  </a:cxn>
                  <a:cxn ang="0">
                    <a:pos x="75" y="156"/>
                  </a:cxn>
                  <a:cxn ang="0">
                    <a:pos x="79" y="142"/>
                  </a:cxn>
                  <a:cxn ang="0">
                    <a:pos x="82" y="114"/>
                  </a:cxn>
                  <a:cxn ang="0">
                    <a:pos x="81" y="82"/>
                  </a:cxn>
                  <a:cxn ang="0">
                    <a:pos x="71" y="61"/>
                  </a:cxn>
                  <a:cxn ang="0">
                    <a:pos x="50" y="37"/>
                  </a:cxn>
                  <a:cxn ang="0">
                    <a:pos x="44" y="15"/>
                  </a:cxn>
                </a:cxnLst>
                <a:rect l="0" t="0" r="r" b="b"/>
                <a:pathLst>
                  <a:path w="219" h="345">
                    <a:moveTo>
                      <a:pt x="44" y="0"/>
                    </a:moveTo>
                    <a:lnTo>
                      <a:pt x="56" y="7"/>
                    </a:lnTo>
                    <a:lnTo>
                      <a:pt x="70" y="14"/>
                    </a:lnTo>
                    <a:lnTo>
                      <a:pt x="85" y="20"/>
                    </a:lnTo>
                    <a:lnTo>
                      <a:pt x="98" y="26"/>
                    </a:lnTo>
                    <a:lnTo>
                      <a:pt x="112" y="30"/>
                    </a:lnTo>
                    <a:lnTo>
                      <a:pt x="123" y="34"/>
                    </a:lnTo>
                    <a:lnTo>
                      <a:pt x="130" y="36"/>
                    </a:lnTo>
                    <a:lnTo>
                      <a:pt x="141" y="42"/>
                    </a:lnTo>
                    <a:lnTo>
                      <a:pt x="152" y="52"/>
                    </a:lnTo>
                    <a:lnTo>
                      <a:pt x="163" y="65"/>
                    </a:lnTo>
                    <a:lnTo>
                      <a:pt x="173" y="77"/>
                    </a:lnTo>
                    <a:lnTo>
                      <a:pt x="184" y="90"/>
                    </a:lnTo>
                    <a:lnTo>
                      <a:pt x="196" y="101"/>
                    </a:lnTo>
                    <a:lnTo>
                      <a:pt x="207" y="110"/>
                    </a:lnTo>
                    <a:lnTo>
                      <a:pt x="215" y="118"/>
                    </a:lnTo>
                    <a:lnTo>
                      <a:pt x="218" y="124"/>
                    </a:lnTo>
                    <a:lnTo>
                      <a:pt x="219" y="134"/>
                    </a:lnTo>
                    <a:lnTo>
                      <a:pt x="219" y="146"/>
                    </a:lnTo>
                    <a:lnTo>
                      <a:pt x="218" y="158"/>
                    </a:lnTo>
                    <a:lnTo>
                      <a:pt x="217" y="169"/>
                    </a:lnTo>
                    <a:lnTo>
                      <a:pt x="216" y="179"/>
                    </a:lnTo>
                    <a:lnTo>
                      <a:pt x="215" y="184"/>
                    </a:lnTo>
                    <a:lnTo>
                      <a:pt x="214" y="186"/>
                    </a:lnTo>
                    <a:lnTo>
                      <a:pt x="212" y="189"/>
                    </a:lnTo>
                    <a:lnTo>
                      <a:pt x="210" y="193"/>
                    </a:lnTo>
                    <a:lnTo>
                      <a:pt x="207" y="197"/>
                    </a:lnTo>
                    <a:lnTo>
                      <a:pt x="191" y="191"/>
                    </a:lnTo>
                    <a:lnTo>
                      <a:pt x="177" y="185"/>
                    </a:lnTo>
                    <a:lnTo>
                      <a:pt x="157" y="178"/>
                    </a:lnTo>
                    <a:lnTo>
                      <a:pt x="152" y="177"/>
                    </a:lnTo>
                    <a:lnTo>
                      <a:pt x="148" y="180"/>
                    </a:lnTo>
                    <a:lnTo>
                      <a:pt x="143" y="187"/>
                    </a:lnTo>
                    <a:lnTo>
                      <a:pt x="138" y="197"/>
                    </a:lnTo>
                    <a:lnTo>
                      <a:pt x="132" y="210"/>
                    </a:lnTo>
                    <a:lnTo>
                      <a:pt x="125" y="225"/>
                    </a:lnTo>
                    <a:lnTo>
                      <a:pt x="113" y="256"/>
                    </a:lnTo>
                    <a:lnTo>
                      <a:pt x="108" y="270"/>
                    </a:lnTo>
                    <a:lnTo>
                      <a:pt x="104" y="283"/>
                    </a:lnTo>
                    <a:lnTo>
                      <a:pt x="100" y="293"/>
                    </a:lnTo>
                    <a:lnTo>
                      <a:pt x="98" y="299"/>
                    </a:lnTo>
                    <a:lnTo>
                      <a:pt x="97" y="308"/>
                    </a:lnTo>
                    <a:lnTo>
                      <a:pt x="98" y="316"/>
                    </a:lnTo>
                    <a:lnTo>
                      <a:pt x="101" y="325"/>
                    </a:lnTo>
                    <a:lnTo>
                      <a:pt x="102" y="335"/>
                    </a:lnTo>
                    <a:lnTo>
                      <a:pt x="101" y="338"/>
                    </a:lnTo>
                    <a:lnTo>
                      <a:pt x="101" y="342"/>
                    </a:lnTo>
                    <a:lnTo>
                      <a:pt x="100" y="345"/>
                    </a:lnTo>
                    <a:lnTo>
                      <a:pt x="82" y="345"/>
                    </a:lnTo>
                    <a:lnTo>
                      <a:pt x="64" y="344"/>
                    </a:lnTo>
                    <a:lnTo>
                      <a:pt x="48" y="344"/>
                    </a:lnTo>
                    <a:lnTo>
                      <a:pt x="34" y="343"/>
                    </a:lnTo>
                    <a:lnTo>
                      <a:pt x="17" y="343"/>
                    </a:lnTo>
                    <a:lnTo>
                      <a:pt x="10" y="341"/>
                    </a:lnTo>
                    <a:lnTo>
                      <a:pt x="3" y="337"/>
                    </a:lnTo>
                    <a:lnTo>
                      <a:pt x="0" y="331"/>
                    </a:lnTo>
                    <a:lnTo>
                      <a:pt x="1" y="325"/>
                    </a:lnTo>
                    <a:lnTo>
                      <a:pt x="5" y="319"/>
                    </a:lnTo>
                    <a:lnTo>
                      <a:pt x="10" y="312"/>
                    </a:lnTo>
                    <a:lnTo>
                      <a:pt x="14" y="304"/>
                    </a:lnTo>
                    <a:lnTo>
                      <a:pt x="18" y="294"/>
                    </a:lnTo>
                    <a:lnTo>
                      <a:pt x="20" y="280"/>
                    </a:lnTo>
                    <a:lnTo>
                      <a:pt x="22" y="271"/>
                    </a:lnTo>
                    <a:lnTo>
                      <a:pt x="28" y="263"/>
                    </a:lnTo>
                    <a:lnTo>
                      <a:pt x="35" y="258"/>
                    </a:lnTo>
                    <a:lnTo>
                      <a:pt x="43" y="253"/>
                    </a:lnTo>
                    <a:lnTo>
                      <a:pt x="50" y="249"/>
                    </a:lnTo>
                    <a:lnTo>
                      <a:pt x="55" y="245"/>
                    </a:lnTo>
                    <a:lnTo>
                      <a:pt x="56" y="240"/>
                    </a:lnTo>
                    <a:lnTo>
                      <a:pt x="52" y="233"/>
                    </a:lnTo>
                    <a:lnTo>
                      <a:pt x="46" y="226"/>
                    </a:lnTo>
                    <a:lnTo>
                      <a:pt x="40" y="216"/>
                    </a:lnTo>
                    <a:lnTo>
                      <a:pt x="34" y="207"/>
                    </a:lnTo>
                    <a:lnTo>
                      <a:pt x="31" y="198"/>
                    </a:lnTo>
                    <a:lnTo>
                      <a:pt x="32" y="190"/>
                    </a:lnTo>
                    <a:lnTo>
                      <a:pt x="38" y="183"/>
                    </a:lnTo>
                    <a:lnTo>
                      <a:pt x="47" y="177"/>
                    </a:lnTo>
                    <a:lnTo>
                      <a:pt x="58" y="170"/>
                    </a:lnTo>
                    <a:lnTo>
                      <a:pt x="68" y="163"/>
                    </a:lnTo>
                    <a:lnTo>
                      <a:pt x="75" y="156"/>
                    </a:lnTo>
                    <a:lnTo>
                      <a:pt x="78" y="150"/>
                    </a:lnTo>
                    <a:lnTo>
                      <a:pt x="79" y="142"/>
                    </a:lnTo>
                    <a:lnTo>
                      <a:pt x="80" y="129"/>
                    </a:lnTo>
                    <a:lnTo>
                      <a:pt x="82" y="114"/>
                    </a:lnTo>
                    <a:lnTo>
                      <a:pt x="82" y="98"/>
                    </a:lnTo>
                    <a:lnTo>
                      <a:pt x="81" y="82"/>
                    </a:lnTo>
                    <a:lnTo>
                      <a:pt x="78" y="70"/>
                    </a:lnTo>
                    <a:lnTo>
                      <a:pt x="71" y="61"/>
                    </a:lnTo>
                    <a:lnTo>
                      <a:pt x="56" y="46"/>
                    </a:lnTo>
                    <a:lnTo>
                      <a:pt x="50" y="37"/>
                    </a:lnTo>
                    <a:lnTo>
                      <a:pt x="46" y="26"/>
                    </a:lnTo>
                    <a:lnTo>
                      <a:pt x="44" y="15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0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94" name="Freeform 29">
                <a:extLst>
                  <a:ext uri="{FF2B5EF4-FFF2-40B4-BE49-F238E27FC236}">
                    <a16:creationId xmlns:a16="http://schemas.microsoft.com/office/drawing/2014/main" id="{46428C63-1E88-4969-8E55-2D665EF3D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0301" y="5222875"/>
                <a:ext cx="395288" cy="425450"/>
              </a:xfrm>
              <a:custGeom>
                <a:avLst/>
                <a:gdLst/>
                <a:ahLst/>
                <a:cxnLst>
                  <a:cxn ang="0">
                    <a:pos x="62" y="1"/>
                  </a:cxn>
                  <a:cxn ang="0">
                    <a:pos x="96" y="14"/>
                  </a:cxn>
                  <a:cxn ang="0">
                    <a:pos x="106" y="29"/>
                  </a:cxn>
                  <a:cxn ang="0">
                    <a:pos x="100" y="52"/>
                  </a:cxn>
                  <a:cxn ang="0">
                    <a:pos x="106" y="61"/>
                  </a:cxn>
                  <a:cxn ang="0">
                    <a:pos x="121" y="64"/>
                  </a:cxn>
                  <a:cxn ang="0">
                    <a:pos x="139" y="65"/>
                  </a:cxn>
                  <a:cxn ang="0">
                    <a:pos x="154" y="68"/>
                  </a:cxn>
                  <a:cxn ang="0">
                    <a:pos x="164" y="80"/>
                  </a:cxn>
                  <a:cxn ang="0">
                    <a:pos x="181" y="102"/>
                  </a:cxn>
                  <a:cxn ang="0">
                    <a:pos x="202" y="132"/>
                  </a:cxn>
                  <a:cxn ang="0">
                    <a:pos x="223" y="162"/>
                  </a:cxn>
                  <a:cxn ang="0">
                    <a:pos x="232" y="178"/>
                  </a:cxn>
                  <a:cxn ang="0">
                    <a:pos x="229" y="182"/>
                  </a:cxn>
                  <a:cxn ang="0">
                    <a:pos x="224" y="185"/>
                  </a:cxn>
                  <a:cxn ang="0">
                    <a:pos x="226" y="191"/>
                  </a:cxn>
                  <a:cxn ang="0">
                    <a:pos x="239" y="205"/>
                  </a:cxn>
                  <a:cxn ang="0">
                    <a:pos x="242" y="213"/>
                  </a:cxn>
                  <a:cxn ang="0">
                    <a:pos x="249" y="233"/>
                  </a:cxn>
                  <a:cxn ang="0">
                    <a:pos x="243" y="241"/>
                  </a:cxn>
                  <a:cxn ang="0">
                    <a:pos x="242" y="245"/>
                  </a:cxn>
                  <a:cxn ang="0">
                    <a:pos x="234" y="251"/>
                  </a:cxn>
                  <a:cxn ang="0">
                    <a:pos x="215" y="256"/>
                  </a:cxn>
                  <a:cxn ang="0">
                    <a:pos x="153" y="257"/>
                  </a:cxn>
                  <a:cxn ang="0">
                    <a:pos x="120" y="262"/>
                  </a:cxn>
                  <a:cxn ang="0">
                    <a:pos x="85" y="266"/>
                  </a:cxn>
                  <a:cxn ang="0">
                    <a:pos x="60" y="268"/>
                  </a:cxn>
                  <a:cxn ang="0">
                    <a:pos x="40" y="263"/>
                  </a:cxn>
                  <a:cxn ang="0">
                    <a:pos x="30" y="252"/>
                  </a:cxn>
                  <a:cxn ang="0">
                    <a:pos x="24" y="247"/>
                  </a:cxn>
                  <a:cxn ang="0">
                    <a:pos x="17" y="248"/>
                  </a:cxn>
                  <a:cxn ang="0">
                    <a:pos x="10" y="235"/>
                  </a:cxn>
                  <a:cxn ang="0">
                    <a:pos x="3" y="211"/>
                  </a:cxn>
                  <a:cxn ang="0">
                    <a:pos x="0" y="195"/>
                  </a:cxn>
                  <a:cxn ang="0">
                    <a:pos x="3" y="175"/>
                  </a:cxn>
                  <a:cxn ang="0">
                    <a:pos x="7" y="158"/>
                  </a:cxn>
                  <a:cxn ang="0">
                    <a:pos x="3" y="139"/>
                  </a:cxn>
                  <a:cxn ang="0">
                    <a:pos x="3" y="122"/>
                  </a:cxn>
                  <a:cxn ang="0">
                    <a:pos x="9" y="106"/>
                  </a:cxn>
                  <a:cxn ang="0">
                    <a:pos x="18" y="79"/>
                  </a:cxn>
                  <a:cxn ang="0">
                    <a:pos x="37" y="33"/>
                  </a:cxn>
                  <a:cxn ang="0">
                    <a:pos x="48" y="10"/>
                  </a:cxn>
                  <a:cxn ang="0">
                    <a:pos x="57" y="0"/>
                  </a:cxn>
                </a:cxnLst>
                <a:rect l="0" t="0" r="r" b="b"/>
                <a:pathLst>
                  <a:path w="249" h="268">
                    <a:moveTo>
                      <a:pt x="57" y="0"/>
                    </a:moveTo>
                    <a:lnTo>
                      <a:pt x="62" y="1"/>
                    </a:lnTo>
                    <a:lnTo>
                      <a:pt x="82" y="8"/>
                    </a:lnTo>
                    <a:lnTo>
                      <a:pt x="96" y="14"/>
                    </a:lnTo>
                    <a:lnTo>
                      <a:pt x="112" y="20"/>
                    </a:lnTo>
                    <a:lnTo>
                      <a:pt x="106" y="29"/>
                    </a:lnTo>
                    <a:lnTo>
                      <a:pt x="102" y="40"/>
                    </a:lnTo>
                    <a:lnTo>
                      <a:pt x="100" y="52"/>
                    </a:lnTo>
                    <a:lnTo>
                      <a:pt x="102" y="57"/>
                    </a:lnTo>
                    <a:lnTo>
                      <a:pt x="106" y="61"/>
                    </a:lnTo>
                    <a:lnTo>
                      <a:pt x="113" y="63"/>
                    </a:lnTo>
                    <a:lnTo>
                      <a:pt x="121" y="64"/>
                    </a:lnTo>
                    <a:lnTo>
                      <a:pt x="130" y="64"/>
                    </a:lnTo>
                    <a:lnTo>
                      <a:pt x="139" y="65"/>
                    </a:lnTo>
                    <a:lnTo>
                      <a:pt x="146" y="66"/>
                    </a:lnTo>
                    <a:lnTo>
                      <a:pt x="154" y="68"/>
                    </a:lnTo>
                    <a:lnTo>
                      <a:pt x="159" y="73"/>
                    </a:lnTo>
                    <a:lnTo>
                      <a:pt x="164" y="80"/>
                    </a:lnTo>
                    <a:lnTo>
                      <a:pt x="172" y="90"/>
                    </a:lnTo>
                    <a:lnTo>
                      <a:pt x="181" y="102"/>
                    </a:lnTo>
                    <a:lnTo>
                      <a:pt x="191" y="117"/>
                    </a:lnTo>
                    <a:lnTo>
                      <a:pt x="202" y="132"/>
                    </a:lnTo>
                    <a:lnTo>
                      <a:pt x="214" y="147"/>
                    </a:lnTo>
                    <a:lnTo>
                      <a:pt x="223" y="162"/>
                    </a:lnTo>
                    <a:lnTo>
                      <a:pt x="233" y="175"/>
                    </a:lnTo>
                    <a:lnTo>
                      <a:pt x="232" y="178"/>
                    </a:lnTo>
                    <a:lnTo>
                      <a:pt x="231" y="180"/>
                    </a:lnTo>
                    <a:lnTo>
                      <a:pt x="229" y="182"/>
                    </a:lnTo>
                    <a:lnTo>
                      <a:pt x="227" y="183"/>
                    </a:lnTo>
                    <a:lnTo>
                      <a:pt x="224" y="185"/>
                    </a:lnTo>
                    <a:lnTo>
                      <a:pt x="224" y="187"/>
                    </a:lnTo>
                    <a:lnTo>
                      <a:pt x="226" y="191"/>
                    </a:lnTo>
                    <a:lnTo>
                      <a:pt x="231" y="195"/>
                    </a:lnTo>
                    <a:lnTo>
                      <a:pt x="239" y="205"/>
                    </a:lnTo>
                    <a:lnTo>
                      <a:pt x="241" y="209"/>
                    </a:lnTo>
                    <a:lnTo>
                      <a:pt x="242" y="213"/>
                    </a:lnTo>
                    <a:lnTo>
                      <a:pt x="248" y="227"/>
                    </a:lnTo>
                    <a:lnTo>
                      <a:pt x="249" y="233"/>
                    </a:lnTo>
                    <a:lnTo>
                      <a:pt x="247" y="237"/>
                    </a:lnTo>
                    <a:lnTo>
                      <a:pt x="243" y="241"/>
                    </a:lnTo>
                    <a:lnTo>
                      <a:pt x="242" y="243"/>
                    </a:lnTo>
                    <a:lnTo>
                      <a:pt x="242" y="245"/>
                    </a:lnTo>
                    <a:lnTo>
                      <a:pt x="238" y="249"/>
                    </a:lnTo>
                    <a:lnTo>
                      <a:pt x="234" y="251"/>
                    </a:lnTo>
                    <a:lnTo>
                      <a:pt x="226" y="254"/>
                    </a:lnTo>
                    <a:lnTo>
                      <a:pt x="215" y="256"/>
                    </a:lnTo>
                    <a:lnTo>
                      <a:pt x="167" y="256"/>
                    </a:lnTo>
                    <a:lnTo>
                      <a:pt x="153" y="257"/>
                    </a:lnTo>
                    <a:lnTo>
                      <a:pt x="138" y="259"/>
                    </a:lnTo>
                    <a:lnTo>
                      <a:pt x="120" y="262"/>
                    </a:lnTo>
                    <a:lnTo>
                      <a:pt x="102" y="264"/>
                    </a:lnTo>
                    <a:lnTo>
                      <a:pt x="85" y="266"/>
                    </a:lnTo>
                    <a:lnTo>
                      <a:pt x="70" y="267"/>
                    </a:lnTo>
                    <a:lnTo>
                      <a:pt x="60" y="268"/>
                    </a:lnTo>
                    <a:lnTo>
                      <a:pt x="49" y="266"/>
                    </a:lnTo>
                    <a:lnTo>
                      <a:pt x="40" y="263"/>
                    </a:lnTo>
                    <a:lnTo>
                      <a:pt x="34" y="258"/>
                    </a:lnTo>
                    <a:lnTo>
                      <a:pt x="30" y="252"/>
                    </a:lnTo>
                    <a:lnTo>
                      <a:pt x="26" y="248"/>
                    </a:lnTo>
                    <a:lnTo>
                      <a:pt x="24" y="247"/>
                    </a:lnTo>
                    <a:lnTo>
                      <a:pt x="19" y="247"/>
                    </a:lnTo>
                    <a:lnTo>
                      <a:pt x="17" y="248"/>
                    </a:lnTo>
                    <a:lnTo>
                      <a:pt x="14" y="250"/>
                    </a:lnTo>
                    <a:lnTo>
                      <a:pt x="10" y="235"/>
                    </a:lnTo>
                    <a:lnTo>
                      <a:pt x="6" y="222"/>
                    </a:lnTo>
                    <a:lnTo>
                      <a:pt x="3" y="211"/>
                    </a:lnTo>
                    <a:lnTo>
                      <a:pt x="1" y="201"/>
                    </a:lnTo>
                    <a:lnTo>
                      <a:pt x="0" y="195"/>
                    </a:lnTo>
                    <a:lnTo>
                      <a:pt x="1" y="184"/>
                    </a:lnTo>
                    <a:lnTo>
                      <a:pt x="3" y="175"/>
                    </a:lnTo>
                    <a:lnTo>
                      <a:pt x="5" y="167"/>
                    </a:lnTo>
                    <a:lnTo>
                      <a:pt x="7" y="158"/>
                    </a:lnTo>
                    <a:lnTo>
                      <a:pt x="6" y="148"/>
                    </a:lnTo>
                    <a:lnTo>
                      <a:pt x="3" y="139"/>
                    </a:lnTo>
                    <a:lnTo>
                      <a:pt x="2" y="131"/>
                    </a:lnTo>
                    <a:lnTo>
                      <a:pt x="3" y="122"/>
                    </a:lnTo>
                    <a:lnTo>
                      <a:pt x="5" y="116"/>
                    </a:lnTo>
                    <a:lnTo>
                      <a:pt x="9" y="106"/>
                    </a:lnTo>
                    <a:lnTo>
                      <a:pt x="13" y="93"/>
                    </a:lnTo>
                    <a:lnTo>
                      <a:pt x="18" y="79"/>
                    </a:lnTo>
                    <a:lnTo>
                      <a:pt x="30" y="48"/>
                    </a:lnTo>
                    <a:lnTo>
                      <a:pt x="37" y="33"/>
                    </a:lnTo>
                    <a:lnTo>
                      <a:pt x="43" y="20"/>
                    </a:lnTo>
                    <a:lnTo>
                      <a:pt x="48" y="10"/>
                    </a:lnTo>
                    <a:lnTo>
                      <a:pt x="53" y="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95" name="Freeform 30">
                <a:extLst>
                  <a:ext uri="{FF2B5EF4-FFF2-40B4-BE49-F238E27FC236}">
                    <a16:creationId xmlns:a16="http://schemas.microsoft.com/office/drawing/2014/main" id="{12A79342-25A7-45C6-ADFB-1AFF06CBB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501" y="4194175"/>
                <a:ext cx="706438" cy="852488"/>
              </a:xfrm>
              <a:custGeom>
                <a:avLst/>
                <a:gdLst/>
                <a:ahLst/>
                <a:cxnLst>
                  <a:cxn ang="0">
                    <a:pos x="412" y="1"/>
                  </a:cxn>
                  <a:cxn ang="0">
                    <a:pos x="430" y="20"/>
                  </a:cxn>
                  <a:cxn ang="0">
                    <a:pos x="443" y="64"/>
                  </a:cxn>
                  <a:cxn ang="0">
                    <a:pos x="433" y="162"/>
                  </a:cxn>
                  <a:cxn ang="0">
                    <a:pos x="428" y="189"/>
                  </a:cxn>
                  <a:cxn ang="0">
                    <a:pos x="406" y="202"/>
                  </a:cxn>
                  <a:cxn ang="0">
                    <a:pos x="386" y="218"/>
                  </a:cxn>
                  <a:cxn ang="0">
                    <a:pos x="389" y="240"/>
                  </a:cxn>
                  <a:cxn ang="0">
                    <a:pos x="390" y="264"/>
                  </a:cxn>
                  <a:cxn ang="0">
                    <a:pos x="369" y="280"/>
                  </a:cxn>
                  <a:cxn ang="0">
                    <a:pos x="318" y="298"/>
                  </a:cxn>
                  <a:cxn ang="0">
                    <a:pos x="303" y="292"/>
                  </a:cxn>
                  <a:cxn ang="0">
                    <a:pos x="297" y="266"/>
                  </a:cxn>
                  <a:cxn ang="0">
                    <a:pos x="286" y="250"/>
                  </a:cxn>
                  <a:cxn ang="0">
                    <a:pos x="250" y="253"/>
                  </a:cxn>
                  <a:cxn ang="0">
                    <a:pos x="231" y="277"/>
                  </a:cxn>
                  <a:cxn ang="0">
                    <a:pos x="214" y="314"/>
                  </a:cxn>
                  <a:cxn ang="0">
                    <a:pos x="217" y="347"/>
                  </a:cxn>
                  <a:cxn ang="0">
                    <a:pos x="203" y="372"/>
                  </a:cxn>
                  <a:cxn ang="0">
                    <a:pos x="173" y="397"/>
                  </a:cxn>
                  <a:cxn ang="0">
                    <a:pos x="182" y="414"/>
                  </a:cxn>
                  <a:cxn ang="0">
                    <a:pos x="208" y="436"/>
                  </a:cxn>
                  <a:cxn ang="0">
                    <a:pos x="142" y="510"/>
                  </a:cxn>
                  <a:cxn ang="0">
                    <a:pos x="134" y="493"/>
                  </a:cxn>
                  <a:cxn ang="0">
                    <a:pos x="114" y="480"/>
                  </a:cxn>
                  <a:cxn ang="0">
                    <a:pos x="97" y="460"/>
                  </a:cxn>
                  <a:cxn ang="0">
                    <a:pos x="75" y="437"/>
                  </a:cxn>
                  <a:cxn ang="0">
                    <a:pos x="51" y="422"/>
                  </a:cxn>
                  <a:cxn ang="0">
                    <a:pos x="13" y="394"/>
                  </a:cxn>
                  <a:cxn ang="0">
                    <a:pos x="33" y="355"/>
                  </a:cxn>
                  <a:cxn ang="0">
                    <a:pos x="32" y="336"/>
                  </a:cxn>
                  <a:cxn ang="0">
                    <a:pos x="14" y="328"/>
                  </a:cxn>
                  <a:cxn ang="0">
                    <a:pos x="0" y="313"/>
                  </a:cxn>
                  <a:cxn ang="0">
                    <a:pos x="6" y="285"/>
                  </a:cxn>
                  <a:cxn ang="0">
                    <a:pos x="24" y="266"/>
                  </a:cxn>
                  <a:cxn ang="0">
                    <a:pos x="46" y="242"/>
                  </a:cxn>
                  <a:cxn ang="0">
                    <a:pos x="51" y="229"/>
                  </a:cxn>
                  <a:cxn ang="0">
                    <a:pos x="62" y="207"/>
                  </a:cxn>
                  <a:cxn ang="0">
                    <a:pos x="82" y="161"/>
                  </a:cxn>
                  <a:cxn ang="0">
                    <a:pos x="100" y="154"/>
                  </a:cxn>
                  <a:cxn ang="0">
                    <a:pos x="140" y="155"/>
                  </a:cxn>
                  <a:cxn ang="0">
                    <a:pos x="145" y="139"/>
                  </a:cxn>
                  <a:cxn ang="0">
                    <a:pos x="145" y="111"/>
                  </a:cxn>
                  <a:cxn ang="0">
                    <a:pos x="161" y="106"/>
                  </a:cxn>
                  <a:cxn ang="0">
                    <a:pos x="187" y="117"/>
                  </a:cxn>
                  <a:cxn ang="0">
                    <a:pos x="198" y="138"/>
                  </a:cxn>
                  <a:cxn ang="0">
                    <a:pos x="209" y="127"/>
                  </a:cxn>
                  <a:cxn ang="0">
                    <a:pos x="226" y="99"/>
                  </a:cxn>
                  <a:cxn ang="0">
                    <a:pos x="241" y="81"/>
                  </a:cxn>
                  <a:cxn ang="0">
                    <a:pos x="248" y="96"/>
                  </a:cxn>
                  <a:cxn ang="0">
                    <a:pos x="256" y="122"/>
                  </a:cxn>
                  <a:cxn ang="0">
                    <a:pos x="290" y="131"/>
                  </a:cxn>
                  <a:cxn ang="0">
                    <a:pos x="316" y="116"/>
                  </a:cxn>
                  <a:cxn ang="0">
                    <a:pos x="334" y="64"/>
                  </a:cxn>
                  <a:cxn ang="0">
                    <a:pos x="350" y="36"/>
                  </a:cxn>
                  <a:cxn ang="0">
                    <a:pos x="371" y="14"/>
                  </a:cxn>
                </a:cxnLst>
                <a:rect l="0" t="0" r="r" b="b"/>
                <a:pathLst>
                  <a:path w="445" h="537">
                    <a:moveTo>
                      <a:pt x="387" y="0"/>
                    </a:moveTo>
                    <a:lnTo>
                      <a:pt x="404" y="0"/>
                    </a:lnTo>
                    <a:lnTo>
                      <a:pt x="412" y="1"/>
                    </a:lnTo>
                    <a:lnTo>
                      <a:pt x="420" y="5"/>
                    </a:lnTo>
                    <a:lnTo>
                      <a:pt x="425" y="11"/>
                    </a:lnTo>
                    <a:lnTo>
                      <a:pt x="430" y="20"/>
                    </a:lnTo>
                    <a:lnTo>
                      <a:pt x="437" y="32"/>
                    </a:lnTo>
                    <a:lnTo>
                      <a:pt x="445" y="46"/>
                    </a:lnTo>
                    <a:lnTo>
                      <a:pt x="443" y="64"/>
                    </a:lnTo>
                    <a:lnTo>
                      <a:pt x="439" y="106"/>
                    </a:lnTo>
                    <a:lnTo>
                      <a:pt x="435" y="145"/>
                    </a:lnTo>
                    <a:lnTo>
                      <a:pt x="433" y="162"/>
                    </a:lnTo>
                    <a:lnTo>
                      <a:pt x="431" y="175"/>
                    </a:lnTo>
                    <a:lnTo>
                      <a:pt x="429" y="185"/>
                    </a:lnTo>
                    <a:lnTo>
                      <a:pt x="428" y="189"/>
                    </a:lnTo>
                    <a:lnTo>
                      <a:pt x="423" y="192"/>
                    </a:lnTo>
                    <a:lnTo>
                      <a:pt x="416" y="197"/>
                    </a:lnTo>
                    <a:lnTo>
                      <a:pt x="406" y="202"/>
                    </a:lnTo>
                    <a:lnTo>
                      <a:pt x="397" y="208"/>
                    </a:lnTo>
                    <a:lnTo>
                      <a:pt x="390" y="214"/>
                    </a:lnTo>
                    <a:lnTo>
                      <a:pt x="386" y="218"/>
                    </a:lnTo>
                    <a:lnTo>
                      <a:pt x="386" y="224"/>
                    </a:lnTo>
                    <a:lnTo>
                      <a:pt x="387" y="231"/>
                    </a:lnTo>
                    <a:lnTo>
                      <a:pt x="389" y="240"/>
                    </a:lnTo>
                    <a:lnTo>
                      <a:pt x="391" y="248"/>
                    </a:lnTo>
                    <a:lnTo>
                      <a:pt x="391" y="257"/>
                    </a:lnTo>
                    <a:lnTo>
                      <a:pt x="390" y="264"/>
                    </a:lnTo>
                    <a:lnTo>
                      <a:pt x="386" y="270"/>
                    </a:lnTo>
                    <a:lnTo>
                      <a:pt x="379" y="275"/>
                    </a:lnTo>
                    <a:lnTo>
                      <a:pt x="369" y="280"/>
                    </a:lnTo>
                    <a:lnTo>
                      <a:pt x="356" y="286"/>
                    </a:lnTo>
                    <a:lnTo>
                      <a:pt x="330" y="296"/>
                    </a:lnTo>
                    <a:lnTo>
                      <a:pt x="318" y="298"/>
                    </a:lnTo>
                    <a:lnTo>
                      <a:pt x="310" y="299"/>
                    </a:lnTo>
                    <a:lnTo>
                      <a:pt x="306" y="297"/>
                    </a:lnTo>
                    <a:lnTo>
                      <a:pt x="303" y="292"/>
                    </a:lnTo>
                    <a:lnTo>
                      <a:pt x="300" y="284"/>
                    </a:lnTo>
                    <a:lnTo>
                      <a:pt x="298" y="275"/>
                    </a:lnTo>
                    <a:lnTo>
                      <a:pt x="297" y="266"/>
                    </a:lnTo>
                    <a:lnTo>
                      <a:pt x="294" y="258"/>
                    </a:lnTo>
                    <a:lnTo>
                      <a:pt x="291" y="252"/>
                    </a:lnTo>
                    <a:lnTo>
                      <a:pt x="286" y="250"/>
                    </a:lnTo>
                    <a:lnTo>
                      <a:pt x="275" y="249"/>
                    </a:lnTo>
                    <a:lnTo>
                      <a:pt x="258" y="249"/>
                    </a:lnTo>
                    <a:lnTo>
                      <a:pt x="250" y="253"/>
                    </a:lnTo>
                    <a:lnTo>
                      <a:pt x="244" y="259"/>
                    </a:lnTo>
                    <a:lnTo>
                      <a:pt x="237" y="267"/>
                    </a:lnTo>
                    <a:lnTo>
                      <a:pt x="231" y="277"/>
                    </a:lnTo>
                    <a:lnTo>
                      <a:pt x="219" y="298"/>
                    </a:lnTo>
                    <a:lnTo>
                      <a:pt x="215" y="307"/>
                    </a:lnTo>
                    <a:lnTo>
                      <a:pt x="214" y="314"/>
                    </a:lnTo>
                    <a:lnTo>
                      <a:pt x="215" y="325"/>
                    </a:lnTo>
                    <a:lnTo>
                      <a:pt x="217" y="336"/>
                    </a:lnTo>
                    <a:lnTo>
                      <a:pt x="217" y="347"/>
                    </a:lnTo>
                    <a:lnTo>
                      <a:pt x="214" y="358"/>
                    </a:lnTo>
                    <a:lnTo>
                      <a:pt x="210" y="365"/>
                    </a:lnTo>
                    <a:lnTo>
                      <a:pt x="203" y="372"/>
                    </a:lnTo>
                    <a:lnTo>
                      <a:pt x="185" y="385"/>
                    </a:lnTo>
                    <a:lnTo>
                      <a:pt x="178" y="391"/>
                    </a:lnTo>
                    <a:lnTo>
                      <a:pt x="173" y="397"/>
                    </a:lnTo>
                    <a:lnTo>
                      <a:pt x="172" y="402"/>
                    </a:lnTo>
                    <a:lnTo>
                      <a:pt x="176" y="407"/>
                    </a:lnTo>
                    <a:lnTo>
                      <a:pt x="182" y="414"/>
                    </a:lnTo>
                    <a:lnTo>
                      <a:pt x="191" y="421"/>
                    </a:lnTo>
                    <a:lnTo>
                      <a:pt x="200" y="429"/>
                    </a:lnTo>
                    <a:lnTo>
                      <a:pt x="208" y="436"/>
                    </a:lnTo>
                    <a:lnTo>
                      <a:pt x="214" y="443"/>
                    </a:lnTo>
                    <a:lnTo>
                      <a:pt x="157" y="537"/>
                    </a:lnTo>
                    <a:lnTo>
                      <a:pt x="142" y="510"/>
                    </a:lnTo>
                    <a:lnTo>
                      <a:pt x="139" y="503"/>
                    </a:lnTo>
                    <a:lnTo>
                      <a:pt x="137" y="498"/>
                    </a:lnTo>
                    <a:lnTo>
                      <a:pt x="134" y="493"/>
                    </a:lnTo>
                    <a:lnTo>
                      <a:pt x="128" y="489"/>
                    </a:lnTo>
                    <a:lnTo>
                      <a:pt x="121" y="484"/>
                    </a:lnTo>
                    <a:lnTo>
                      <a:pt x="114" y="480"/>
                    </a:lnTo>
                    <a:lnTo>
                      <a:pt x="108" y="474"/>
                    </a:lnTo>
                    <a:lnTo>
                      <a:pt x="104" y="468"/>
                    </a:lnTo>
                    <a:lnTo>
                      <a:pt x="97" y="460"/>
                    </a:lnTo>
                    <a:lnTo>
                      <a:pt x="90" y="452"/>
                    </a:lnTo>
                    <a:lnTo>
                      <a:pt x="83" y="443"/>
                    </a:lnTo>
                    <a:lnTo>
                      <a:pt x="75" y="437"/>
                    </a:lnTo>
                    <a:lnTo>
                      <a:pt x="69" y="433"/>
                    </a:lnTo>
                    <a:lnTo>
                      <a:pt x="61" y="429"/>
                    </a:lnTo>
                    <a:lnTo>
                      <a:pt x="51" y="422"/>
                    </a:lnTo>
                    <a:lnTo>
                      <a:pt x="40" y="414"/>
                    </a:lnTo>
                    <a:lnTo>
                      <a:pt x="27" y="404"/>
                    </a:lnTo>
                    <a:lnTo>
                      <a:pt x="13" y="394"/>
                    </a:lnTo>
                    <a:lnTo>
                      <a:pt x="21" y="378"/>
                    </a:lnTo>
                    <a:lnTo>
                      <a:pt x="28" y="366"/>
                    </a:lnTo>
                    <a:lnTo>
                      <a:pt x="33" y="355"/>
                    </a:lnTo>
                    <a:lnTo>
                      <a:pt x="35" y="348"/>
                    </a:lnTo>
                    <a:lnTo>
                      <a:pt x="35" y="341"/>
                    </a:lnTo>
                    <a:lnTo>
                      <a:pt x="32" y="336"/>
                    </a:lnTo>
                    <a:lnTo>
                      <a:pt x="27" y="333"/>
                    </a:lnTo>
                    <a:lnTo>
                      <a:pt x="21" y="330"/>
                    </a:lnTo>
                    <a:lnTo>
                      <a:pt x="14" y="328"/>
                    </a:lnTo>
                    <a:lnTo>
                      <a:pt x="9" y="325"/>
                    </a:lnTo>
                    <a:lnTo>
                      <a:pt x="4" y="321"/>
                    </a:lnTo>
                    <a:lnTo>
                      <a:pt x="0" y="313"/>
                    </a:lnTo>
                    <a:lnTo>
                      <a:pt x="0" y="303"/>
                    </a:lnTo>
                    <a:lnTo>
                      <a:pt x="2" y="294"/>
                    </a:lnTo>
                    <a:lnTo>
                      <a:pt x="6" y="285"/>
                    </a:lnTo>
                    <a:lnTo>
                      <a:pt x="11" y="278"/>
                    </a:lnTo>
                    <a:lnTo>
                      <a:pt x="16" y="273"/>
                    </a:lnTo>
                    <a:lnTo>
                      <a:pt x="24" y="266"/>
                    </a:lnTo>
                    <a:lnTo>
                      <a:pt x="31" y="258"/>
                    </a:lnTo>
                    <a:lnTo>
                      <a:pt x="39" y="250"/>
                    </a:lnTo>
                    <a:lnTo>
                      <a:pt x="46" y="242"/>
                    </a:lnTo>
                    <a:lnTo>
                      <a:pt x="50" y="235"/>
                    </a:lnTo>
                    <a:lnTo>
                      <a:pt x="52" y="230"/>
                    </a:lnTo>
                    <a:lnTo>
                      <a:pt x="51" y="229"/>
                    </a:lnTo>
                    <a:lnTo>
                      <a:pt x="50" y="227"/>
                    </a:lnTo>
                    <a:lnTo>
                      <a:pt x="56" y="218"/>
                    </a:lnTo>
                    <a:lnTo>
                      <a:pt x="62" y="207"/>
                    </a:lnTo>
                    <a:lnTo>
                      <a:pt x="74" y="181"/>
                    </a:lnTo>
                    <a:lnTo>
                      <a:pt x="78" y="170"/>
                    </a:lnTo>
                    <a:lnTo>
                      <a:pt x="82" y="161"/>
                    </a:lnTo>
                    <a:lnTo>
                      <a:pt x="84" y="157"/>
                    </a:lnTo>
                    <a:lnTo>
                      <a:pt x="90" y="155"/>
                    </a:lnTo>
                    <a:lnTo>
                      <a:pt x="100" y="154"/>
                    </a:lnTo>
                    <a:lnTo>
                      <a:pt x="123" y="154"/>
                    </a:lnTo>
                    <a:lnTo>
                      <a:pt x="133" y="155"/>
                    </a:lnTo>
                    <a:lnTo>
                      <a:pt x="140" y="155"/>
                    </a:lnTo>
                    <a:lnTo>
                      <a:pt x="143" y="153"/>
                    </a:lnTo>
                    <a:lnTo>
                      <a:pt x="144" y="147"/>
                    </a:lnTo>
                    <a:lnTo>
                      <a:pt x="145" y="139"/>
                    </a:lnTo>
                    <a:lnTo>
                      <a:pt x="146" y="131"/>
                    </a:lnTo>
                    <a:lnTo>
                      <a:pt x="145" y="122"/>
                    </a:lnTo>
                    <a:lnTo>
                      <a:pt x="145" y="111"/>
                    </a:lnTo>
                    <a:lnTo>
                      <a:pt x="147" y="109"/>
                    </a:lnTo>
                    <a:lnTo>
                      <a:pt x="153" y="107"/>
                    </a:lnTo>
                    <a:lnTo>
                      <a:pt x="161" y="106"/>
                    </a:lnTo>
                    <a:lnTo>
                      <a:pt x="171" y="106"/>
                    </a:lnTo>
                    <a:lnTo>
                      <a:pt x="182" y="105"/>
                    </a:lnTo>
                    <a:lnTo>
                      <a:pt x="187" y="117"/>
                    </a:lnTo>
                    <a:lnTo>
                      <a:pt x="191" y="127"/>
                    </a:lnTo>
                    <a:lnTo>
                      <a:pt x="195" y="135"/>
                    </a:lnTo>
                    <a:lnTo>
                      <a:pt x="198" y="138"/>
                    </a:lnTo>
                    <a:lnTo>
                      <a:pt x="201" y="138"/>
                    </a:lnTo>
                    <a:lnTo>
                      <a:pt x="204" y="135"/>
                    </a:lnTo>
                    <a:lnTo>
                      <a:pt x="209" y="127"/>
                    </a:lnTo>
                    <a:lnTo>
                      <a:pt x="214" y="118"/>
                    </a:lnTo>
                    <a:lnTo>
                      <a:pt x="220" y="109"/>
                    </a:lnTo>
                    <a:lnTo>
                      <a:pt x="226" y="99"/>
                    </a:lnTo>
                    <a:lnTo>
                      <a:pt x="232" y="91"/>
                    </a:lnTo>
                    <a:lnTo>
                      <a:pt x="237" y="84"/>
                    </a:lnTo>
                    <a:lnTo>
                      <a:pt x="241" y="81"/>
                    </a:lnTo>
                    <a:lnTo>
                      <a:pt x="244" y="82"/>
                    </a:lnTo>
                    <a:lnTo>
                      <a:pt x="246" y="88"/>
                    </a:lnTo>
                    <a:lnTo>
                      <a:pt x="248" y="96"/>
                    </a:lnTo>
                    <a:lnTo>
                      <a:pt x="250" y="105"/>
                    </a:lnTo>
                    <a:lnTo>
                      <a:pt x="253" y="114"/>
                    </a:lnTo>
                    <a:lnTo>
                      <a:pt x="256" y="122"/>
                    </a:lnTo>
                    <a:lnTo>
                      <a:pt x="261" y="128"/>
                    </a:lnTo>
                    <a:lnTo>
                      <a:pt x="267" y="131"/>
                    </a:lnTo>
                    <a:lnTo>
                      <a:pt x="290" y="131"/>
                    </a:lnTo>
                    <a:lnTo>
                      <a:pt x="301" y="128"/>
                    </a:lnTo>
                    <a:lnTo>
                      <a:pt x="309" y="124"/>
                    </a:lnTo>
                    <a:lnTo>
                      <a:pt x="316" y="116"/>
                    </a:lnTo>
                    <a:lnTo>
                      <a:pt x="320" y="107"/>
                    </a:lnTo>
                    <a:lnTo>
                      <a:pt x="324" y="94"/>
                    </a:lnTo>
                    <a:lnTo>
                      <a:pt x="334" y="64"/>
                    </a:lnTo>
                    <a:lnTo>
                      <a:pt x="339" y="52"/>
                    </a:lnTo>
                    <a:lnTo>
                      <a:pt x="344" y="42"/>
                    </a:lnTo>
                    <a:lnTo>
                      <a:pt x="350" y="36"/>
                    </a:lnTo>
                    <a:lnTo>
                      <a:pt x="356" y="32"/>
                    </a:lnTo>
                    <a:lnTo>
                      <a:pt x="363" y="24"/>
                    </a:lnTo>
                    <a:lnTo>
                      <a:pt x="371" y="14"/>
                    </a:lnTo>
                    <a:lnTo>
                      <a:pt x="380" y="1"/>
                    </a:lnTo>
                    <a:lnTo>
                      <a:pt x="387" y="0"/>
                    </a:lnTo>
                    <a:close/>
                  </a:path>
                </a:pathLst>
              </a:custGeom>
              <a:grpFill/>
              <a:ln w="0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96" name="Freeform 31">
                <a:extLst>
                  <a:ext uri="{FF2B5EF4-FFF2-40B4-BE49-F238E27FC236}">
                    <a16:creationId xmlns:a16="http://schemas.microsoft.com/office/drawing/2014/main" id="{C551B14E-D1F2-4462-BF96-1450B7843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738" y="4762500"/>
                <a:ext cx="779463" cy="619125"/>
              </a:xfrm>
              <a:custGeom>
                <a:avLst/>
                <a:gdLst/>
                <a:ahLst/>
                <a:cxnLst>
                  <a:cxn ang="0">
                    <a:pos x="482" y="59"/>
                  </a:cxn>
                  <a:cxn ang="0">
                    <a:pos x="491" y="90"/>
                  </a:cxn>
                  <a:cxn ang="0">
                    <a:pos x="478" y="130"/>
                  </a:cxn>
                  <a:cxn ang="0">
                    <a:pos x="446" y="200"/>
                  </a:cxn>
                  <a:cxn ang="0">
                    <a:pos x="424" y="246"/>
                  </a:cxn>
                  <a:cxn ang="0">
                    <a:pos x="401" y="288"/>
                  </a:cxn>
                  <a:cxn ang="0">
                    <a:pos x="372" y="326"/>
                  </a:cxn>
                  <a:cxn ang="0">
                    <a:pos x="344" y="340"/>
                  </a:cxn>
                  <a:cxn ang="0">
                    <a:pos x="300" y="358"/>
                  </a:cxn>
                  <a:cxn ang="0">
                    <a:pos x="261" y="362"/>
                  </a:cxn>
                  <a:cxn ang="0">
                    <a:pos x="239" y="356"/>
                  </a:cxn>
                  <a:cxn ang="0">
                    <a:pos x="220" y="369"/>
                  </a:cxn>
                  <a:cxn ang="0">
                    <a:pos x="196" y="388"/>
                  </a:cxn>
                  <a:cxn ang="0">
                    <a:pos x="171" y="387"/>
                  </a:cxn>
                  <a:cxn ang="0">
                    <a:pos x="135" y="376"/>
                  </a:cxn>
                  <a:cxn ang="0">
                    <a:pos x="107" y="362"/>
                  </a:cxn>
                  <a:cxn ang="0">
                    <a:pos x="90" y="346"/>
                  </a:cxn>
                  <a:cxn ang="0">
                    <a:pos x="85" y="316"/>
                  </a:cxn>
                  <a:cxn ang="0">
                    <a:pos x="103" y="311"/>
                  </a:cxn>
                  <a:cxn ang="0">
                    <a:pos x="136" y="307"/>
                  </a:cxn>
                  <a:cxn ang="0">
                    <a:pos x="150" y="301"/>
                  </a:cxn>
                  <a:cxn ang="0">
                    <a:pos x="144" y="288"/>
                  </a:cxn>
                  <a:cxn ang="0">
                    <a:pos x="134" y="275"/>
                  </a:cxn>
                  <a:cxn ang="0">
                    <a:pos x="129" y="289"/>
                  </a:cxn>
                  <a:cxn ang="0">
                    <a:pos x="118" y="298"/>
                  </a:cxn>
                  <a:cxn ang="0">
                    <a:pos x="87" y="293"/>
                  </a:cxn>
                  <a:cxn ang="0">
                    <a:pos x="47" y="272"/>
                  </a:cxn>
                  <a:cxn ang="0">
                    <a:pos x="42" y="249"/>
                  </a:cxn>
                  <a:cxn ang="0">
                    <a:pos x="30" y="236"/>
                  </a:cxn>
                  <a:cxn ang="0">
                    <a:pos x="17" y="214"/>
                  </a:cxn>
                  <a:cxn ang="0">
                    <a:pos x="12" y="196"/>
                  </a:cxn>
                  <a:cxn ang="0">
                    <a:pos x="4" y="186"/>
                  </a:cxn>
                  <a:cxn ang="0">
                    <a:pos x="57" y="85"/>
                  </a:cxn>
                  <a:cxn ang="0">
                    <a:pos x="59" y="90"/>
                  </a:cxn>
                  <a:cxn ang="0">
                    <a:pos x="70" y="124"/>
                  </a:cxn>
                  <a:cxn ang="0">
                    <a:pos x="81" y="156"/>
                  </a:cxn>
                  <a:cxn ang="0">
                    <a:pos x="95" y="151"/>
                  </a:cxn>
                  <a:cxn ang="0">
                    <a:pos x="125" y="133"/>
                  </a:cxn>
                  <a:cxn ang="0">
                    <a:pos x="151" y="141"/>
                  </a:cxn>
                  <a:cxn ang="0">
                    <a:pos x="180" y="131"/>
                  </a:cxn>
                  <a:cxn ang="0">
                    <a:pos x="208" y="127"/>
                  </a:cxn>
                  <a:cxn ang="0">
                    <a:pos x="243" y="137"/>
                  </a:cxn>
                  <a:cxn ang="0">
                    <a:pos x="257" y="164"/>
                  </a:cxn>
                  <a:cxn ang="0">
                    <a:pos x="259" y="214"/>
                  </a:cxn>
                  <a:cxn ang="0">
                    <a:pos x="279" y="207"/>
                  </a:cxn>
                  <a:cxn ang="0">
                    <a:pos x="321" y="189"/>
                  </a:cxn>
                  <a:cxn ang="0">
                    <a:pos x="331" y="169"/>
                  </a:cxn>
                  <a:cxn ang="0">
                    <a:pos x="341" y="134"/>
                  </a:cxn>
                  <a:cxn ang="0">
                    <a:pos x="333" y="105"/>
                  </a:cxn>
                  <a:cxn ang="0">
                    <a:pos x="308" y="70"/>
                  </a:cxn>
                  <a:cxn ang="0">
                    <a:pos x="300" y="40"/>
                  </a:cxn>
                  <a:cxn ang="0">
                    <a:pos x="313" y="33"/>
                  </a:cxn>
                  <a:cxn ang="0">
                    <a:pos x="341" y="45"/>
                  </a:cxn>
                  <a:cxn ang="0">
                    <a:pos x="367" y="33"/>
                  </a:cxn>
                  <a:cxn ang="0">
                    <a:pos x="403" y="18"/>
                  </a:cxn>
                </a:cxnLst>
                <a:rect l="0" t="0" r="r" b="b"/>
                <a:pathLst>
                  <a:path w="491" h="390">
                    <a:moveTo>
                      <a:pt x="464" y="0"/>
                    </a:moveTo>
                    <a:lnTo>
                      <a:pt x="476" y="41"/>
                    </a:lnTo>
                    <a:lnTo>
                      <a:pt x="482" y="59"/>
                    </a:lnTo>
                    <a:lnTo>
                      <a:pt x="486" y="73"/>
                    </a:lnTo>
                    <a:lnTo>
                      <a:pt x="490" y="83"/>
                    </a:lnTo>
                    <a:lnTo>
                      <a:pt x="491" y="90"/>
                    </a:lnTo>
                    <a:lnTo>
                      <a:pt x="488" y="100"/>
                    </a:lnTo>
                    <a:lnTo>
                      <a:pt x="484" y="114"/>
                    </a:lnTo>
                    <a:lnTo>
                      <a:pt x="478" y="130"/>
                    </a:lnTo>
                    <a:lnTo>
                      <a:pt x="471" y="147"/>
                    </a:lnTo>
                    <a:lnTo>
                      <a:pt x="463" y="165"/>
                    </a:lnTo>
                    <a:lnTo>
                      <a:pt x="446" y="200"/>
                    </a:lnTo>
                    <a:lnTo>
                      <a:pt x="438" y="217"/>
                    </a:lnTo>
                    <a:lnTo>
                      <a:pt x="430" y="233"/>
                    </a:lnTo>
                    <a:lnTo>
                      <a:pt x="424" y="246"/>
                    </a:lnTo>
                    <a:lnTo>
                      <a:pt x="419" y="256"/>
                    </a:lnTo>
                    <a:lnTo>
                      <a:pt x="410" y="272"/>
                    </a:lnTo>
                    <a:lnTo>
                      <a:pt x="401" y="288"/>
                    </a:lnTo>
                    <a:lnTo>
                      <a:pt x="391" y="303"/>
                    </a:lnTo>
                    <a:lnTo>
                      <a:pt x="381" y="316"/>
                    </a:lnTo>
                    <a:lnTo>
                      <a:pt x="372" y="326"/>
                    </a:lnTo>
                    <a:lnTo>
                      <a:pt x="364" y="332"/>
                    </a:lnTo>
                    <a:lnTo>
                      <a:pt x="355" y="336"/>
                    </a:lnTo>
                    <a:lnTo>
                      <a:pt x="344" y="340"/>
                    </a:lnTo>
                    <a:lnTo>
                      <a:pt x="332" y="344"/>
                    </a:lnTo>
                    <a:lnTo>
                      <a:pt x="318" y="350"/>
                    </a:lnTo>
                    <a:lnTo>
                      <a:pt x="300" y="358"/>
                    </a:lnTo>
                    <a:lnTo>
                      <a:pt x="286" y="362"/>
                    </a:lnTo>
                    <a:lnTo>
                      <a:pt x="272" y="363"/>
                    </a:lnTo>
                    <a:lnTo>
                      <a:pt x="261" y="362"/>
                    </a:lnTo>
                    <a:lnTo>
                      <a:pt x="252" y="359"/>
                    </a:lnTo>
                    <a:lnTo>
                      <a:pt x="244" y="357"/>
                    </a:lnTo>
                    <a:lnTo>
                      <a:pt x="239" y="356"/>
                    </a:lnTo>
                    <a:lnTo>
                      <a:pt x="234" y="358"/>
                    </a:lnTo>
                    <a:lnTo>
                      <a:pt x="228" y="363"/>
                    </a:lnTo>
                    <a:lnTo>
                      <a:pt x="220" y="369"/>
                    </a:lnTo>
                    <a:lnTo>
                      <a:pt x="212" y="377"/>
                    </a:lnTo>
                    <a:lnTo>
                      <a:pt x="203" y="383"/>
                    </a:lnTo>
                    <a:lnTo>
                      <a:pt x="196" y="388"/>
                    </a:lnTo>
                    <a:lnTo>
                      <a:pt x="190" y="390"/>
                    </a:lnTo>
                    <a:lnTo>
                      <a:pt x="182" y="389"/>
                    </a:lnTo>
                    <a:lnTo>
                      <a:pt x="171" y="387"/>
                    </a:lnTo>
                    <a:lnTo>
                      <a:pt x="159" y="384"/>
                    </a:lnTo>
                    <a:lnTo>
                      <a:pt x="147" y="380"/>
                    </a:lnTo>
                    <a:lnTo>
                      <a:pt x="135" y="376"/>
                    </a:lnTo>
                    <a:lnTo>
                      <a:pt x="125" y="371"/>
                    </a:lnTo>
                    <a:lnTo>
                      <a:pt x="118" y="367"/>
                    </a:lnTo>
                    <a:lnTo>
                      <a:pt x="107" y="362"/>
                    </a:lnTo>
                    <a:lnTo>
                      <a:pt x="93" y="356"/>
                    </a:lnTo>
                    <a:lnTo>
                      <a:pt x="92" y="352"/>
                    </a:lnTo>
                    <a:lnTo>
                      <a:pt x="90" y="346"/>
                    </a:lnTo>
                    <a:lnTo>
                      <a:pt x="90" y="338"/>
                    </a:lnTo>
                    <a:lnTo>
                      <a:pt x="86" y="322"/>
                    </a:lnTo>
                    <a:lnTo>
                      <a:pt x="85" y="316"/>
                    </a:lnTo>
                    <a:lnTo>
                      <a:pt x="88" y="313"/>
                    </a:lnTo>
                    <a:lnTo>
                      <a:pt x="94" y="312"/>
                    </a:lnTo>
                    <a:lnTo>
                      <a:pt x="103" y="311"/>
                    </a:lnTo>
                    <a:lnTo>
                      <a:pt x="125" y="311"/>
                    </a:lnTo>
                    <a:lnTo>
                      <a:pt x="130" y="310"/>
                    </a:lnTo>
                    <a:lnTo>
                      <a:pt x="136" y="307"/>
                    </a:lnTo>
                    <a:lnTo>
                      <a:pt x="143" y="303"/>
                    </a:lnTo>
                    <a:lnTo>
                      <a:pt x="149" y="302"/>
                    </a:lnTo>
                    <a:lnTo>
                      <a:pt x="150" y="301"/>
                    </a:lnTo>
                    <a:lnTo>
                      <a:pt x="150" y="298"/>
                    </a:lnTo>
                    <a:lnTo>
                      <a:pt x="148" y="293"/>
                    </a:lnTo>
                    <a:lnTo>
                      <a:pt x="144" y="288"/>
                    </a:lnTo>
                    <a:lnTo>
                      <a:pt x="140" y="282"/>
                    </a:lnTo>
                    <a:lnTo>
                      <a:pt x="136" y="277"/>
                    </a:lnTo>
                    <a:lnTo>
                      <a:pt x="134" y="275"/>
                    </a:lnTo>
                    <a:lnTo>
                      <a:pt x="132" y="277"/>
                    </a:lnTo>
                    <a:lnTo>
                      <a:pt x="130" y="283"/>
                    </a:lnTo>
                    <a:lnTo>
                      <a:pt x="129" y="289"/>
                    </a:lnTo>
                    <a:lnTo>
                      <a:pt x="127" y="294"/>
                    </a:lnTo>
                    <a:lnTo>
                      <a:pt x="124" y="297"/>
                    </a:lnTo>
                    <a:lnTo>
                      <a:pt x="118" y="298"/>
                    </a:lnTo>
                    <a:lnTo>
                      <a:pt x="109" y="297"/>
                    </a:lnTo>
                    <a:lnTo>
                      <a:pt x="98" y="296"/>
                    </a:lnTo>
                    <a:lnTo>
                      <a:pt x="87" y="293"/>
                    </a:lnTo>
                    <a:lnTo>
                      <a:pt x="76" y="289"/>
                    </a:lnTo>
                    <a:lnTo>
                      <a:pt x="55" y="278"/>
                    </a:lnTo>
                    <a:lnTo>
                      <a:pt x="47" y="272"/>
                    </a:lnTo>
                    <a:lnTo>
                      <a:pt x="44" y="267"/>
                    </a:lnTo>
                    <a:lnTo>
                      <a:pt x="44" y="261"/>
                    </a:lnTo>
                    <a:lnTo>
                      <a:pt x="42" y="249"/>
                    </a:lnTo>
                    <a:lnTo>
                      <a:pt x="39" y="245"/>
                    </a:lnTo>
                    <a:lnTo>
                      <a:pt x="35" y="242"/>
                    </a:lnTo>
                    <a:lnTo>
                      <a:pt x="30" y="236"/>
                    </a:lnTo>
                    <a:lnTo>
                      <a:pt x="24" y="229"/>
                    </a:lnTo>
                    <a:lnTo>
                      <a:pt x="20" y="221"/>
                    </a:lnTo>
                    <a:lnTo>
                      <a:pt x="17" y="214"/>
                    </a:lnTo>
                    <a:lnTo>
                      <a:pt x="16" y="209"/>
                    </a:lnTo>
                    <a:lnTo>
                      <a:pt x="15" y="202"/>
                    </a:lnTo>
                    <a:lnTo>
                      <a:pt x="12" y="196"/>
                    </a:lnTo>
                    <a:lnTo>
                      <a:pt x="7" y="190"/>
                    </a:lnTo>
                    <a:lnTo>
                      <a:pt x="6" y="188"/>
                    </a:lnTo>
                    <a:lnTo>
                      <a:pt x="4" y="186"/>
                    </a:lnTo>
                    <a:lnTo>
                      <a:pt x="2" y="182"/>
                    </a:lnTo>
                    <a:lnTo>
                      <a:pt x="0" y="179"/>
                    </a:lnTo>
                    <a:lnTo>
                      <a:pt x="57" y="85"/>
                    </a:lnTo>
                    <a:lnTo>
                      <a:pt x="58" y="87"/>
                    </a:lnTo>
                    <a:lnTo>
                      <a:pt x="59" y="88"/>
                    </a:lnTo>
                    <a:lnTo>
                      <a:pt x="59" y="90"/>
                    </a:lnTo>
                    <a:lnTo>
                      <a:pt x="61" y="99"/>
                    </a:lnTo>
                    <a:lnTo>
                      <a:pt x="65" y="110"/>
                    </a:lnTo>
                    <a:lnTo>
                      <a:pt x="70" y="124"/>
                    </a:lnTo>
                    <a:lnTo>
                      <a:pt x="74" y="137"/>
                    </a:lnTo>
                    <a:lnTo>
                      <a:pt x="78" y="148"/>
                    </a:lnTo>
                    <a:lnTo>
                      <a:pt x="81" y="156"/>
                    </a:lnTo>
                    <a:lnTo>
                      <a:pt x="84" y="158"/>
                    </a:lnTo>
                    <a:lnTo>
                      <a:pt x="89" y="156"/>
                    </a:lnTo>
                    <a:lnTo>
                      <a:pt x="95" y="151"/>
                    </a:lnTo>
                    <a:lnTo>
                      <a:pt x="112" y="134"/>
                    </a:lnTo>
                    <a:lnTo>
                      <a:pt x="117" y="132"/>
                    </a:lnTo>
                    <a:lnTo>
                      <a:pt x="125" y="133"/>
                    </a:lnTo>
                    <a:lnTo>
                      <a:pt x="133" y="136"/>
                    </a:lnTo>
                    <a:lnTo>
                      <a:pt x="142" y="139"/>
                    </a:lnTo>
                    <a:lnTo>
                      <a:pt x="151" y="141"/>
                    </a:lnTo>
                    <a:lnTo>
                      <a:pt x="160" y="139"/>
                    </a:lnTo>
                    <a:lnTo>
                      <a:pt x="169" y="136"/>
                    </a:lnTo>
                    <a:lnTo>
                      <a:pt x="180" y="131"/>
                    </a:lnTo>
                    <a:lnTo>
                      <a:pt x="189" y="128"/>
                    </a:lnTo>
                    <a:lnTo>
                      <a:pt x="198" y="126"/>
                    </a:lnTo>
                    <a:lnTo>
                      <a:pt x="208" y="127"/>
                    </a:lnTo>
                    <a:lnTo>
                      <a:pt x="220" y="129"/>
                    </a:lnTo>
                    <a:lnTo>
                      <a:pt x="232" y="132"/>
                    </a:lnTo>
                    <a:lnTo>
                      <a:pt x="243" y="137"/>
                    </a:lnTo>
                    <a:lnTo>
                      <a:pt x="251" y="144"/>
                    </a:lnTo>
                    <a:lnTo>
                      <a:pt x="255" y="152"/>
                    </a:lnTo>
                    <a:lnTo>
                      <a:pt x="257" y="164"/>
                    </a:lnTo>
                    <a:lnTo>
                      <a:pt x="258" y="178"/>
                    </a:lnTo>
                    <a:lnTo>
                      <a:pt x="259" y="190"/>
                    </a:lnTo>
                    <a:lnTo>
                      <a:pt x="259" y="214"/>
                    </a:lnTo>
                    <a:lnTo>
                      <a:pt x="262" y="213"/>
                    </a:lnTo>
                    <a:lnTo>
                      <a:pt x="269" y="211"/>
                    </a:lnTo>
                    <a:lnTo>
                      <a:pt x="279" y="207"/>
                    </a:lnTo>
                    <a:lnTo>
                      <a:pt x="302" y="199"/>
                    </a:lnTo>
                    <a:lnTo>
                      <a:pt x="313" y="194"/>
                    </a:lnTo>
                    <a:lnTo>
                      <a:pt x="321" y="189"/>
                    </a:lnTo>
                    <a:lnTo>
                      <a:pt x="325" y="185"/>
                    </a:lnTo>
                    <a:lnTo>
                      <a:pt x="328" y="179"/>
                    </a:lnTo>
                    <a:lnTo>
                      <a:pt x="331" y="169"/>
                    </a:lnTo>
                    <a:lnTo>
                      <a:pt x="335" y="158"/>
                    </a:lnTo>
                    <a:lnTo>
                      <a:pt x="338" y="145"/>
                    </a:lnTo>
                    <a:lnTo>
                      <a:pt x="341" y="134"/>
                    </a:lnTo>
                    <a:lnTo>
                      <a:pt x="342" y="124"/>
                    </a:lnTo>
                    <a:lnTo>
                      <a:pt x="340" y="116"/>
                    </a:lnTo>
                    <a:lnTo>
                      <a:pt x="333" y="105"/>
                    </a:lnTo>
                    <a:lnTo>
                      <a:pt x="325" y="95"/>
                    </a:lnTo>
                    <a:lnTo>
                      <a:pt x="316" y="83"/>
                    </a:lnTo>
                    <a:lnTo>
                      <a:pt x="308" y="70"/>
                    </a:lnTo>
                    <a:lnTo>
                      <a:pt x="301" y="59"/>
                    </a:lnTo>
                    <a:lnTo>
                      <a:pt x="299" y="48"/>
                    </a:lnTo>
                    <a:lnTo>
                      <a:pt x="300" y="40"/>
                    </a:lnTo>
                    <a:lnTo>
                      <a:pt x="303" y="35"/>
                    </a:lnTo>
                    <a:lnTo>
                      <a:pt x="307" y="33"/>
                    </a:lnTo>
                    <a:lnTo>
                      <a:pt x="313" y="33"/>
                    </a:lnTo>
                    <a:lnTo>
                      <a:pt x="319" y="35"/>
                    </a:lnTo>
                    <a:lnTo>
                      <a:pt x="331" y="41"/>
                    </a:lnTo>
                    <a:lnTo>
                      <a:pt x="341" y="45"/>
                    </a:lnTo>
                    <a:lnTo>
                      <a:pt x="350" y="45"/>
                    </a:lnTo>
                    <a:lnTo>
                      <a:pt x="359" y="41"/>
                    </a:lnTo>
                    <a:lnTo>
                      <a:pt x="367" y="33"/>
                    </a:lnTo>
                    <a:lnTo>
                      <a:pt x="373" y="28"/>
                    </a:lnTo>
                    <a:lnTo>
                      <a:pt x="386" y="23"/>
                    </a:lnTo>
                    <a:lnTo>
                      <a:pt x="403" y="18"/>
                    </a:lnTo>
                    <a:lnTo>
                      <a:pt x="423" y="12"/>
                    </a:lnTo>
                    <a:lnTo>
                      <a:pt x="464" y="0"/>
                    </a:lnTo>
                    <a:close/>
                  </a:path>
                </a:pathLst>
              </a:custGeom>
              <a:grpFill/>
              <a:ln w="0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97" name="Freeform 32">
                <a:extLst>
                  <a:ext uri="{FF2B5EF4-FFF2-40B4-BE49-F238E27FC236}">
                    <a16:creationId xmlns:a16="http://schemas.microsoft.com/office/drawing/2014/main" id="{455C06DC-C56D-4239-B73A-AD490E0FA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063" y="3767138"/>
                <a:ext cx="1025525" cy="995363"/>
              </a:xfrm>
              <a:custGeom>
                <a:avLst/>
                <a:gdLst/>
                <a:ahLst/>
                <a:cxnLst>
                  <a:cxn ang="0">
                    <a:pos x="234" y="6"/>
                  </a:cxn>
                  <a:cxn ang="0">
                    <a:pos x="289" y="51"/>
                  </a:cxn>
                  <a:cxn ang="0">
                    <a:pos x="312" y="88"/>
                  </a:cxn>
                  <a:cxn ang="0">
                    <a:pos x="332" y="133"/>
                  </a:cxn>
                  <a:cxn ang="0">
                    <a:pos x="366" y="137"/>
                  </a:cxn>
                  <a:cxn ang="0">
                    <a:pos x="387" y="116"/>
                  </a:cxn>
                  <a:cxn ang="0">
                    <a:pos x="456" y="111"/>
                  </a:cxn>
                  <a:cxn ang="0">
                    <a:pos x="440" y="177"/>
                  </a:cxn>
                  <a:cxn ang="0">
                    <a:pos x="437" y="224"/>
                  </a:cxn>
                  <a:cxn ang="0">
                    <a:pos x="458" y="217"/>
                  </a:cxn>
                  <a:cxn ang="0">
                    <a:pos x="483" y="191"/>
                  </a:cxn>
                  <a:cxn ang="0">
                    <a:pos x="519" y="193"/>
                  </a:cxn>
                  <a:cxn ang="0">
                    <a:pos x="590" y="204"/>
                  </a:cxn>
                  <a:cxn ang="0">
                    <a:pos x="618" y="278"/>
                  </a:cxn>
                  <a:cxn ang="0">
                    <a:pos x="629" y="346"/>
                  </a:cxn>
                  <a:cxn ang="0">
                    <a:pos x="642" y="381"/>
                  </a:cxn>
                  <a:cxn ang="0">
                    <a:pos x="634" y="434"/>
                  </a:cxn>
                  <a:cxn ang="0">
                    <a:pos x="571" y="479"/>
                  </a:cxn>
                  <a:cxn ang="0">
                    <a:pos x="534" y="478"/>
                  </a:cxn>
                  <a:cxn ang="0">
                    <a:pos x="507" y="504"/>
                  </a:cxn>
                  <a:cxn ang="0">
                    <a:pos x="470" y="541"/>
                  </a:cxn>
                  <a:cxn ang="0">
                    <a:pos x="439" y="551"/>
                  </a:cxn>
                  <a:cxn ang="0">
                    <a:pos x="406" y="570"/>
                  </a:cxn>
                  <a:cxn ang="0">
                    <a:pos x="397" y="607"/>
                  </a:cxn>
                  <a:cxn ang="0">
                    <a:pos x="340" y="607"/>
                  </a:cxn>
                  <a:cxn ang="0">
                    <a:pos x="324" y="554"/>
                  </a:cxn>
                  <a:cxn ang="0">
                    <a:pos x="341" y="523"/>
                  </a:cxn>
                  <a:cxn ang="0">
                    <a:pos x="357" y="471"/>
                  </a:cxn>
                  <a:cxn ang="0">
                    <a:pos x="351" y="430"/>
                  </a:cxn>
                  <a:cxn ang="0">
                    <a:pos x="309" y="423"/>
                  </a:cxn>
                  <a:cxn ang="0">
                    <a:pos x="277" y="391"/>
                  </a:cxn>
                  <a:cxn ang="0">
                    <a:pos x="213" y="376"/>
                  </a:cxn>
                  <a:cxn ang="0">
                    <a:pos x="185" y="341"/>
                  </a:cxn>
                  <a:cxn ang="0">
                    <a:pos x="155" y="289"/>
                  </a:cxn>
                  <a:cxn ang="0">
                    <a:pos x="126" y="268"/>
                  </a:cxn>
                  <a:cxn ang="0">
                    <a:pos x="94" y="268"/>
                  </a:cxn>
                  <a:cxn ang="0">
                    <a:pos x="70" y="250"/>
                  </a:cxn>
                  <a:cxn ang="0">
                    <a:pos x="70" y="219"/>
                  </a:cxn>
                  <a:cxn ang="0">
                    <a:pos x="39" y="209"/>
                  </a:cxn>
                  <a:cxn ang="0">
                    <a:pos x="32" y="189"/>
                  </a:cxn>
                  <a:cxn ang="0">
                    <a:pos x="20" y="154"/>
                  </a:cxn>
                  <a:cxn ang="0">
                    <a:pos x="2" y="132"/>
                  </a:cxn>
                  <a:cxn ang="0">
                    <a:pos x="7" y="94"/>
                  </a:cxn>
                  <a:cxn ang="0">
                    <a:pos x="31" y="76"/>
                  </a:cxn>
                  <a:cxn ang="0">
                    <a:pos x="37" y="55"/>
                  </a:cxn>
                  <a:cxn ang="0">
                    <a:pos x="73" y="64"/>
                  </a:cxn>
                  <a:cxn ang="0">
                    <a:pos x="104" y="97"/>
                  </a:cxn>
                  <a:cxn ang="0">
                    <a:pos x="174" y="100"/>
                  </a:cxn>
                  <a:cxn ang="0">
                    <a:pos x="196" y="84"/>
                  </a:cxn>
                  <a:cxn ang="0">
                    <a:pos x="215" y="22"/>
                  </a:cxn>
                </a:cxnLst>
                <a:rect l="0" t="0" r="r" b="b"/>
                <a:pathLst>
                  <a:path w="646" h="627">
                    <a:moveTo>
                      <a:pt x="221" y="0"/>
                    </a:moveTo>
                    <a:lnTo>
                      <a:pt x="225" y="1"/>
                    </a:lnTo>
                    <a:lnTo>
                      <a:pt x="228" y="2"/>
                    </a:lnTo>
                    <a:lnTo>
                      <a:pt x="234" y="6"/>
                    </a:lnTo>
                    <a:lnTo>
                      <a:pt x="245" y="14"/>
                    </a:lnTo>
                    <a:lnTo>
                      <a:pt x="268" y="32"/>
                    </a:lnTo>
                    <a:lnTo>
                      <a:pt x="279" y="42"/>
                    </a:lnTo>
                    <a:lnTo>
                      <a:pt x="289" y="51"/>
                    </a:lnTo>
                    <a:lnTo>
                      <a:pt x="301" y="63"/>
                    </a:lnTo>
                    <a:lnTo>
                      <a:pt x="304" y="68"/>
                    </a:lnTo>
                    <a:lnTo>
                      <a:pt x="308" y="77"/>
                    </a:lnTo>
                    <a:lnTo>
                      <a:pt x="312" y="88"/>
                    </a:lnTo>
                    <a:lnTo>
                      <a:pt x="318" y="101"/>
                    </a:lnTo>
                    <a:lnTo>
                      <a:pt x="323" y="113"/>
                    </a:lnTo>
                    <a:lnTo>
                      <a:pt x="328" y="124"/>
                    </a:lnTo>
                    <a:lnTo>
                      <a:pt x="332" y="133"/>
                    </a:lnTo>
                    <a:lnTo>
                      <a:pt x="337" y="137"/>
                    </a:lnTo>
                    <a:lnTo>
                      <a:pt x="346" y="139"/>
                    </a:lnTo>
                    <a:lnTo>
                      <a:pt x="356" y="139"/>
                    </a:lnTo>
                    <a:lnTo>
                      <a:pt x="366" y="137"/>
                    </a:lnTo>
                    <a:lnTo>
                      <a:pt x="373" y="134"/>
                    </a:lnTo>
                    <a:lnTo>
                      <a:pt x="376" y="131"/>
                    </a:lnTo>
                    <a:lnTo>
                      <a:pt x="381" y="125"/>
                    </a:lnTo>
                    <a:lnTo>
                      <a:pt x="387" y="116"/>
                    </a:lnTo>
                    <a:lnTo>
                      <a:pt x="395" y="105"/>
                    </a:lnTo>
                    <a:lnTo>
                      <a:pt x="403" y="92"/>
                    </a:lnTo>
                    <a:lnTo>
                      <a:pt x="428" y="102"/>
                    </a:lnTo>
                    <a:lnTo>
                      <a:pt x="456" y="111"/>
                    </a:lnTo>
                    <a:lnTo>
                      <a:pt x="452" y="127"/>
                    </a:lnTo>
                    <a:lnTo>
                      <a:pt x="447" y="143"/>
                    </a:lnTo>
                    <a:lnTo>
                      <a:pt x="443" y="161"/>
                    </a:lnTo>
                    <a:lnTo>
                      <a:pt x="440" y="177"/>
                    </a:lnTo>
                    <a:lnTo>
                      <a:pt x="438" y="193"/>
                    </a:lnTo>
                    <a:lnTo>
                      <a:pt x="436" y="206"/>
                    </a:lnTo>
                    <a:lnTo>
                      <a:pt x="436" y="217"/>
                    </a:lnTo>
                    <a:lnTo>
                      <a:pt x="437" y="224"/>
                    </a:lnTo>
                    <a:lnTo>
                      <a:pt x="440" y="228"/>
                    </a:lnTo>
                    <a:lnTo>
                      <a:pt x="445" y="227"/>
                    </a:lnTo>
                    <a:lnTo>
                      <a:pt x="451" y="223"/>
                    </a:lnTo>
                    <a:lnTo>
                      <a:pt x="458" y="217"/>
                    </a:lnTo>
                    <a:lnTo>
                      <a:pt x="465" y="210"/>
                    </a:lnTo>
                    <a:lnTo>
                      <a:pt x="472" y="202"/>
                    </a:lnTo>
                    <a:lnTo>
                      <a:pt x="477" y="195"/>
                    </a:lnTo>
                    <a:lnTo>
                      <a:pt x="483" y="191"/>
                    </a:lnTo>
                    <a:lnTo>
                      <a:pt x="488" y="189"/>
                    </a:lnTo>
                    <a:lnTo>
                      <a:pt x="494" y="189"/>
                    </a:lnTo>
                    <a:lnTo>
                      <a:pt x="505" y="191"/>
                    </a:lnTo>
                    <a:lnTo>
                      <a:pt x="519" y="193"/>
                    </a:lnTo>
                    <a:lnTo>
                      <a:pt x="536" y="195"/>
                    </a:lnTo>
                    <a:lnTo>
                      <a:pt x="553" y="198"/>
                    </a:lnTo>
                    <a:lnTo>
                      <a:pt x="572" y="201"/>
                    </a:lnTo>
                    <a:lnTo>
                      <a:pt x="590" y="204"/>
                    </a:lnTo>
                    <a:lnTo>
                      <a:pt x="607" y="207"/>
                    </a:lnTo>
                    <a:lnTo>
                      <a:pt x="611" y="232"/>
                    </a:lnTo>
                    <a:lnTo>
                      <a:pt x="615" y="255"/>
                    </a:lnTo>
                    <a:lnTo>
                      <a:pt x="618" y="278"/>
                    </a:lnTo>
                    <a:lnTo>
                      <a:pt x="622" y="300"/>
                    </a:lnTo>
                    <a:lnTo>
                      <a:pt x="625" y="319"/>
                    </a:lnTo>
                    <a:lnTo>
                      <a:pt x="626" y="334"/>
                    </a:lnTo>
                    <a:lnTo>
                      <a:pt x="629" y="346"/>
                    </a:lnTo>
                    <a:lnTo>
                      <a:pt x="630" y="353"/>
                    </a:lnTo>
                    <a:lnTo>
                      <a:pt x="633" y="363"/>
                    </a:lnTo>
                    <a:lnTo>
                      <a:pt x="638" y="372"/>
                    </a:lnTo>
                    <a:lnTo>
                      <a:pt x="642" y="381"/>
                    </a:lnTo>
                    <a:lnTo>
                      <a:pt x="645" y="391"/>
                    </a:lnTo>
                    <a:lnTo>
                      <a:pt x="646" y="402"/>
                    </a:lnTo>
                    <a:lnTo>
                      <a:pt x="643" y="414"/>
                    </a:lnTo>
                    <a:lnTo>
                      <a:pt x="634" y="434"/>
                    </a:lnTo>
                    <a:lnTo>
                      <a:pt x="621" y="452"/>
                    </a:lnTo>
                    <a:lnTo>
                      <a:pt x="604" y="467"/>
                    </a:lnTo>
                    <a:lnTo>
                      <a:pt x="586" y="476"/>
                    </a:lnTo>
                    <a:lnTo>
                      <a:pt x="571" y="479"/>
                    </a:lnTo>
                    <a:lnTo>
                      <a:pt x="559" y="480"/>
                    </a:lnTo>
                    <a:lnTo>
                      <a:pt x="549" y="479"/>
                    </a:lnTo>
                    <a:lnTo>
                      <a:pt x="540" y="478"/>
                    </a:lnTo>
                    <a:lnTo>
                      <a:pt x="534" y="478"/>
                    </a:lnTo>
                    <a:lnTo>
                      <a:pt x="530" y="480"/>
                    </a:lnTo>
                    <a:lnTo>
                      <a:pt x="523" y="485"/>
                    </a:lnTo>
                    <a:lnTo>
                      <a:pt x="516" y="494"/>
                    </a:lnTo>
                    <a:lnTo>
                      <a:pt x="507" y="504"/>
                    </a:lnTo>
                    <a:lnTo>
                      <a:pt x="498" y="515"/>
                    </a:lnTo>
                    <a:lnTo>
                      <a:pt x="489" y="525"/>
                    </a:lnTo>
                    <a:lnTo>
                      <a:pt x="479" y="534"/>
                    </a:lnTo>
                    <a:lnTo>
                      <a:pt x="470" y="541"/>
                    </a:lnTo>
                    <a:lnTo>
                      <a:pt x="463" y="545"/>
                    </a:lnTo>
                    <a:lnTo>
                      <a:pt x="456" y="548"/>
                    </a:lnTo>
                    <a:lnTo>
                      <a:pt x="448" y="549"/>
                    </a:lnTo>
                    <a:lnTo>
                      <a:pt x="439" y="551"/>
                    </a:lnTo>
                    <a:lnTo>
                      <a:pt x="426" y="554"/>
                    </a:lnTo>
                    <a:lnTo>
                      <a:pt x="417" y="558"/>
                    </a:lnTo>
                    <a:lnTo>
                      <a:pt x="410" y="564"/>
                    </a:lnTo>
                    <a:lnTo>
                      <a:pt x="406" y="570"/>
                    </a:lnTo>
                    <a:lnTo>
                      <a:pt x="404" y="578"/>
                    </a:lnTo>
                    <a:lnTo>
                      <a:pt x="402" y="594"/>
                    </a:lnTo>
                    <a:lnTo>
                      <a:pt x="401" y="601"/>
                    </a:lnTo>
                    <a:lnTo>
                      <a:pt x="397" y="607"/>
                    </a:lnTo>
                    <a:lnTo>
                      <a:pt x="390" y="611"/>
                    </a:lnTo>
                    <a:lnTo>
                      <a:pt x="379" y="616"/>
                    </a:lnTo>
                    <a:lnTo>
                      <a:pt x="346" y="627"/>
                    </a:lnTo>
                    <a:lnTo>
                      <a:pt x="340" y="607"/>
                    </a:lnTo>
                    <a:lnTo>
                      <a:pt x="334" y="588"/>
                    </a:lnTo>
                    <a:lnTo>
                      <a:pt x="330" y="572"/>
                    </a:lnTo>
                    <a:lnTo>
                      <a:pt x="327" y="561"/>
                    </a:lnTo>
                    <a:lnTo>
                      <a:pt x="324" y="554"/>
                    </a:lnTo>
                    <a:lnTo>
                      <a:pt x="324" y="547"/>
                    </a:lnTo>
                    <a:lnTo>
                      <a:pt x="328" y="539"/>
                    </a:lnTo>
                    <a:lnTo>
                      <a:pt x="333" y="531"/>
                    </a:lnTo>
                    <a:lnTo>
                      <a:pt x="341" y="523"/>
                    </a:lnTo>
                    <a:lnTo>
                      <a:pt x="349" y="516"/>
                    </a:lnTo>
                    <a:lnTo>
                      <a:pt x="355" y="510"/>
                    </a:lnTo>
                    <a:lnTo>
                      <a:pt x="357" y="505"/>
                    </a:lnTo>
                    <a:lnTo>
                      <a:pt x="357" y="471"/>
                    </a:lnTo>
                    <a:lnTo>
                      <a:pt x="356" y="455"/>
                    </a:lnTo>
                    <a:lnTo>
                      <a:pt x="356" y="442"/>
                    </a:lnTo>
                    <a:lnTo>
                      <a:pt x="355" y="434"/>
                    </a:lnTo>
                    <a:lnTo>
                      <a:pt x="351" y="430"/>
                    </a:lnTo>
                    <a:lnTo>
                      <a:pt x="343" y="428"/>
                    </a:lnTo>
                    <a:lnTo>
                      <a:pt x="332" y="426"/>
                    </a:lnTo>
                    <a:lnTo>
                      <a:pt x="321" y="424"/>
                    </a:lnTo>
                    <a:lnTo>
                      <a:pt x="309" y="423"/>
                    </a:lnTo>
                    <a:lnTo>
                      <a:pt x="300" y="420"/>
                    </a:lnTo>
                    <a:lnTo>
                      <a:pt x="294" y="417"/>
                    </a:lnTo>
                    <a:lnTo>
                      <a:pt x="289" y="410"/>
                    </a:lnTo>
                    <a:lnTo>
                      <a:pt x="277" y="391"/>
                    </a:lnTo>
                    <a:lnTo>
                      <a:pt x="271" y="382"/>
                    </a:lnTo>
                    <a:lnTo>
                      <a:pt x="265" y="378"/>
                    </a:lnTo>
                    <a:lnTo>
                      <a:pt x="220" y="378"/>
                    </a:lnTo>
                    <a:lnTo>
                      <a:pt x="213" y="376"/>
                    </a:lnTo>
                    <a:lnTo>
                      <a:pt x="208" y="372"/>
                    </a:lnTo>
                    <a:lnTo>
                      <a:pt x="202" y="364"/>
                    </a:lnTo>
                    <a:lnTo>
                      <a:pt x="194" y="354"/>
                    </a:lnTo>
                    <a:lnTo>
                      <a:pt x="185" y="341"/>
                    </a:lnTo>
                    <a:lnTo>
                      <a:pt x="178" y="327"/>
                    </a:lnTo>
                    <a:lnTo>
                      <a:pt x="169" y="314"/>
                    </a:lnTo>
                    <a:lnTo>
                      <a:pt x="161" y="301"/>
                    </a:lnTo>
                    <a:lnTo>
                      <a:pt x="155" y="289"/>
                    </a:lnTo>
                    <a:lnTo>
                      <a:pt x="150" y="280"/>
                    </a:lnTo>
                    <a:lnTo>
                      <a:pt x="144" y="273"/>
                    </a:lnTo>
                    <a:lnTo>
                      <a:pt x="135" y="269"/>
                    </a:lnTo>
                    <a:lnTo>
                      <a:pt x="126" y="268"/>
                    </a:lnTo>
                    <a:lnTo>
                      <a:pt x="116" y="269"/>
                    </a:lnTo>
                    <a:lnTo>
                      <a:pt x="107" y="270"/>
                    </a:lnTo>
                    <a:lnTo>
                      <a:pt x="100" y="270"/>
                    </a:lnTo>
                    <a:lnTo>
                      <a:pt x="94" y="268"/>
                    </a:lnTo>
                    <a:lnTo>
                      <a:pt x="86" y="263"/>
                    </a:lnTo>
                    <a:lnTo>
                      <a:pt x="78" y="259"/>
                    </a:lnTo>
                    <a:lnTo>
                      <a:pt x="72" y="255"/>
                    </a:lnTo>
                    <a:lnTo>
                      <a:pt x="70" y="250"/>
                    </a:lnTo>
                    <a:lnTo>
                      <a:pt x="71" y="244"/>
                    </a:lnTo>
                    <a:lnTo>
                      <a:pt x="73" y="231"/>
                    </a:lnTo>
                    <a:lnTo>
                      <a:pt x="73" y="225"/>
                    </a:lnTo>
                    <a:lnTo>
                      <a:pt x="70" y="219"/>
                    </a:lnTo>
                    <a:lnTo>
                      <a:pt x="64" y="215"/>
                    </a:lnTo>
                    <a:lnTo>
                      <a:pt x="56" y="212"/>
                    </a:lnTo>
                    <a:lnTo>
                      <a:pt x="47" y="210"/>
                    </a:lnTo>
                    <a:lnTo>
                      <a:pt x="39" y="209"/>
                    </a:lnTo>
                    <a:lnTo>
                      <a:pt x="32" y="207"/>
                    </a:lnTo>
                    <a:lnTo>
                      <a:pt x="31" y="204"/>
                    </a:lnTo>
                    <a:lnTo>
                      <a:pt x="31" y="198"/>
                    </a:lnTo>
                    <a:lnTo>
                      <a:pt x="32" y="189"/>
                    </a:lnTo>
                    <a:lnTo>
                      <a:pt x="33" y="179"/>
                    </a:lnTo>
                    <a:lnTo>
                      <a:pt x="31" y="169"/>
                    </a:lnTo>
                    <a:lnTo>
                      <a:pt x="27" y="161"/>
                    </a:lnTo>
                    <a:lnTo>
                      <a:pt x="20" y="154"/>
                    </a:lnTo>
                    <a:lnTo>
                      <a:pt x="14" y="149"/>
                    </a:lnTo>
                    <a:lnTo>
                      <a:pt x="8" y="145"/>
                    </a:lnTo>
                    <a:lnTo>
                      <a:pt x="4" y="139"/>
                    </a:lnTo>
                    <a:lnTo>
                      <a:pt x="2" y="132"/>
                    </a:lnTo>
                    <a:lnTo>
                      <a:pt x="0" y="118"/>
                    </a:lnTo>
                    <a:lnTo>
                      <a:pt x="0" y="97"/>
                    </a:lnTo>
                    <a:lnTo>
                      <a:pt x="2" y="95"/>
                    </a:lnTo>
                    <a:lnTo>
                      <a:pt x="7" y="94"/>
                    </a:lnTo>
                    <a:lnTo>
                      <a:pt x="20" y="94"/>
                    </a:lnTo>
                    <a:lnTo>
                      <a:pt x="25" y="92"/>
                    </a:lnTo>
                    <a:lnTo>
                      <a:pt x="29" y="87"/>
                    </a:lnTo>
                    <a:lnTo>
                      <a:pt x="31" y="76"/>
                    </a:lnTo>
                    <a:lnTo>
                      <a:pt x="31" y="70"/>
                    </a:lnTo>
                    <a:lnTo>
                      <a:pt x="31" y="64"/>
                    </a:lnTo>
                    <a:lnTo>
                      <a:pt x="33" y="59"/>
                    </a:lnTo>
                    <a:lnTo>
                      <a:pt x="37" y="55"/>
                    </a:lnTo>
                    <a:lnTo>
                      <a:pt x="43" y="53"/>
                    </a:lnTo>
                    <a:lnTo>
                      <a:pt x="52" y="53"/>
                    </a:lnTo>
                    <a:lnTo>
                      <a:pt x="63" y="57"/>
                    </a:lnTo>
                    <a:lnTo>
                      <a:pt x="73" y="64"/>
                    </a:lnTo>
                    <a:lnTo>
                      <a:pt x="82" y="73"/>
                    </a:lnTo>
                    <a:lnTo>
                      <a:pt x="90" y="81"/>
                    </a:lnTo>
                    <a:lnTo>
                      <a:pt x="97" y="90"/>
                    </a:lnTo>
                    <a:lnTo>
                      <a:pt x="104" y="97"/>
                    </a:lnTo>
                    <a:lnTo>
                      <a:pt x="109" y="99"/>
                    </a:lnTo>
                    <a:lnTo>
                      <a:pt x="118" y="99"/>
                    </a:lnTo>
                    <a:lnTo>
                      <a:pt x="130" y="100"/>
                    </a:lnTo>
                    <a:lnTo>
                      <a:pt x="174" y="100"/>
                    </a:lnTo>
                    <a:lnTo>
                      <a:pt x="184" y="98"/>
                    </a:lnTo>
                    <a:lnTo>
                      <a:pt x="191" y="95"/>
                    </a:lnTo>
                    <a:lnTo>
                      <a:pt x="193" y="91"/>
                    </a:lnTo>
                    <a:lnTo>
                      <a:pt x="196" y="84"/>
                    </a:lnTo>
                    <a:lnTo>
                      <a:pt x="200" y="73"/>
                    </a:lnTo>
                    <a:lnTo>
                      <a:pt x="204" y="59"/>
                    </a:lnTo>
                    <a:lnTo>
                      <a:pt x="209" y="41"/>
                    </a:lnTo>
                    <a:lnTo>
                      <a:pt x="215" y="22"/>
                    </a:lnTo>
                    <a:lnTo>
                      <a:pt x="221" y="0"/>
                    </a:lnTo>
                    <a:close/>
                  </a:path>
                </a:pathLst>
              </a:custGeom>
              <a:grpFill/>
              <a:ln w="0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98" name="Freeform 33">
                <a:extLst>
                  <a:ext uri="{FF2B5EF4-FFF2-40B4-BE49-F238E27FC236}">
                    <a16:creationId xmlns:a16="http://schemas.microsoft.com/office/drawing/2014/main" id="{EC0C015D-4303-4250-9766-BC78E9896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2551" y="4267200"/>
                <a:ext cx="730250" cy="835025"/>
              </a:xfrm>
              <a:custGeom>
                <a:avLst/>
                <a:gdLst/>
                <a:ahLst/>
                <a:cxnLst>
                  <a:cxn ang="0">
                    <a:pos x="289" y="26"/>
                  </a:cxn>
                  <a:cxn ang="0">
                    <a:pos x="311" y="57"/>
                  </a:cxn>
                  <a:cxn ang="0">
                    <a:pos x="368" y="63"/>
                  </a:cxn>
                  <a:cxn ang="0">
                    <a:pos x="392" y="95"/>
                  </a:cxn>
                  <a:cxn ang="0">
                    <a:pos x="412" y="108"/>
                  </a:cxn>
                  <a:cxn ang="0">
                    <a:pos x="446" y="113"/>
                  </a:cxn>
                  <a:cxn ang="0">
                    <a:pos x="459" y="127"/>
                  </a:cxn>
                  <a:cxn ang="0">
                    <a:pos x="460" y="190"/>
                  </a:cxn>
                  <a:cxn ang="0">
                    <a:pos x="444" y="208"/>
                  </a:cxn>
                  <a:cxn ang="0">
                    <a:pos x="427" y="232"/>
                  </a:cxn>
                  <a:cxn ang="0">
                    <a:pos x="433" y="257"/>
                  </a:cxn>
                  <a:cxn ang="0">
                    <a:pos x="449" y="312"/>
                  </a:cxn>
                  <a:cxn ang="0">
                    <a:pos x="371" y="335"/>
                  </a:cxn>
                  <a:cxn ang="0">
                    <a:pos x="344" y="353"/>
                  </a:cxn>
                  <a:cxn ang="0">
                    <a:pos x="316" y="353"/>
                  </a:cxn>
                  <a:cxn ang="0">
                    <a:pos x="292" y="345"/>
                  </a:cxn>
                  <a:cxn ang="0">
                    <a:pos x="284" y="360"/>
                  </a:cxn>
                  <a:cxn ang="0">
                    <a:pos x="301" y="395"/>
                  </a:cxn>
                  <a:cxn ang="0">
                    <a:pos x="325" y="428"/>
                  </a:cxn>
                  <a:cxn ang="0">
                    <a:pos x="323" y="457"/>
                  </a:cxn>
                  <a:cxn ang="0">
                    <a:pos x="313" y="491"/>
                  </a:cxn>
                  <a:cxn ang="0">
                    <a:pos x="298" y="506"/>
                  </a:cxn>
                  <a:cxn ang="0">
                    <a:pos x="254" y="523"/>
                  </a:cxn>
                  <a:cxn ang="0">
                    <a:pos x="244" y="502"/>
                  </a:cxn>
                  <a:cxn ang="0">
                    <a:pos x="240" y="464"/>
                  </a:cxn>
                  <a:cxn ang="0">
                    <a:pos x="217" y="444"/>
                  </a:cxn>
                  <a:cxn ang="0">
                    <a:pos x="183" y="438"/>
                  </a:cxn>
                  <a:cxn ang="0">
                    <a:pos x="154" y="448"/>
                  </a:cxn>
                  <a:cxn ang="0">
                    <a:pos x="127" y="451"/>
                  </a:cxn>
                  <a:cxn ang="0">
                    <a:pos x="102" y="444"/>
                  </a:cxn>
                  <a:cxn ang="0">
                    <a:pos x="74" y="468"/>
                  </a:cxn>
                  <a:cxn ang="0">
                    <a:pos x="63" y="460"/>
                  </a:cxn>
                  <a:cxn ang="0">
                    <a:pos x="50" y="422"/>
                  </a:cxn>
                  <a:cxn ang="0">
                    <a:pos x="40" y="394"/>
                  </a:cxn>
                  <a:cxn ang="0">
                    <a:pos x="13" y="369"/>
                  </a:cxn>
                  <a:cxn ang="0">
                    <a:pos x="1" y="351"/>
                  </a:cxn>
                  <a:cxn ang="0">
                    <a:pos x="31" y="326"/>
                  </a:cxn>
                  <a:cxn ang="0">
                    <a:pos x="45" y="301"/>
                  </a:cxn>
                  <a:cxn ang="0">
                    <a:pos x="42" y="268"/>
                  </a:cxn>
                  <a:cxn ang="0">
                    <a:pos x="59" y="231"/>
                  </a:cxn>
                  <a:cxn ang="0">
                    <a:pos x="78" y="207"/>
                  </a:cxn>
                  <a:cxn ang="0">
                    <a:pos x="114" y="204"/>
                  </a:cxn>
                  <a:cxn ang="0">
                    <a:pos x="125" y="220"/>
                  </a:cxn>
                  <a:cxn ang="0">
                    <a:pos x="131" y="246"/>
                  </a:cxn>
                  <a:cxn ang="0">
                    <a:pos x="146" y="252"/>
                  </a:cxn>
                  <a:cxn ang="0">
                    <a:pos x="197" y="234"/>
                  </a:cxn>
                  <a:cxn ang="0">
                    <a:pos x="218" y="218"/>
                  </a:cxn>
                  <a:cxn ang="0">
                    <a:pos x="217" y="194"/>
                  </a:cxn>
                  <a:cxn ang="0">
                    <a:pos x="214" y="172"/>
                  </a:cxn>
                  <a:cxn ang="0">
                    <a:pos x="234" y="156"/>
                  </a:cxn>
                  <a:cxn ang="0">
                    <a:pos x="256" y="143"/>
                  </a:cxn>
                  <a:cxn ang="0">
                    <a:pos x="261" y="116"/>
                  </a:cxn>
                  <a:cxn ang="0">
                    <a:pos x="271" y="18"/>
                  </a:cxn>
                </a:cxnLst>
                <a:rect l="0" t="0" r="r" b="b"/>
                <a:pathLst>
                  <a:path w="460" h="526">
                    <a:moveTo>
                      <a:pt x="273" y="0"/>
                    </a:moveTo>
                    <a:lnTo>
                      <a:pt x="281" y="13"/>
                    </a:lnTo>
                    <a:lnTo>
                      <a:pt x="289" y="26"/>
                    </a:lnTo>
                    <a:lnTo>
                      <a:pt x="297" y="39"/>
                    </a:lnTo>
                    <a:lnTo>
                      <a:pt x="305" y="50"/>
                    </a:lnTo>
                    <a:lnTo>
                      <a:pt x="311" y="57"/>
                    </a:lnTo>
                    <a:lnTo>
                      <a:pt x="316" y="61"/>
                    </a:lnTo>
                    <a:lnTo>
                      <a:pt x="323" y="63"/>
                    </a:lnTo>
                    <a:lnTo>
                      <a:pt x="368" y="63"/>
                    </a:lnTo>
                    <a:lnTo>
                      <a:pt x="374" y="67"/>
                    </a:lnTo>
                    <a:lnTo>
                      <a:pt x="380" y="76"/>
                    </a:lnTo>
                    <a:lnTo>
                      <a:pt x="392" y="95"/>
                    </a:lnTo>
                    <a:lnTo>
                      <a:pt x="397" y="102"/>
                    </a:lnTo>
                    <a:lnTo>
                      <a:pt x="403" y="105"/>
                    </a:lnTo>
                    <a:lnTo>
                      <a:pt x="412" y="108"/>
                    </a:lnTo>
                    <a:lnTo>
                      <a:pt x="424" y="109"/>
                    </a:lnTo>
                    <a:lnTo>
                      <a:pt x="435" y="111"/>
                    </a:lnTo>
                    <a:lnTo>
                      <a:pt x="446" y="113"/>
                    </a:lnTo>
                    <a:lnTo>
                      <a:pt x="454" y="115"/>
                    </a:lnTo>
                    <a:lnTo>
                      <a:pt x="458" y="119"/>
                    </a:lnTo>
                    <a:lnTo>
                      <a:pt x="459" y="127"/>
                    </a:lnTo>
                    <a:lnTo>
                      <a:pt x="459" y="140"/>
                    </a:lnTo>
                    <a:lnTo>
                      <a:pt x="460" y="156"/>
                    </a:lnTo>
                    <a:lnTo>
                      <a:pt x="460" y="190"/>
                    </a:lnTo>
                    <a:lnTo>
                      <a:pt x="458" y="195"/>
                    </a:lnTo>
                    <a:lnTo>
                      <a:pt x="452" y="201"/>
                    </a:lnTo>
                    <a:lnTo>
                      <a:pt x="444" y="208"/>
                    </a:lnTo>
                    <a:lnTo>
                      <a:pt x="436" y="216"/>
                    </a:lnTo>
                    <a:lnTo>
                      <a:pt x="431" y="224"/>
                    </a:lnTo>
                    <a:lnTo>
                      <a:pt x="427" y="232"/>
                    </a:lnTo>
                    <a:lnTo>
                      <a:pt x="427" y="239"/>
                    </a:lnTo>
                    <a:lnTo>
                      <a:pt x="430" y="246"/>
                    </a:lnTo>
                    <a:lnTo>
                      <a:pt x="433" y="257"/>
                    </a:lnTo>
                    <a:lnTo>
                      <a:pt x="437" y="273"/>
                    </a:lnTo>
                    <a:lnTo>
                      <a:pt x="443" y="292"/>
                    </a:lnTo>
                    <a:lnTo>
                      <a:pt x="449" y="312"/>
                    </a:lnTo>
                    <a:lnTo>
                      <a:pt x="408" y="324"/>
                    </a:lnTo>
                    <a:lnTo>
                      <a:pt x="388" y="330"/>
                    </a:lnTo>
                    <a:lnTo>
                      <a:pt x="371" y="335"/>
                    </a:lnTo>
                    <a:lnTo>
                      <a:pt x="358" y="340"/>
                    </a:lnTo>
                    <a:lnTo>
                      <a:pt x="352" y="345"/>
                    </a:lnTo>
                    <a:lnTo>
                      <a:pt x="344" y="353"/>
                    </a:lnTo>
                    <a:lnTo>
                      <a:pt x="335" y="357"/>
                    </a:lnTo>
                    <a:lnTo>
                      <a:pt x="326" y="357"/>
                    </a:lnTo>
                    <a:lnTo>
                      <a:pt x="316" y="353"/>
                    </a:lnTo>
                    <a:lnTo>
                      <a:pt x="304" y="347"/>
                    </a:lnTo>
                    <a:lnTo>
                      <a:pt x="298" y="345"/>
                    </a:lnTo>
                    <a:lnTo>
                      <a:pt x="292" y="345"/>
                    </a:lnTo>
                    <a:lnTo>
                      <a:pt x="288" y="347"/>
                    </a:lnTo>
                    <a:lnTo>
                      <a:pt x="285" y="352"/>
                    </a:lnTo>
                    <a:lnTo>
                      <a:pt x="284" y="360"/>
                    </a:lnTo>
                    <a:lnTo>
                      <a:pt x="286" y="371"/>
                    </a:lnTo>
                    <a:lnTo>
                      <a:pt x="293" y="382"/>
                    </a:lnTo>
                    <a:lnTo>
                      <a:pt x="301" y="395"/>
                    </a:lnTo>
                    <a:lnTo>
                      <a:pt x="310" y="407"/>
                    </a:lnTo>
                    <a:lnTo>
                      <a:pt x="318" y="417"/>
                    </a:lnTo>
                    <a:lnTo>
                      <a:pt x="325" y="428"/>
                    </a:lnTo>
                    <a:lnTo>
                      <a:pt x="327" y="436"/>
                    </a:lnTo>
                    <a:lnTo>
                      <a:pt x="326" y="446"/>
                    </a:lnTo>
                    <a:lnTo>
                      <a:pt x="323" y="457"/>
                    </a:lnTo>
                    <a:lnTo>
                      <a:pt x="320" y="470"/>
                    </a:lnTo>
                    <a:lnTo>
                      <a:pt x="316" y="481"/>
                    </a:lnTo>
                    <a:lnTo>
                      <a:pt x="313" y="491"/>
                    </a:lnTo>
                    <a:lnTo>
                      <a:pt x="310" y="497"/>
                    </a:lnTo>
                    <a:lnTo>
                      <a:pt x="306" y="501"/>
                    </a:lnTo>
                    <a:lnTo>
                      <a:pt x="298" y="506"/>
                    </a:lnTo>
                    <a:lnTo>
                      <a:pt x="287" y="511"/>
                    </a:lnTo>
                    <a:lnTo>
                      <a:pt x="264" y="519"/>
                    </a:lnTo>
                    <a:lnTo>
                      <a:pt x="254" y="523"/>
                    </a:lnTo>
                    <a:lnTo>
                      <a:pt x="247" y="525"/>
                    </a:lnTo>
                    <a:lnTo>
                      <a:pt x="244" y="526"/>
                    </a:lnTo>
                    <a:lnTo>
                      <a:pt x="244" y="502"/>
                    </a:lnTo>
                    <a:lnTo>
                      <a:pt x="243" y="490"/>
                    </a:lnTo>
                    <a:lnTo>
                      <a:pt x="242" y="476"/>
                    </a:lnTo>
                    <a:lnTo>
                      <a:pt x="240" y="464"/>
                    </a:lnTo>
                    <a:lnTo>
                      <a:pt x="236" y="456"/>
                    </a:lnTo>
                    <a:lnTo>
                      <a:pt x="228" y="449"/>
                    </a:lnTo>
                    <a:lnTo>
                      <a:pt x="217" y="444"/>
                    </a:lnTo>
                    <a:lnTo>
                      <a:pt x="205" y="441"/>
                    </a:lnTo>
                    <a:lnTo>
                      <a:pt x="193" y="439"/>
                    </a:lnTo>
                    <a:lnTo>
                      <a:pt x="183" y="438"/>
                    </a:lnTo>
                    <a:lnTo>
                      <a:pt x="174" y="440"/>
                    </a:lnTo>
                    <a:lnTo>
                      <a:pt x="165" y="443"/>
                    </a:lnTo>
                    <a:lnTo>
                      <a:pt x="154" y="448"/>
                    </a:lnTo>
                    <a:lnTo>
                      <a:pt x="145" y="451"/>
                    </a:lnTo>
                    <a:lnTo>
                      <a:pt x="136" y="453"/>
                    </a:lnTo>
                    <a:lnTo>
                      <a:pt x="127" y="451"/>
                    </a:lnTo>
                    <a:lnTo>
                      <a:pt x="118" y="448"/>
                    </a:lnTo>
                    <a:lnTo>
                      <a:pt x="110" y="445"/>
                    </a:lnTo>
                    <a:lnTo>
                      <a:pt x="102" y="444"/>
                    </a:lnTo>
                    <a:lnTo>
                      <a:pt x="97" y="446"/>
                    </a:lnTo>
                    <a:lnTo>
                      <a:pt x="80" y="463"/>
                    </a:lnTo>
                    <a:lnTo>
                      <a:pt x="74" y="468"/>
                    </a:lnTo>
                    <a:lnTo>
                      <a:pt x="69" y="470"/>
                    </a:lnTo>
                    <a:lnTo>
                      <a:pt x="66" y="468"/>
                    </a:lnTo>
                    <a:lnTo>
                      <a:pt x="63" y="460"/>
                    </a:lnTo>
                    <a:lnTo>
                      <a:pt x="59" y="449"/>
                    </a:lnTo>
                    <a:lnTo>
                      <a:pt x="55" y="436"/>
                    </a:lnTo>
                    <a:lnTo>
                      <a:pt x="50" y="422"/>
                    </a:lnTo>
                    <a:lnTo>
                      <a:pt x="46" y="411"/>
                    </a:lnTo>
                    <a:lnTo>
                      <a:pt x="44" y="402"/>
                    </a:lnTo>
                    <a:lnTo>
                      <a:pt x="40" y="394"/>
                    </a:lnTo>
                    <a:lnTo>
                      <a:pt x="32" y="386"/>
                    </a:lnTo>
                    <a:lnTo>
                      <a:pt x="22" y="378"/>
                    </a:lnTo>
                    <a:lnTo>
                      <a:pt x="13" y="369"/>
                    </a:lnTo>
                    <a:lnTo>
                      <a:pt x="4" y="362"/>
                    </a:lnTo>
                    <a:lnTo>
                      <a:pt x="0" y="356"/>
                    </a:lnTo>
                    <a:lnTo>
                      <a:pt x="1" y="351"/>
                    </a:lnTo>
                    <a:lnTo>
                      <a:pt x="6" y="345"/>
                    </a:lnTo>
                    <a:lnTo>
                      <a:pt x="13" y="339"/>
                    </a:lnTo>
                    <a:lnTo>
                      <a:pt x="31" y="326"/>
                    </a:lnTo>
                    <a:lnTo>
                      <a:pt x="38" y="319"/>
                    </a:lnTo>
                    <a:lnTo>
                      <a:pt x="42" y="312"/>
                    </a:lnTo>
                    <a:lnTo>
                      <a:pt x="45" y="301"/>
                    </a:lnTo>
                    <a:lnTo>
                      <a:pt x="45" y="290"/>
                    </a:lnTo>
                    <a:lnTo>
                      <a:pt x="43" y="279"/>
                    </a:lnTo>
                    <a:lnTo>
                      <a:pt x="42" y="268"/>
                    </a:lnTo>
                    <a:lnTo>
                      <a:pt x="43" y="261"/>
                    </a:lnTo>
                    <a:lnTo>
                      <a:pt x="47" y="252"/>
                    </a:lnTo>
                    <a:lnTo>
                      <a:pt x="59" y="231"/>
                    </a:lnTo>
                    <a:lnTo>
                      <a:pt x="65" y="221"/>
                    </a:lnTo>
                    <a:lnTo>
                      <a:pt x="72" y="213"/>
                    </a:lnTo>
                    <a:lnTo>
                      <a:pt x="78" y="207"/>
                    </a:lnTo>
                    <a:lnTo>
                      <a:pt x="86" y="203"/>
                    </a:lnTo>
                    <a:lnTo>
                      <a:pt x="103" y="203"/>
                    </a:lnTo>
                    <a:lnTo>
                      <a:pt x="114" y="204"/>
                    </a:lnTo>
                    <a:lnTo>
                      <a:pt x="119" y="206"/>
                    </a:lnTo>
                    <a:lnTo>
                      <a:pt x="122" y="212"/>
                    </a:lnTo>
                    <a:lnTo>
                      <a:pt x="125" y="220"/>
                    </a:lnTo>
                    <a:lnTo>
                      <a:pt x="126" y="229"/>
                    </a:lnTo>
                    <a:lnTo>
                      <a:pt x="128" y="238"/>
                    </a:lnTo>
                    <a:lnTo>
                      <a:pt x="131" y="246"/>
                    </a:lnTo>
                    <a:lnTo>
                      <a:pt x="134" y="251"/>
                    </a:lnTo>
                    <a:lnTo>
                      <a:pt x="138" y="253"/>
                    </a:lnTo>
                    <a:lnTo>
                      <a:pt x="146" y="252"/>
                    </a:lnTo>
                    <a:lnTo>
                      <a:pt x="158" y="250"/>
                    </a:lnTo>
                    <a:lnTo>
                      <a:pt x="184" y="240"/>
                    </a:lnTo>
                    <a:lnTo>
                      <a:pt x="197" y="234"/>
                    </a:lnTo>
                    <a:lnTo>
                      <a:pt x="207" y="229"/>
                    </a:lnTo>
                    <a:lnTo>
                      <a:pt x="214" y="224"/>
                    </a:lnTo>
                    <a:lnTo>
                      <a:pt x="218" y="218"/>
                    </a:lnTo>
                    <a:lnTo>
                      <a:pt x="219" y="211"/>
                    </a:lnTo>
                    <a:lnTo>
                      <a:pt x="219" y="202"/>
                    </a:lnTo>
                    <a:lnTo>
                      <a:pt x="217" y="194"/>
                    </a:lnTo>
                    <a:lnTo>
                      <a:pt x="215" y="185"/>
                    </a:lnTo>
                    <a:lnTo>
                      <a:pt x="214" y="178"/>
                    </a:lnTo>
                    <a:lnTo>
                      <a:pt x="214" y="172"/>
                    </a:lnTo>
                    <a:lnTo>
                      <a:pt x="218" y="168"/>
                    </a:lnTo>
                    <a:lnTo>
                      <a:pt x="225" y="162"/>
                    </a:lnTo>
                    <a:lnTo>
                      <a:pt x="234" y="156"/>
                    </a:lnTo>
                    <a:lnTo>
                      <a:pt x="244" y="151"/>
                    </a:lnTo>
                    <a:lnTo>
                      <a:pt x="251" y="146"/>
                    </a:lnTo>
                    <a:lnTo>
                      <a:pt x="256" y="143"/>
                    </a:lnTo>
                    <a:lnTo>
                      <a:pt x="257" y="139"/>
                    </a:lnTo>
                    <a:lnTo>
                      <a:pt x="259" y="129"/>
                    </a:lnTo>
                    <a:lnTo>
                      <a:pt x="261" y="116"/>
                    </a:lnTo>
                    <a:lnTo>
                      <a:pt x="263" y="99"/>
                    </a:lnTo>
                    <a:lnTo>
                      <a:pt x="267" y="60"/>
                    </a:lnTo>
                    <a:lnTo>
                      <a:pt x="271" y="18"/>
                    </a:lnTo>
                    <a:lnTo>
                      <a:pt x="273" y="0"/>
                    </a:lnTo>
                    <a:close/>
                  </a:path>
                </a:pathLst>
              </a:custGeom>
              <a:grpFill/>
              <a:ln w="0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99" name="Freeform 34">
                <a:extLst>
                  <a:ext uri="{FF2B5EF4-FFF2-40B4-BE49-F238E27FC236}">
                    <a16:creationId xmlns:a16="http://schemas.microsoft.com/office/drawing/2014/main" id="{F3C449D9-50CC-4695-83F6-B3902D8BC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926" y="4056063"/>
                <a:ext cx="482600" cy="498475"/>
              </a:xfrm>
              <a:custGeom>
                <a:avLst/>
                <a:gdLst/>
                <a:ahLst/>
                <a:cxnLst>
                  <a:cxn ang="0">
                    <a:pos x="216" y="0"/>
                  </a:cxn>
                  <a:cxn ang="0">
                    <a:pos x="229" y="2"/>
                  </a:cxn>
                  <a:cxn ang="0">
                    <a:pos x="255" y="8"/>
                  </a:cxn>
                  <a:cxn ang="0">
                    <a:pos x="287" y="15"/>
                  </a:cxn>
                  <a:cxn ang="0">
                    <a:pos x="283" y="40"/>
                  </a:cxn>
                  <a:cxn ang="0">
                    <a:pos x="269" y="57"/>
                  </a:cxn>
                  <a:cxn ang="0">
                    <a:pos x="261" y="70"/>
                  </a:cxn>
                  <a:cxn ang="0">
                    <a:pos x="256" y="94"/>
                  </a:cxn>
                  <a:cxn ang="0">
                    <a:pos x="256" y="115"/>
                  </a:cxn>
                  <a:cxn ang="0">
                    <a:pos x="259" y="131"/>
                  </a:cxn>
                  <a:cxn ang="0">
                    <a:pos x="268" y="160"/>
                  </a:cxn>
                  <a:cxn ang="0">
                    <a:pos x="269" y="193"/>
                  </a:cxn>
                  <a:cxn ang="0">
                    <a:pos x="251" y="194"/>
                  </a:cxn>
                  <a:cxn ang="0">
                    <a:pos x="243" y="198"/>
                  </a:cxn>
                  <a:cxn ang="0">
                    <a:pos x="244" y="218"/>
                  </a:cxn>
                  <a:cxn ang="0">
                    <a:pos x="242" y="234"/>
                  </a:cxn>
                  <a:cxn ang="0">
                    <a:pos x="238" y="242"/>
                  </a:cxn>
                  <a:cxn ang="0">
                    <a:pos x="221" y="241"/>
                  </a:cxn>
                  <a:cxn ang="0">
                    <a:pos x="188" y="242"/>
                  </a:cxn>
                  <a:cxn ang="0">
                    <a:pos x="180" y="248"/>
                  </a:cxn>
                  <a:cxn ang="0">
                    <a:pos x="172" y="268"/>
                  </a:cxn>
                  <a:cxn ang="0">
                    <a:pos x="154" y="305"/>
                  </a:cxn>
                  <a:cxn ang="0">
                    <a:pos x="140" y="310"/>
                  </a:cxn>
                  <a:cxn ang="0">
                    <a:pos x="114" y="302"/>
                  </a:cxn>
                  <a:cxn ang="0">
                    <a:pos x="83" y="294"/>
                  </a:cxn>
                  <a:cxn ang="0">
                    <a:pos x="58" y="286"/>
                  </a:cxn>
                  <a:cxn ang="0">
                    <a:pos x="45" y="279"/>
                  </a:cxn>
                  <a:cxn ang="0">
                    <a:pos x="33" y="257"/>
                  </a:cxn>
                  <a:cxn ang="0">
                    <a:pos x="25" y="256"/>
                  </a:cxn>
                  <a:cxn ang="0">
                    <a:pos x="28" y="213"/>
                  </a:cxn>
                  <a:cxn ang="0">
                    <a:pos x="31" y="176"/>
                  </a:cxn>
                  <a:cxn ang="0">
                    <a:pos x="32" y="156"/>
                  </a:cxn>
                  <a:cxn ang="0">
                    <a:pos x="28" y="147"/>
                  </a:cxn>
                  <a:cxn ang="0">
                    <a:pos x="19" y="142"/>
                  </a:cxn>
                  <a:cxn ang="0">
                    <a:pos x="7" y="130"/>
                  </a:cxn>
                  <a:cxn ang="0">
                    <a:pos x="0" y="105"/>
                  </a:cxn>
                  <a:cxn ang="0">
                    <a:pos x="1" y="82"/>
                  </a:cxn>
                  <a:cxn ang="0">
                    <a:pos x="4" y="69"/>
                  </a:cxn>
                  <a:cxn ang="0">
                    <a:pos x="15" y="64"/>
                  </a:cxn>
                  <a:cxn ang="0">
                    <a:pos x="32" y="60"/>
                  </a:cxn>
                  <a:cxn ang="0">
                    <a:pos x="47" y="50"/>
                  </a:cxn>
                  <a:cxn ang="0">
                    <a:pos x="62" y="42"/>
                  </a:cxn>
                  <a:cxn ang="0">
                    <a:pos x="72" y="44"/>
                  </a:cxn>
                  <a:cxn ang="0">
                    <a:pos x="81" y="55"/>
                  </a:cxn>
                  <a:cxn ang="0">
                    <a:pos x="93" y="66"/>
                  </a:cxn>
                  <a:cxn ang="0">
                    <a:pos x="109" y="65"/>
                  </a:cxn>
                  <a:cxn ang="0">
                    <a:pos x="131" y="52"/>
                  </a:cxn>
                  <a:cxn ang="0">
                    <a:pos x="150" y="34"/>
                  </a:cxn>
                  <a:cxn ang="0">
                    <a:pos x="159" y="23"/>
                  </a:cxn>
                  <a:cxn ang="0">
                    <a:pos x="157" y="9"/>
                  </a:cxn>
                  <a:cxn ang="0">
                    <a:pos x="187" y="4"/>
                  </a:cxn>
                  <a:cxn ang="0">
                    <a:pos x="210" y="0"/>
                  </a:cxn>
                </a:cxnLst>
                <a:rect l="0" t="0" r="r" b="b"/>
                <a:pathLst>
                  <a:path w="304" h="314">
                    <a:moveTo>
                      <a:pt x="210" y="0"/>
                    </a:moveTo>
                    <a:lnTo>
                      <a:pt x="216" y="0"/>
                    </a:lnTo>
                    <a:lnTo>
                      <a:pt x="220" y="1"/>
                    </a:lnTo>
                    <a:lnTo>
                      <a:pt x="229" y="2"/>
                    </a:lnTo>
                    <a:lnTo>
                      <a:pt x="241" y="5"/>
                    </a:lnTo>
                    <a:lnTo>
                      <a:pt x="255" y="8"/>
                    </a:lnTo>
                    <a:lnTo>
                      <a:pt x="270" y="12"/>
                    </a:lnTo>
                    <a:lnTo>
                      <a:pt x="287" y="15"/>
                    </a:lnTo>
                    <a:lnTo>
                      <a:pt x="304" y="19"/>
                    </a:lnTo>
                    <a:lnTo>
                      <a:pt x="283" y="40"/>
                    </a:lnTo>
                    <a:lnTo>
                      <a:pt x="275" y="49"/>
                    </a:lnTo>
                    <a:lnTo>
                      <a:pt x="269" y="57"/>
                    </a:lnTo>
                    <a:lnTo>
                      <a:pt x="265" y="61"/>
                    </a:lnTo>
                    <a:lnTo>
                      <a:pt x="261" y="70"/>
                    </a:lnTo>
                    <a:lnTo>
                      <a:pt x="258" y="82"/>
                    </a:lnTo>
                    <a:lnTo>
                      <a:pt x="256" y="94"/>
                    </a:lnTo>
                    <a:lnTo>
                      <a:pt x="256" y="106"/>
                    </a:lnTo>
                    <a:lnTo>
                      <a:pt x="256" y="115"/>
                    </a:lnTo>
                    <a:lnTo>
                      <a:pt x="256" y="121"/>
                    </a:lnTo>
                    <a:lnTo>
                      <a:pt x="259" y="131"/>
                    </a:lnTo>
                    <a:lnTo>
                      <a:pt x="263" y="144"/>
                    </a:lnTo>
                    <a:lnTo>
                      <a:pt x="268" y="160"/>
                    </a:lnTo>
                    <a:lnTo>
                      <a:pt x="280" y="192"/>
                    </a:lnTo>
                    <a:lnTo>
                      <a:pt x="269" y="193"/>
                    </a:lnTo>
                    <a:lnTo>
                      <a:pt x="259" y="193"/>
                    </a:lnTo>
                    <a:lnTo>
                      <a:pt x="251" y="194"/>
                    </a:lnTo>
                    <a:lnTo>
                      <a:pt x="245" y="196"/>
                    </a:lnTo>
                    <a:lnTo>
                      <a:pt x="243" y="198"/>
                    </a:lnTo>
                    <a:lnTo>
                      <a:pt x="243" y="209"/>
                    </a:lnTo>
                    <a:lnTo>
                      <a:pt x="244" y="218"/>
                    </a:lnTo>
                    <a:lnTo>
                      <a:pt x="243" y="226"/>
                    </a:lnTo>
                    <a:lnTo>
                      <a:pt x="242" y="234"/>
                    </a:lnTo>
                    <a:lnTo>
                      <a:pt x="241" y="240"/>
                    </a:lnTo>
                    <a:lnTo>
                      <a:pt x="238" y="242"/>
                    </a:lnTo>
                    <a:lnTo>
                      <a:pt x="231" y="242"/>
                    </a:lnTo>
                    <a:lnTo>
                      <a:pt x="221" y="241"/>
                    </a:lnTo>
                    <a:lnTo>
                      <a:pt x="198" y="241"/>
                    </a:lnTo>
                    <a:lnTo>
                      <a:pt x="188" y="242"/>
                    </a:lnTo>
                    <a:lnTo>
                      <a:pt x="182" y="244"/>
                    </a:lnTo>
                    <a:lnTo>
                      <a:pt x="180" y="248"/>
                    </a:lnTo>
                    <a:lnTo>
                      <a:pt x="176" y="257"/>
                    </a:lnTo>
                    <a:lnTo>
                      <a:pt x="172" y="268"/>
                    </a:lnTo>
                    <a:lnTo>
                      <a:pt x="160" y="294"/>
                    </a:lnTo>
                    <a:lnTo>
                      <a:pt x="154" y="305"/>
                    </a:lnTo>
                    <a:lnTo>
                      <a:pt x="148" y="314"/>
                    </a:lnTo>
                    <a:lnTo>
                      <a:pt x="140" y="310"/>
                    </a:lnTo>
                    <a:lnTo>
                      <a:pt x="129" y="306"/>
                    </a:lnTo>
                    <a:lnTo>
                      <a:pt x="114" y="302"/>
                    </a:lnTo>
                    <a:lnTo>
                      <a:pt x="99" y="298"/>
                    </a:lnTo>
                    <a:lnTo>
                      <a:pt x="83" y="294"/>
                    </a:lnTo>
                    <a:lnTo>
                      <a:pt x="69" y="290"/>
                    </a:lnTo>
                    <a:lnTo>
                      <a:pt x="58" y="286"/>
                    </a:lnTo>
                    <a:lnTo>
                      <a:pt x="51" y="284"/>
                    </a:lnTo>
                    <a:lnTo>
                      <a:pt x="45" y="279"/>
                    </a:lnTo>
                    <a:lnTo>
                      <a:pt x="37" y="263"/>
                    </a:lnTo>
                    <a:lnTo>
                      <a:pt x="33" y="257"/>
                    </a:lnTo>
                    <a:lnTo>
                      <a:pt x="33" y="256"/>
                    </a:lnTo>
                    <a:lnTo>
                      <a:pt x="25" y="256"/>
                    </a:lnTo>
                    <a:lnTo>
                      <a:pt x="27" y="234"/>
                    </a:lnTo>
                    <a:lnTo>
                      <a:pt x="28" y="213"/>
                    </a:lnTo>
                    <a:lnTo>
                      <a:pt x="30" y="193"/>
                    </a:lnTo>
                    <a:lnTo>
                      <a:pt x="31" y="176"/>
                    </a:lnTo>
                    <a:lnTo>
                      <a:pt x="32" y="163"/>
                    </a:lnTo>
                    <a:lnTo>
                      <a:pt x="32" y="156"/>
                    </a:lnTo>
                    <a:lnTo>
                      <a:pt x="31" y="151"/>
                    </a:lnTo>
                    <a:lnTo>
                      <a:pt x="28" y="147"/>
                    </a:lnTo>
                    <a:lnTo>
                      <a:pt x="24" y="145"/>
                    </a:lnTo>
                    <a:lnTo>
                      <a:pt x="19" y="142"/>
                    </a:lnTo>
                    <a:lnTo>
                      <a:pt x="13" y="138"/>
                    </a:lnTo>
                    <a:lnTo>
                      <a:pt x="7" y="130"/>
                    </a:lnTo>
                    <a:lnTo>
                      <a:pt x="2" y="117"/>
                    </a:lnTo>
                    <a:lnTo>
                      <a:pt x="0" y="105"/>
                    </a:lnTo>
                    <a:lnTo>
                      <a:pt x="0" y="92"/>
                    </a:lnTo>
                    <a:lnTo>
                      <a:pt x="1" y="82"/>
                    </a:lnTo>
                    <a:lnTo>
                      <a:pt x="2" y="74"/>
                    </a:lnTo>
                    <a:lnTo>
                      <a:pt x="4" y="69"/>
                    </a:lnTo>
                    <a:lnTo>
                      <a:pt x="8" y="66"/>
                    </a:lnTo>
                    <a:lnTo>
                      <a:pt x="15" y="64"/>
                    </a:lnTo>
                    <a:lnTo>
                      <a:pt x="23" y="62"/>
                    </a:lnTo>
                    <a:lnTo>
                      <a:pt x="32" y="60"/>
                    </a:lnTo>
                    <a:lnTo>
                      <a:pt x="40" y="55"/>
                    </a:lnTo>
                    <a:lnTo>
                      <a:pt x="47" y="50"/>
                    </a:lnTo>
                    <a:lnTo>
                      <a:pt x="53" y="46"/>
                    </a:lnTo>
                    <a:lnTo>
                      <a:pt x="62" y="42"/>
                    </a:lnTo>
                    <a:lnTo>
                      <a:pt x="68" y="41"/>
                    </a:lnTo>
                    <a:lnTo>
                      <a:pt x="72" y="44"/>
                    </a:lnTo>
                    <a:lnTo>
                      <a:pt x="77" y="49"/>
                    </a:lnTo>
                    <a:lnTo>
                      <a:pt x="81" y="55"/>
                    </a:lnTo>
                    <a:lnTo>
                      <a:pt x="86" y="60"/>
                    </a:lnTo>
                    <a:lnTo>
                      <a:pt x="93" y="66"/>
                    </a:lnTo>
                    <a:lnTo>
                      <a:pt x="101" y="68"/>
                    </a:lnTo>
                    <a:lnTo>
                      <a:pt x="109" y="65"/>
                    </a:lnTo>
                    <a:lnTo>
                      <a:pt x="120" y="60"/>
                    </a:lnTo>
                    <a:lnTo>
                      <a:pt x="131" y="52"/>
                    </a:lnTo>
                    <a:lnTo>
                      <a:pt x="141" y="43"/>
                    </a:lnTo>
                    <a:lnTo>
                      <a:pt x="150" y="34"/>
                    </a:lnTo>
                    <a:lnTo>
                      <a:pt x="158" y="27"/>
                    </a:lnTo>
                    <a:lnTo>
                      <a:pt x="159" y="23"/>
                    </a:lnTo>
                    <a:lnTo>
                      <a:pt x="159" y="17"/>
                    </a:lnTo>
                    <a:lnTo>
                      <a:pt x="157" y="9"/>
                    </a:lnTo>
                    <a:lnTo>
                      <a:pt x="173" y="6"/>
                    </a:lnTo>
                    <a:lnTo>
                      <a:pt x="187" y="4"/>
                    </a:lnTo>
                    <a:lnTo>
                      <a:pt x="200" y="2"/>
                    </a:lnTo>
                    <a:lnTo>
                      <a:pt x="210" y="0"/>
                    </a:lnTo>
                    <a:close/>
                  </a:path>
                </a:pathLst>
              </a:custGeom>
              <a:grpFill/>
              <a:ln w="0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00" name="Freeform 35">
                <a:extLst>
                  <a:ext uri="{FF2B5EF4-FFF2-40B4-BE49-F238E27FC236}">
                    <a16:creationId xmlns:a16="http://schemas.microsoft.com/office/drawing/2014/main" id="{294F0440-A597-42A0-9EFF-2A3B14748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326" y="4052888"/>
                <a:ext cx="352425" cy="360363"/>
              </a:xfrm>
              <a:custGeom>
                <a:avLst/>
                <a:gdLst/>
                <a:ahLst/>
                <a:cxnLst>
                  <a:cxn ang="0">
                    <a:pos x="149" y="10"/>
                  </a:cxn>
                  <a:cxn ang="0">
                    <a:pos x="148" y="24"/>
                  </a:cxn>
                  <a:cxn ang="0">
                    <a:pos x="156" y="29"/>
                  </a:cxn>
                  <a:cxn ang="0">
                    <a:pos x="173" y="32"/>
                  </a:cxn>
                  <a:cxn ang="0">
                    <a:pos x="187" y="39"/>
                  </a:cxn>
                  <a:cxn ang="0">
                    <a:pos x="190" y="51"/>
                  </a:cxn>
                  <a:cxn ang="0">
                    <a:pos x="187" y="70"/>
                  </a:cxn>
                  <a:cxn ang="0">
                    <a:pos x="195" y="79"/>
                  </a:cxn>
                  <a:cxn ang="0">
                    <a:pos x="211" y="88"/>
                  </a:cxn>
                  <a:cxn ang="0">
                    <a:pos x="222" y="90"/>
                  </a:cxn>
                  <a:cxn ang="0">
                    <a:pos x="205" y="113"/>
                  </a:cxn>
                  <a:cxn ang="0">
                    <a:pos x="192" y="125"/>
                  </a:cxn>
                  <a:cxn ang="0">
                    <a:pos x="181" y="141"/>
                  </a:cxn>
                  <a:cxn ang="0">
                    <a:pos x="166" y="183"/>
                  </a:cxn>
                  <a:cxn ang="0">
                    <a:pos x="158" y="205"/>
                  </a:cxn>
                  <a:cxn ang="0">
                    <a:pos x="143" y="217"/>
                  </a:cxn>
                  <a:cxn ang="0">
                    <a:pos x="109" y="220"/>
                  </a:cxn>
                  <a:cxn ang="0">
                    <a:pos x="98" y="211"/>
                  </a:cxn>
                  <a:cxn ang="0">
                    <a:pos x="92" y="194"/>
                  </a:cxn>
                  <a:cxn ang="0">
                    <a:pos x="88" y="177"/>
                  </a:cxn>
                  <a:cxn ang="0">
                    <a:pos x="83" y="170"/>
                  </a:cxn>
                  <a:cxn ang="0">
                    <a:pos x="74" y="180"/>
                  </a:cxn>
                  <a:cxn ang="0">
                    <a:pos x="62" y="198"/>
                  </a:cxn>
                  <a:cxn ang="0">
                    <a:pos x="51" y="216"/>
                  </a:cxn>
                  <a:cxn ang="0">
                    <a:pos x="43" y="227"/>
                  </a:cxn>
                  <a:cxn ang="0">
                    <a:pos x="36" y="222"/>
                  </a:cxn>
                  <a:cxn ang="0">
                    <a:pos x="26" y="201"/>
                  </a:cxn>
                  <a:cxn ang="0">
                    <a:pos x="11" y="157"/>
                  </a:cxn>
                  <a:cxn ang="0">
                    <a:pos x="3" y="132"/>
                  </a:cxn>
                  <a:cxn ang="0">
                    <a:pos x="0" y="117"/>
                  </a:cxn>
                  <a:cxn ang="0">
                    <a:pos x="0" y="96"/>
                  </a:cxn>
                  <a:cxn ang="0">
                    <a:pos x="5" y="72"/>
                  </a:cxn>
                  <a:cxn ang="0">
                    <a:pos x="13" y="59"/>
                  </a:cxn>
                  <a:cxn ang="0">
                    <a:pos x="27" y="42"/>
                  </a:cxn>
                  <a:cxn ang="0">
                    <a:pos x="63" y="24"/>
                  </a:cxn>
                  <a:cxn ang="0">
                    <a:pos x="88" y="28"/>
                  </a:cxn>
                  <a:cxn ang="0">
                    <a:pos x="102" y="29"/>
                  </a:cxn>
                  <a:cxn ang="0">
                    <a:pos x="117" y="22"/>
                  </a:cxn>
                  <a:cxn ang="0">
                    <a:pos x="150" y="0"/>
                  </a:cxn>
                </a:cxnLst>
                <a:rect l="0" t="0" r="r" b="b"/>
                <a:pathLst>
                  <a:path w="222" h="227">
                    <a:moveTo>
                      <a:pt x="150" y="0"/>
                    </a:moveTo>
                    <a:lnTo>
                      <a:pt x="149" y="10"/>
                    </a:lnTo>
                    <a:lnTo>
                      <a:pt x="148" y="18"/>
                    </a:lnTo>
                    <a:lnTo>
                      <a:pt x="148" y="24"/>
                    </a:lnTo>
                    <a:lnTo>
                      <a:pt x="149" y="27"/>
                    </a:lnTo>
                    <a:lnTo>
                      <a:pt x="156" y="29"/>
                    </a:lnTo>
                    <a:lnTo>
                      <a:pt x="164" y="30"/>
                    </a:lnTo>
                    <a:lnTo>
                      <a:pt x="173" y="32"/>
                    </a:lnTo>
                    <a:lnTo>
                      <a:pt x="181" y="35"/>
                    </a:lnTo>
                    <a:lnTo>
                      <a:pt x="187" y="39"/>
                    </a:lnTo>
                    <a:lnTo>
                      <a:pt x="190" y="45"/>
                    </a:lnTo>
                    <a:lnTo>
                      <a:pt x="190" y="51"/>
                    </a:lnTo>
                    <a:lnTo>
                      <a:pt x="188" y="64"/>
                    </a:lnTo>
                    <a:lnTo>
                      <a:pt x="187" y="70"/>
                    </a:lnTo>
                    <a:lnTo>
                      <a:pt x="189" y="75"/>
                    </a:lnTo>
                    <a:lnTo>
                      <a:pt x="195" y="79"/>
                    </a:lnTo>
                    <a:lnTo>
                      <a:pt x="203" y="83"/>
                    </a:lnTo>
                    <a:lnTo>
                      <a:pt x="211" y="88"/>
                    </a:lnTo>
                    <a:lnTo>
                      <a:pt x="215" y="90"/>
                    </a:lnTo>
                    <a:lnTo>
                      <a:pt x="222" y="90"/>
                    </a:lnTo>
                    <a:lnTo>
                      <a:pt x="213" y="103"/>
                    </a:lnTo>
                    <a:lnTo>
                      <a:pt x="205" y="113"/>
                    </a:lnTo>
                    <a:lnTo>
                      <a:pt x="198" y="121"/>
                    </a:lnTo>
                    <a:lnTo>
                      <a:pt x="192" y="125"/>
                    </a:lnTo>
                    <a:lnTo>
                      <a:pt x="186" y="131"/>
                    </a:lnTo>
                    <a:lnTo>
                      <a:pt x="181" y="141"/>
                    </a:lnTo>
                    <a:lnTo>
                      <a:pt x="176" y="153"/>
                    </a:lnTo>
                    <a:lnTo>
                      <a:pt x="166" y="183"/>
                    </a:lnTo>
                    <a:lnTo>
                      <a:pt x="162" y="196"/>
                    </a:lnTo>
                    <a:lnTo>
                      <a:pt x="158" y="205"/>
                    </a:lnTo>
                    <a:lnTo>
                      <a:pt x="151" y="213"/>
                    </a:lnTo>
                    <a:lnTo>
                      <a:pt x="143" y="217"/>
                    </a:lnTo>
                    <a:lnTo>
                      <a:pt x="132" y="220"/>
                    </a:lnTo>
                    <a:lnTo>
                      <a:pt x="109" y="220"/>
                    </a:lnTo>
                    <a:lnTo>
                      <a:pt x="103" y="217"/>
                    </a:lnTo>
                    <a:lnTo>
                      <a:pt x="98" y="211"/>
                    </a:lnTo>
                    <a:lnTo>
                      <a:pt x="95" y="203"/>
                    </a:lnTo>
                    <a:lnTo>
                      <a:pt x="92" y="194"/>
                    </a:lnTo>
                    <a:lnTo>
                      <a:pt x="90" y="185"/>
                    </a:lnTo>
                    <a:lnTo>
                      <a:pt x="88" y="177"/>
                    </a:lnTo>
                    <a:lnTo>
                      <a:pt x="86" y="171"/>
                    </a:lnTo>
                    <a:lnTo>
                      <a:pt x="83" y="170"/>
                    </a:lnTo>
                    <a:lnTo>
                      <a:pt x="79" y="173"/>
                    </a:lnTo>
                    <a:lnTo>
                      <a:pt x="74" y="180"/>
                    </a:lnTo>
                    <a:lnTo>
                      <a:pt x="68" y="188"/>
                    </a:lnTo>
                    <a:lnTo>
                      <a:pt x="62" y="198"/>
                    </a:lnTo>
                    <a:lnTo>
                      <a:pt x="56" y="207"/>
                    </a:lnTo>
                    <a:lnTo>
                      <a:pt x="51" y="216"/>
                    </a:lnTo>
                    <a:lnTo>
                      <a:pt x="46" y="224"/>
                    </a:lnTo>
                    <a:lnTo>
                      <a:pt x="43" y="227"/>
                    </a:lnTo>
                    <a:lnTo>
                      <a:pt x="40" y="227"/>
                    </a:lnTo>
                    <a:lnTo>
                      <a:pt x="36" y="222"/>
                    </a:lnTo>
                    <a:lnTo>
                      <a:pt x="31" y="213"/>
                    </a:lnTo>
                    <a:lnTo>
                      <a:pt x="26" y="201"/>
                    </a:lnTo>
                    <a:lnTo>
                      <a:pt x="21" y="187"/>
                    </a:lnTo>
                    <a:lnTo>
                      <a:pt x="11" y="157"/>
                    </a:lnTo>
                    <a:lnTo>
                      <a:pt x="6" y="143"/>
                    </a:lnTo>
                    <a:lnTo>
                      <a:pt x="3" y="132"/>
                    </a:lnTo>
                    <a:lnTo>
                      <a:pt x="0" y="122"/>
                    </a:lnTo>
                    <a:lnTo>
                      <a:pt x="0" y="117"/>
                    </a:lnTo>
                    <a:lnTo>
                      <a:pt x="0" y="108"/>
                    </a:lnTo>
                    <a:lnTo>
                      <a:pt x="0" y="96"/>
                    </a:lnTo>
                    <a:lnTo>
                      <a:pt x="2" y="84"/>
                    </a:lnTo>
                    <a:lnTo>
                      <a:pt x="5" y="72"/>
                    </a:lnTo>
                    <a:lnTo>
                      <a:pt x="9" y="63"/>
                    </a:lnTo>
                    <a:lnTo>
                      <a:pt x="13" y="59"/>
                    </a:lnTo>
                    <a:lnTo>
                      <a:pt x="19" y="51"/>
                    </a:lnTo>
                    <a:lnTo>
                      <a:pt x="27" y="42"/>
                    </a:lnTo>
                    <a:lnTo>
                      <a:pt x="48" y="21"/>
                    </a:lnTo>
                    <a:lnTo>
                      <a:pt x="63" y="24"/>
                    </a:lnTo>
                    <a:lnTo>
                      <a:pt x="76" y="26"/>
                    </a:lnTo>
                    <a:lnTo>
                      <a:pt x="88" y="28"/>
                    </a:lnTo>
                    <a:lnTo>
                      <a:pt x="96" y="29"/>
                    </a:lnTo>
                    <a:lnTo>
                      <a:pt x="102" y="29"/>
                    </a:lnTo>
                    <a:lnTo>
                      <a:pt x="108" y="27"/>
                    </a:lnTo>
                    <a:lnTo>
                      <a:pt x="117" y="22"/>
                    </a:lnTo>
                    <a:lnTo>
                      <a:pt x="127" y="16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01" name="Freeform 36">
                <a:extLst>
                  <a:ext uri="{FF2B5EF4-FFF2-40B4-BE49-F238E27FC236}">
                    <a16:creationId xmlns:a16="http://schemas.microsoft.com/office/drawing/2014/main" id="{F27402F7-B830-4296-80ED-BD9952548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1001" y="3127375"/>
                <a:ext cx="1485900" cy="971550"/>
              </a:xfrm>
              <a:custGeom>
                <a:avLst/>
                <a:gdLst/>
                <a:ahLst/>
                <a:cxnLst>
                  <a:cxn ang="0">
                    <a:pos x="344" y="28"/>
                  </a:cxn>
                  <a:cxn ang="0">
                    <a:pos x="427" y="84"/>
                  </a:cxn>
                  <a:cxn ang="0">
                    <a:pos x="478" y="127"/>
                  </a:cxn>
                  <a:cxn ang="0">
                    <a:pos x="490" y="198"/>
                  </a:cxn>
                  <a:cxn ang="0">
                    <a:pos x="522" y="219"/>
                  </a:cxn>
                  <a:cxn ang="0">
                    <a:pos x="565" y="256"/>
                  </a:cxn>
                  <a:cxn ang="0">
                    <a:pos x="565" y="286"/>
                  </a:cxn>
                  <a:cxn ang="0">
                    <a:pos x="598" y="285"/>
                  </a:cxn>
                  <a:cxn ang="0">
                    <a:pos x="604" y="266"/>
                  </a:cxn>
                  <a:cxn ang="0">
                    <a:pos x="651" y="283"/>
                  </a:cxn>
                  <a:cxn ang="0">
                    <a:pos x="704" y="336"/>
                  </a:cxn>
                  <a:cxn ang="0">
                    <a:pos x="793" y="354"/>
                  </a:cxn>
                  <a:cxn ang="0">
                    <a:pos x="830" y="394"/>
                  </a:cxn>
                  <a:cxn ang="0">
                    <a:pos x="886" y="402"/>
                  </a:cxn>
                  <a:cxn ang="0">
                    <a:pos x="924" y="444"/>
                  </a:cxn>
                  <a:cxn ang="0">
                    <a:pos x="906" y="498"/>
                  </a:cxn>
                  <a:cxn ang="0">
                    <a:pos x="824" y="502"/>
                  </a:cxn>
                  <a:cxn ang="0">
                    <a:pos x="788" y="467"/>
                  </a:cxn>
                  <a:cxn ang="0">
                    <a:pos x="748" y="462"/>
                  </a:cxn>
                  <a:cxn ang="0">
                    <a:pos x="740" y="495"/>
                  </a:cxn>
                  <a:cxn ang="0">
                    <a:pos x="715" y="521"/>
                  </a:cxn>
                  <a:cxn ang="0">
                    <a:pos x="735" y="557"/>
                  </a:cxn>
                  <a:cxn ang="0">
                    <a:pos x="725" y="599"/>
                  </a:cxn>
                  <a:cxn ang="0">
                    <a:pos x="682" y="611"/>
                  </a:cxn>
                  <a:cxn ang="0">
                    <a:pos x="600" y="594"/>
                  </a:cxn>
                  <a:cxn ang="0">
                    <a:pos x="552" y="585"/>
                  </a:cxn>
                  <a:cxn ang="0">
                    <a:pos x="494" y="581"/>
                  </a:cxn>
                  <a:cxn ang="0">
                    <a:pos x="424" y="459"/>
                  </a:cxn>
                  <a:cxn ang="0">
                    <a:pos x="400" y="397"/>
                  </a:cxn>
                  <a:cxn ang="0">
                    <a:pos x="432" y="337"/>
                  </a:cxn>
                  <a:cxn ang="0">
                    <a:pos x="379" y="319"/>
                  </a:cxn>
                  <a:cxn ang="0">
                    <a:pos x="331" y="306"/>
                  </a:cxn>
                  <a:cxn ang="0">
                    <a:pos x="305" y="289"/>
                  </a:cxn>
                  <a:cxn ang="0">
                    <a:pos x="246" y="345"/>
                  </a:cxn>
                  <a:cxn ang="0">
                    <a:pos x="175" y="386"/>
                  </a:cxn>
                  <a:cxn ang="0">
                    <a:pos x="105" y="401"/>
                  </a:cxn>
                  <a:cxn ang="0">
                    <a:pos x="40" y="430"/>
                  </a:cxn>
                  <a:cxn ang="0">
                    <a:pos x="0" y="377"/>
                  </a:cxn>
                  <a:cxn ang="0">
                    <a:pos x="9" y="319"/>
                  </a:cxn>
                  <a:cxn ang="0">
                    <a:pos x="20" y="296"/>
                  </a:cxn>
                  <a:cxn ang="0">
                    <a:pos x="43" y="291"/>
                  </a:cxn>
                  <a:cxn ang="0">
                    <a:pos x="83" y="291"/>
                  </a:cxn>
                  <a:cxn ang="0">
                    <a:pos x="111" y="244"/>
                  </a:cxn>
                  <a:cxn ang="0">
                    <a:pos x="112" y="203"/>
                  </a:cxn>
                  <a:cxn ang="0">
                    <a:pos x="132" y="169"/>
                  </a:cxn>
                  <a:cxn ang="0">
                    <a:pos x="149" y="135"/>
                  </a:cxn>
                  <a:cxn ang="0">
                    <a:pos x="168" y="107"/>
                  </a:cxn>
                  <a:cxn ang="0">
                    <a:pos x="205" y="81"/>
                  </a:cxn>
                  <a:cxn ang="0">
                    <a:pos x="238" y="53"/>
                  </a:cxn>
                  <a:cxn ang="0">
                    <a:pos x="255" y="14"/>
                  </a:cxn>
                  <a:cxn ang="0">
                    <a:pos x="266" y="0"/>
                  </a:cxn>
                </a:cxnLst>
                <a:rect l="0" t="0" r="r" b="b"/>
                <a:pathLst>
                  <a:path w="936" h="612">
                    <a:moveTo>
                      <a:pt x="265" y="0"/>
                    </a:moveTo>
                    <a:lnTo>
                      <a:pt x="292" y="6"/>
                    </a:lnTo>
                    <a:lnTo>
                      <a:pt x="314" y="13"/>
                    </a:lnTo>
                    <a:lnTo>
                      <a:pt x="331" y="20"/>
                    </a:lnTo>
                    <a:lnTo>
                      <a:pt x="344" y="28"/>
                    </a:lnTo>
                    <a:lnTo>
                      <a:pt x="359" y="38"/>
                    </a:lnTo>
                    <a:lnTo>
                      <a:pt x="375" y="49"/>
                    </a:lnTo>
                    <a:lnTo>
                      <a:pt x="392" y="61"/>
                    </a:lnTo>
                    <a:lnTo>
                      <a:pt x="409" y="73"/>
                    </a:lnTo>
                    <a:lnTo>
                      <a:pt x="427" y="84"/>
                    </a:lnTo>
                    <a:lnTo>
                      <a:pt x="442" y="96"/>
                    </a:lnTo>
                    <a:lnTo>
                      <a:pt x="455" y="106"/>
                    </a:lnTo>
                    <a:lnTo>
                      <a:pt x="466" y="114"/>
                    </a:lnTo>
                    <a:lnTo>
                      <a:pt x="473" y="120"/>
                    </a:lnTo>
                    <a:lnTo>
                      <a:pt x="478" y="127"/>
                    </a:lnTo>
                    <a:lnTo>
                      <a:pt x="481" y="137"/>
                    </a:lnTo>
                    <a:lnTo>
                      <a:pt x="485" y="162"/>
                    </a:lnTo>
                    <a:lnTo>
                      <a:pt x="486" y="176"/>
                    </a:lnTo>
                    <a:lnTo>
                      <a:pt x="488" y="188"/>
                    </a:lnTo>
                    <a:lnTo>
                      <a:pt x="490" y="198"/>
                    </a:lnTo>
                    <a:lnTo>
                      <a:pt x="493" y="205"/>
                    </a:lnTo>
                    <a:lnTo>
                      <a:pt x="497" y="208"/>
                    </a:lnTo>
                    <a:lnTo>
                      <a:pt x="503" y="209"/>
                    </a:lnTo>
                    <a:lnTo>
                      <a:pt x="512" y="213"/>
                    </a:lnTo>
                    <a:lnTo>
                      <a:pt x="522" y="219"/>
                    </a:lnTo>
                    <a:lnTo>
                      <a:pt x="531" y="226"/>
                    </a:lnTo>
                    <a:lnTo>
                      <a:pt x="542" y="233"/>
                    </a:lnTo>
                    <a:lnTo>
                      <a:pt x="551" y="241"/>
                    </a:lnTo>
                    <a:lnTo>
                      <a:pt x="563" y="252"/>
                    </a:lnTo>
                    <a:lnTo>
                      <a:pt x="565" y="256"/>
                    </a:lnTo>
                    <a:lnTo>
                      <a:pt x="564" y="262"/>
                    </a:lnTo>
                    <a:lnTo>
                      <a:pt x="562" y="269"/>
                    </a:lnTo>
                    <a:lnTo>
                      <a:pt x="561" y="276"/>
                    </a:lnTo>
                    <a:lnTo>
                      <a:pt x="562" y="282"/>
                    </a:lnTo>
                    <a:lnTo>
                      <a:pt x="565" y="286"/>
                    </a:lnTo>
                    <a:lnTo>
                      <a:pt x="571" y="288"/>
                    </a:lnTo>
                    <a:lnTo>
                      <a:pt x="587" y="290"/>
                    </a:lnTo>
                    <a:lnTo>
                      <a:pt x="595" y="290"/>
                    </a:lnTo>
                    <a:lnTo>
                      <a:pt x="597" y="289"/>
                    </a:lnTo>
                    <a:lnTo>
                      <a:pt x="598" y="285"/>
                    </a:lnTo>
                    <a:lnTo>
                      <a:pt x="598" y="281"/>
                    </a:lnTo>
                    <a:lnTo>
                      <a:pt x="597" y="275"/>
                    </a:lnTo>
                    <a:lnTo>
                      <a:pt x="598" y="271"/>
                    </a:lnTo>
                    <a:lnTo>
                      <a:pt x="599" y="267"/>
                    </a:lnTo>
                    <a:lnTo>
                      <a:pt x="604" y="266"/>
                    </a:lnTo>
                    <a:lnTo>
                      <a:pt x="625" y="266"/>
                    </a:lnTo>
                    <a:lnTo>
                      <a:pt x="634" y="267"/>
                    </a:lnTo>
                    <a:lnTo>
                      <a:pt x="641" y="271"/>
                    </a:lnTo>
                    <a:lnTo>
                      <a:pt x="645" y="276"/>
                    </a:lnTo>
                    <a:lnTo>
                      <a:pt x="651" y="283"/>
                    </a:lnTo>
                    <a:lnTo>
                      <a:pt x="659" y="293"/>
                    </a:lnTo>
                    <a:lnTo>
                      <a:pt x="676" y="315"/>
                    </a:lnTo>
                    <a:lnTo>
                      <a:pt x="686" y="324"/>
                    </a:lnTo>
                    <a:lnTo>
                      <a:pt x="695" y="331"/>
                    </a:lnTo>
                    <a:lnTo>
                      <a:pt x="704" y="336"/>
                    </a:lnTo>
                    <a:lnTo>
                      <a:pt x="716" y="339"/>
                    </a:lnTo>
                    <a:lnTo>
                      <a:pt x="731" y="342"/>
                    </a:lnTo>
                    <a:lnTo>
                      <a:pt x="764" y="348"/>
                    </a:lnTo>
                    <a:lnTo>
                      <a:pt x="780" y="351"/>
                    </a:lnTo>
                    <a:lnTo>
                      <a:pt x="793" y="354"/>
                    </a:lnTo>
                    <a:lnTo>
                      <a:pt x="802" y="357"/>
                    </a:lnTo>
                    <a:lnTo>
                      <a:pt x="809" y="363"/>
                    </a:lnTo>
                    <a:lnTo>
                      <a:pt x="816" y="373"/>
                    </a:lnTo>
                    <a:lnTo>
                      <a:pt x="822" y="384"/>
                    </a:lnTo>
                    <a:lnTo>
                      <a:pt x="830" y="394"/>
                    </a:lnTo>
                    <a:lnTo>
                      <a:pt x="838" y="402"/>
                    </a:lnTo>
                    <a:lnTo>
                      <a:pt x="846" y="404"/>
                    </a:lnTo>
                    <a:lnTo>
                      <a:pt x="856" y="403"/>
                    </a:lnTo>
                    <a:lnTo>
                      <a:pt x="870" y="403"/>
                    </a:lnTo>
                    <a:lnTo>
                      <a:pt x="886" y="402"/>
                    </a:lnTo>
                    <a:lnTo>
                      <a:pt x="903" y="401"/>
                    </a:lnTo>
                    <a:lnTo>
                      <a:pt x="921" y="401"/>
                    </a:lnTo>
                    <a:lnTo>
                      <a:pt x="936" y="403"/>
                    </a:lnTo>
                    <a:lnTo>
                      <a:pt x="930" y="425"/>
                    </a:lnTo>
                    <a:lnTo>
                      <a:pt x="924" y="444"/>
                    </a:lnTo>
                    <a:lnTo>
                      <a:pt x="919" y="462"/>
                    </a:lnTo>
                    <a:lnTo>
                      <a:pt x="915" y="476"/>
                    </a:lnTo>
                    <a:lnTo>
                      <a:pt x="911" y="487"/>
                    </a:lnTo>
                    <a:lnTo>
                      <a:pt x="908" y="494"/>
                    </a:lnTo>
                    <a:lnTo>
                      <a:pt x="906" y="498"/>
                    </a:lnTo>
                    <a:lnTo>
                      <a:pt x="899" y="501"/>
                    </a:lnTo>
                    <a:lnTo>
                      <a:pt x="889" y="503"/>
                    </a:lnTo>
                    <a:lnTo>
                      <a:pt x="845" y="503"/>
                    </a:lnTo>
                    <a:lnTo>
                      <a:pt x="833" y="502"/>
                    </a:lnTo>
                    <a:lnTo>
                      <a:pt x="824" y="502"/>
                    </a:lnTo>
                    <a:lnTo>
                      <a:pt x="819" y="500"/>
                    </a:lnTo>
                    <a:lnTo>
                      <a:pt x="812" y="493"/>
                    </a:lnTo>
                    <a:lnTo>
                      <a:pt x="805" y="484"/>
                    </a:lnTo>
                    <a:lnTo>
                      <a:pt x="797" y="476"/>
                    </a:lnTo>
                    <a:lnTo>
                      <a:pt x="788" y="467"/>
                    </a:lnTo>
                    <a:lnTo>
                      <a:pt x="778" y="460"/>
                    </a:lnTo>
                    <a:lnTo>
                      <a:pt x="767" y="456"/>
                    </a:lnTo>
                    <a:lnTo>
                      <a:pt x="758" y="456"/>
                    </a:lnTo>
                    <a:lnTo>
                      <a:pt x="752" y="458"/>
                    </a:lnTo>
                    <a:lnTo>
                      <a:pt x="748" y="462"/>
                    </a:lnTo>
                    <a:lnTo>
                      <a:pt x="746" y="467"/>
                    </a:lnTo>
                    <a:lnTo>
                      <a:pt x="746" y="473"/>
                    </a:lnTo>
                    <a:lnTo>
                      <a:pt x="746" y="479"/>
                    </a:lnTo>
                    <a:lnTo>
                      <a:pt x="744" y="490"/>
                    </a:lnTo>
                    <a:lnTo>
                      <a:pt x="740" y="495"/>
                    </a:lnTo>
                    <a:lnTo>
                      <a:pt x="735" y="497"/>
                    </a:lnTo>
                    <a:lnTo>
                      <a:pt x="722" y="497"/>
                    </a:lnTo>
                    <a:lnTo>
                      <a:pt x="717" y="498"/>
                    </a:lnTo>
                    <a:lnTo>
                      <a:pt x="715" y="500"/>
                    </a:lnTo>
                    <a:lnTo>
                      <a:pt x="715" y="521"/>
                    </a:lnTo>
                    <a:lnTo>
                      <a:pt x="717" y="535"/>
                    </a:lnTo>
                    <a:lnTo>
                      <a:pt x="719" y="542"/>
                    </a:lnTo>
                    <a:lnTo>
                      <a:pt x="723" y="548"/>
                    </a:lnTo>
                    <a:lnTo>
                      <a:pt x="729" y="552"/>
                    </a:lnTo>
                    <a:lnTo>
                      <a:pt x="735" y="557"/>
                    </a:lnTo>
                    <a:lnTo>
                      <a:pt x="742" y="564"/>
                    </a:lnTo>
                    <a:lnTo>
                      <a:pt x="746" y="569"/>
                    </a:lnTo>
                    <a:lnTo>
                      <a:pt x="747" y="576"/>
                    </a:lnTo>
                    <a:lnTo>
                      <a:pt x="748" y="583"/>
                    </a:lnTo>
                    <a:lnTo>
                      <a:pt x="725" y="599"/>
                    </a:lnTo>
                    <a:lnTo>
                      <a:pt x="715" y="605"/>
                    </a:lnTo>
                    <a:lnTo>
                      <a:pt x="706" y="610"/>
                    </a:lnTo>
                    <a:lnTo>
                      <a:pt x="700" y="612"/>
                    </a:lnTo>
                    <a:lnTo>
                      <a:pt x="693" y="612"/>
                    </a:lnTo>
                    <a:lnTo>
                      <a:pt x="682" y="611"/>
                    </a:lnTo>
                    <a:lnTo>
                      <a:pt x="669" y="608"/>
                    </a:lnTo>
                    <a:lnTo>
                      <a:pt x="653" y="605"/>
                    </a:lnTo>
                    <a:lnTo>
                      <a:pt x="635" y="602"/>
                    </a:lnTo>
                    <a:lnTo>
                      <a:pt x="617" y="598"/>
                    </a:lnTo>
                    <a:lnTo>
                      <a:pt x="600" y="594"/>
                    </a:lnTo>
                    <a:lnTo>
                      <a:pt x="585" y="590"/>
                    </a:lnTo>
                    <a:lnTo>
                      <a:pt x="572" y="588"/>
                    </a:lnTo>
                    <a:lnTo>
                      <a:pt x="563" y="586"/>
                    </a:lnTo>
                    <a:lnTo>
                      <a:pt x="558" y="585"/>
                    </a:lnTo>
                    <a:lnTo>
                      <a:pt x="552" y="585"/>
                    </a:lnTo>
                    <a:lnTo>
                      <a:pt x="542" y="587"/>
                    </a:lnTo>
                    <a:lnTo>
                      <a:pt x="529" y="589"/>
                    </a:lnTo>
                    <a:lnTo>
                      <a:pt x="515" y="591"/>
                    </a:lnTo>
                    <a:lnTo>
                      <a:pt x="499" y="594"/>
                    </a:lnTo>
                    <a:lnTo>
                      <a:pt x="494" y="581"/>
                    </a:lnTo>
                    <a:lnTo>
                      <a:pt x="486" y="566"/>
                    </a:lnTo>
                    <a:lnTo>
                      <a:pt x="477" y="550"/>
                    </a:lnTo>
                    <a:lnTo>
                      <a:pt x="445" y="493"/>
                    </a:lnTo>
                    <a:lnTo>
                      <a:pt x="434" y="476"/>
                    </a:lnTo>
                    <a:lnTo>
                      <a:pt x="424" y="459"/>
                    </a:lnTo>
                    <a:lnTo>
                      <a:pt x="414" y="444"/>
                    </a:lnTo>
                    <a:lnTo>
                      <a:pt x="407" y="431"/>
                    </a:lnTo>
                    <a:lnTo>
                      <a:pt x="399" y="415"/>
                    </a:lnTo>
                    <a:lnTo>
                      <a:pt x="398" y="407"/>
                    </a:lnTo>
                    <a:lnTo>
                      <a:pt x="400" y="397"/>
                    </a:lnTo>
                    <a:lnTo>
                      <a:pt x="404" y="386"/>
                    </a:lnTo>
                    <a:lnTo>
                      <a:pt x="416" y="362"/>
                    </a:lnTo>
                    <a:lnTo>
                      <a:pt x="422" y="351"/>
                    </a:lnTo>
                    <a:lnTo>
                      <a:pt x="428" y="343"/>
                    </a:lnTo>
                    <a:lnTo>
                      <a:pt x="432" y="337"/>
                    </a:lnTo>
                    <a:lnTo>
                      <a:pt x="432" y="334"/>
                    </a:lnTo>
                    <a:lnTo>
                      <a:pt x="427" y="330"/>
                    </a:lnTo>
                    <a:lnTo>
                      <a:pt x="406" y="323"/>
                    </a:lnTo>
                    <a:lnTo>
                      <a:pt x="393" y="321"/>
                    </a:lnTo>
                    <a:lnTo>
                      <a:pt x="379" y="319"/>
                    </a:lnTo>
                    <a:lnTo>
                      <a:pt x="367" y="317"/>
                    </a:lnTo>
                    <a:lnTo>
                      <a:pt x="355" y="315"/>
                    </a:lnTo>
                    <a:lnTo>
                      <a:pt x="347" y="315"/>
                    </a:lnTo>
                    <a:lnTo>
                      <a:pt x="339" y="312"/>
                    </a:lnTo>
                    <a:lnTo>
                      <a:pt x="331" y="306"/>
                    </a:lnTo>
                    <a:lnTo>
                      <a:pt x="325" y="298"/>
                    </a:lnTo>
                    <a:lnTo>
                      <a:pt x="320" y="291"/>
                    </a:lnTo>
                    <a:lnTo>
                      <a:pt x="315" y="286"/>
                    </a:lnTo>
                    <a:lnTo>
                      <a:pt x="310" y="285"/>
                    </a:lnTo>
                    <a:lnTo>
                      <a:pt x="305" y="289"/>
                    </a:lnTo>
                    <a:lnTo>
                      <a:pt x="298" y="296"/>
                    </a:lnTo>
                    <a:lnTo>
                      <a:pt x="288" y="305"/>
                    </a:lnTo>
                    <a:lnTo>
                      <a:pt x="268" y="326"/>
                    </a:lnTo>
                    <a:lnTo>
                      <a:pt x="258" y="336"/>
                    </a:lnTo>
                    <a:lnTo>
                      <a:pt x="246" y="345"/>
                    </a:lnTo>
                    <a:lnTo>
                      <a:pt x="232" y="355"/>
                    </a:lnTo>
                    <a:lnTo>
                      <a:pt x="217" y="365"/>
                    </a:lnTo>
                    <a:lnTo>
                      <a:pt x="201" y="373"/>
                    </a:lnTo>
                    <a:lnTo>
                      <a:pt x="186" y="381"/>
                    </a:lnTo>
                    <a:lnTo>
                      <a:pt x="175" y="386"/>
                    </a:lnTo>
                    <a:lnTo>
                      <a:pt x="162" y="389"/>
                    </a:lnTo>
                    <a:lnTo>
                      <a:pt x="148" y="391"/>
                    </a:lnTo>
                    <a:lnTo>
                      <a:pt x="133" y="392"/>
                    </a:lnTo>
                    <a:lnTo>
                      <a:pt x="118" y="395"/>
                    </a:lnTo>
                    <a:lnTo>
                      <a:pt x="105" y="401"/>
                    </a:lnTo>
                    <a:lnTo>
                      <a:pt x="98" y="404"/>
                    </a:lnTo>
                    <a:lnTo>
                      <a:pt x="88" y="409"/>
                    </a:lnTo>
                    <a:lnTo>
                      <a:pt x="75" y="415"/>
                    </a:lnTo>
                    <a:lnTo>
                      <a:pt x="58" y="422"/>
                    </a:lnTo>
                    <a:lnTo>
                      <a:pt x="40" y="430"/>
                    </a:lnTo>
                    <a:lnTo>
                      <a:pt x="20" y="438"/>
                    </a:lnTo>
                    <a:lnTo>
                      <a:pt x="1" y="445"/>
                    </a:lnTo>
                    <a:lnTo>
                      <a:pt x="1" y="434"/>
                    </a:lnTo>
                    <a:lnTo>
                      <a:pt x="0" y="419"/>
                    </a:lnTo>
                    <a:lnTo>
                      <a:pt x="0" y="377"/>
                    </a:lnTo>
                    <a:lnTo>
                      <a:pt x="1" y="368"/>
                    </a:lnTo>
                    <a:lnTo>
                      <a:pt x="3" y="358"/>
                    </a:lnTo>
                    <a:lnTo>
                      <a:pt x="4" y="346"/>
                    </a:lnTo>
                    <a:lnTo>
                      <a:pt x="6" y="332"/>
                    </a:lnTo>
                    <a:lnTo>
                      <a:pt x="9" y="319"/>
                    </a:lnTo>
                    <a:lnTo>
                      <a:pt x="10" y="308"/>
                    </a:lnTo>
                    <a:lnTo>
                      <a:pt x="11" y="301"/>
                    </a:lnTo>
                    <a:lnTo>
                      <a:pt x="12" y="297"/>
                    </a:lnTo>
                    <a:lnTo>
                      <a:pt x="15" y="296"/>
                    </a:lnTo>
                    <a:lnTo>
                      <a:pt x="20" y="296"/>
                    </a:lnTo>
                    <a:lnTo>
                      <a:pt x="25" y="298"/>
                    </a:lnTo>
                    <a:lnTo>
                      <a:pt x="31" y="299"/>
                    </a:lnTo>
                    <a:lnTo>
                      <a:pt x="36" y="299"/>
                    </a:lnTo>
                    <a:lnTo>
                      <a:pt x="39" y="297"/>
                    </a:lnTo>
                    <a:lnTo>
                      <a:pt x="43" y="291"/>
                    </a:lnTo>
                    <a:lnTo>
                      <a:pt x="47" y="290"/>
                    </a:lnTo>
                    <a:lnTo>
                      <a:pt x="53" y="291"/>
                    </a:lnTo>
                    <a:lnTo>
                      <a:pt x="63" y="295"/>
                    </a:lnTo>
                    <a:lnTo>
                      <a:pt x="70" y="295"/>
                    </a:lnTo>
                    <a:lnTo>
                      <a:pt x="83" y="291"/>
                    </a:lnTo>
                    <a:lnTo>
                      <a:pt x="91" y="288"/>
                    </a:lnTo>
                    <a:lnTo>
                      <a:pt x="98" y="282"/>
                    </a:lnTo>
                    <a:lnTo>
                      <a:pt x="102" y="272"/>
                    </a:lnTo>
                    <a:lnTo>
                      <a:pt x="106" y="257"/>
                    </a:lnTo>
                    <a:lnTo>
                      <a:pt x="111" y="244"/>
                    </a:lnTo>
                    <a:lnTo>
                      <a:pt x="115" y="233"/>
                    </a:lnTo>
                    <a:lnTo>
                      <a:pt x="117" y="222"/>
                    </a:lnTo>
                    <a:lnTo>
                      <a:pt x="116" y="215"/>
                    </a:lnTo>
                    <a:lnTo>
                      <a:pt x="114" y="208"/>
                    </a:lnTo>
                    <a:lnTo>
                      <a:pt x="112" y="203"/>
                    </a:lnTo>
                    <a:lnTo>
                      <a:pt x="111" y="197"/>
                    </a:lnTo>
                    <a:lnTo>
                      <a:pt x="112" y="190"/>
                    </a:lnTo>
                    <a:lnTo>
                      <a:pt x="117" y="183"/>
                    </a:lnTo>
                    <a:lnTo>
                      <a:pt x="124" y="176"/>
                    </a:lnTo>
                    <a:lnTo>
                      <a:pt x="132" y="169"/>
                    </a:lnTo>
                    <a:lnTo>
                      <a:pt x="138" y="162"/>
                    </a:lnTo>
                    <a:lnTo>
                      <a:pt x="141" y="155"/>
                    </a:lnTo>
                    <a:lnTo>
                      <a:pt x="142" y="146"/>
                    </a:lnTo>
                    <a:lnTo>
                      <a:pt x="144" y="139"/>
                    </a:lnTo>
                    <a:lnTo>
                      <a:pt x="149" y="135"/>
                    </a:lnTo>
                    <a:lnTo>
                      <a:pt x="162" y="131"/>
                    </a:lnTo>
                    <a:lnTo>
                      <a:pt x="168" y="127"/>
                    </a:lnTo>
                    <a:lnTo>
                      <a:pt x="172" y="122"/>
                    </a:lnTo>
                    <a:lnTo>
                      <a:pt x="170" y="115"/>
                    </a:lnTo>
                    <a:lnTo>
                      <a:pt x="168" y="107"/>
                    </a:lnTo>
                    <a:lnTo>
                      <a:pt x="169" y="98"/>
                    </a:lnTo>
                    <a:lnTo>
                      <a:pt x="174" y="90"/>
                    </a:lnTo>
                    <a:lnTo>
                      <a:pt x="181" y="84"/>
                    </a:lnTo>
                    <a:lnTo>
                      <a:pt x="193" y="81"/>
                    </a:lnTo>
                    <a:lnTo>
                      <a:pt x="205" y="81"/>
                    </a:lnTo>
                    <a:lnTo>
                      <a:pt x="216" y="83"/>
                    </a:lnTo>
                    <a:lnTo>
                      <a:pt x="222" y="81"/>
                    </a:lnTo>
                    <a:lnTo>
                      <a:pt x="227" y="75"/>
                    </a:lnTo>
                    <a:lnTo>
                      <a:pt x="233" y="65"/>
                    </a:lnTo>
                    <a:lnTo>
                      <a:pt x="238" y="53"/>
                    </a:lnTo>
                    <a:lnTo>
                      <a:pt x="242" y="42"/>
                    </a:lnTo>
                    <a:lnTo>
                      <a:pt x="243" y="31"/>
                    </a:lnTo>
                    <a:lnTo>
                      <a:pt x="245" y="23"/>
                    </a:lnTo>
                    <a:lnTo>
                      <a:pt x="249" y="18"/>
                    </a:lnTo>
                    <a:lnTo>
                      <a:pt x="255" y="14"/>
                    </a:lnTo>
                    <a:lnTo>
                      <a:pt x="261" y="11"/>
                    </a:lnTo>
                    <a:lnTo>
                      <a:pt x="265" y="8"/>
                    </a:lnTo>
                    <a:lnTo>
                      <a:pt x="267" y="3"/>
                    </a:lnTo>
                    <a:lnTo>
                      <a:pt x="267" y="2"/>
                    </a:lnTo>
                    <a:lnTo>
                      <a:pt x="266" y="0"/>
                    </a:lnTo>
                    <a:lnTo>
                      <a:pt x="265" y="0"/>
                    </a:lnTo>
                    <a:close/>
                  </a:path>
                </a:pathLst>
              </a:custGeom>
              <a:grpFill/>
              <a:ln w="0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02" name="Freeform 37">
                <a:extLst>
                  <a:ext uri="{FF2B5EF4-FFF2-40B4-BE49-F238E27FC236}">
                    <a16:creationId xmlns:a16="http://schemas.microsoft.com/office/drawing/2014/main" id="{DD3A415B-FE12-4615-B74E-2A034CBB3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551" y="3579813"/>
                <a:ext cx="839788" cy="911225"/>
              </a:xfrm>
              <a:custGeom>
                <a:avLst/>
                <a:gdLst/>
                <a:ahLst/>
                <a:cxnLst>
                  <a:cxn ang="0">
                    <a:pos x="348" y="6"/>
                  </a:cxn>
                  <a:cxn ang="0">
                    <a:pos x="367" y="27"/>
                  </a:cxn>
                  <a:cxn ang="0">
                    <a:pos x="395" y="32"/>
                  </a:cxn>
                  <a:cxn ang="0">
                    <a:pos x="434" y="38"/>
                  </a:cxn>
                  <a:cxn ang="0">
                    <a:pos x="460" y="52"/>
                  </a:cxn>
                  <a:cxn ang="0">
                    <a:pos x="444" y="77"/>
                  </a:cxn>
                  <a:cxn ang="0">
                    <a:pos x="426" y="122"/>
                  </a:cxn>
                  <a:cxn ang="0">
                    <a:pos x="434" y="145"/>
                  </a:cxn>
                  <a:cxn ang="0">
                    <a:pos x="480" y="221"/>
                  </a:cxn>
                  <a:cxn ang="0">
                    <a:pos x="518" y="288"/>
                  </a:cxn>
                  <a:cxn ang="0">
                    <a:pos x="529" y="322"/>
                  </a:cxn>
                  <a:cxn ang="0">
                    <a:pos x="511" y="343"/>
                  </a:cxn>
                  <a:cxn ang="0">
                    <a:pos x="479" y="365"/>
                  </a:cxn>
                  <a:cxn ang="0">
                    <a:pos x="456" y="360"/>
                  </a:cxn>
                  <a:cxn ang="0">
                    <a:pos x="442" y="344"/>
                  </a:cxn>
                  <a:cxn ang="0">
                    <a:pos x="423" y="346"/>
                  </a:cxn>
                  <a:cxn ang="0">
                    <a:pos x="402" y="360"/>
                  </a:cxn>
                  <a:cxn ang="0">
                    <a:pos x="378" y="366"/>
                  </a:cxn>
                  <a:cxn ang="0">
                    <a:pos x="371" y="382"/>
                  </a:cxn>
                  <a:cxn ang="0">
                    <a:pos x="372" y="417"/>
                  </a:cxn>
                  <a:cxn ang="0">
                    <a:pos x="389" y="442"/>
                  </a:cxn>
                  <a:cxn ang="0">
                    <a:pos x="401" y="451"/>
                  </a:cxn>
                  <a:cxn ang="0">
                    <a:pos x="401" y="476"/>
                  </a:cxn>
                  <a:cxn ang="0">
                    <a:pos x="397" y="534"/>
                  </a:cxn>
                  <a:cxn ang="0">
                    <a:pos x="369" y="560"/>
                  </a:cxn>
                  <a:cxn ang="0">
                    <a:pos x="325" y="571"/>
                  </a:cxn>
                  <a:cxn ang="0">
                    <a:pos x="304" y="571"/>
                  </a:cxn>
                  <a:cxn ang="0">
                    <a:pos x="299" y="542"/>
                  </a:cxn>
                  <a:cxn ang="0">
                    <a:pos x="302" y="508"/>
                  </a:cxn>
                  <a:cxn ang="0">
                    <a:pos x="302" y="489"/>
                  </a:cxn>
                  <a:cxn ang="0">
                    <a:pos x="267" y="471"/>
                  </a:cxn>
                  <a:cxn ang="0">
                    <a:pos x="209" y="466"/>
                  </a:cxn>
                  <a:cxn ang="0">
                    <a:pos x="189" y="479"/>
                  </a:cxn>
                  <a:cxn ang="0">
                    <a:pos x="163" y="504"/>
                  </a:cxn>
                  <a:cxn ang="0">
                    <a:pos x="146" y="490"/>
                  </a:cxn>
                  <a:cxn ang="0">
                    <a:pos x="124" y="457"/>
                  </a:cxn>
                  <a:cxn ang="0">
                    <a:pos x="113" y="428"/>
                  </a:cxn>
                  <a:cxn ang="0">
                    <a:pos x="106" y="355"/>
                  </a:cxn>
                  <a:cxn ang="0">
                    <a:pos x="87" y="334"/>
                  </a:cxn>
                  <a:cxn ang="0">
                    <a:pos x="62" y="323"/>
                  </a:cxn>
                  <a:cxn ang="0">
                    <a:pos x="33" y="321"/>
                  </a:cxn>
                  <a:cxn ang="0">
                    <a:pos x="0" y="330"/>
                  </a:cxn>
                  <a:cxn ang="0">
                    <a:pos x="3" y="310"/>
                  </a:cxn>
                  <a:cxn ang="0">
                    <a:pos x="16" y="265"/>
                  </a:cxn>
                  <a:cxn ang="0">
                    <a:pos x="19" y="236"/>
                  </a:cxn>
                  <a:cxn ang="0">
                    <a:pos x="11" y="204"/>
                  </a:cxn>
                  <a:cxn ang="0">
                    <a:pos x="23" y="179"/>
                  </a:cxn>
                  <a:cxn ang="0">
                    <a:pos x="29" y="160"/>
                  </a:cxn>
                  <a:cxn ang="0">
                    <a:pos x="86" y="137"/>
                  </a:cxn>
                  <a:cxn ang="0">
                    <a:pos x="126" y="119"/>
                  </a:cxn>
                  <a:cxn ang="0">
                    <a:pos x="161" y="107"/>
                  </a:cxn>
                  <a:cxn ang="0">
                    <a:pos x="203" y="101"/>
                  </a:cxn>
                  <a:cxn ang="0">
                    <a:pos x="245" y="80"/>
                  </a:cxn>
                  <a:cxn ang="0">
                    <a:pos x="286" y="51"/>
                  </a:cxn>
                  <a:cxn ang="0">
                    <a:pos x="326" y="11"/>
                  </a:cxn>
                </a:cxnLst>
                <a:rect l="0" t="0" r="r" b="b"/>
                <a:pathLst>
                  <a:path w="529" h="574">
                    <a:moveTo>
                      <a:pt x="338" y="0"/>
                    </a:moveTo>
                    <a:lnTo>
                      <a:pt x="343" y="1"/>
                    </a:lnTo>
                    <a:lnTo>
                      <a:pt x="348" y="6"/>
                    </a:lnTo>
                    <a:lnTo>
                      <a:pt x="353" y="13"/>
                    </a:lnTo>
                    <a:lnTo>
                      <a:pt x="359" y="21"/>
                    </a:lnTo>
                    <a:lnTo>
                      <a:pt x="367" y="27"/>
                    </a:lnTo>
                    <a:lnTo>
                      <a:pt x="375" y="30"/>
                    </a:lnTo>
                    <a:lnTo>
                      <a:pt x="383" y="30"/>
                    </a:lnTo>
                    <a:lnTo>
                      <a:pt x="395" y="32"/>
                    </a:lnTo>
                    <a:lnTo>
                      <a:pt x="407" y="34"/>
                    </a:lnTo>
                    <a:lnTo>
                      <a:pt x="421" y="36"/>
                    </a:lnTo>
                    <a:lnTo>
                      <a:pt x="434" y="38"/>
                    </a:lnTo>
                    <a:lnTo>
                      <a:pt x="455" y="45"/>
                    </a:lnTo>
                    <a:lnTo>
                      <a:pt x="460" y="49"/>
                    </a:lnTo>
                    <a:lnTo>
                      <a:pt x="460" y="52"/>
                    </a:lnTo>
                    <a:lnTo>
                      <a:pt x="456" y="58"/>
                    </a:lnTo>
                    <a:lnTo>
                      <a:pt x="450" y="66"/>
                    </a:lnTo>
                    <a:lnTo>
                      <a:pt x="444" y="77"/>
                    </a:lnTo>
                    <a:lnTo>
                      <a:pt x="432" y="101"/>
                    </a:lnTo>
                    <a:lnTo>
                      <a:pt x="428" y="112"/>
                    </a:lnTo>
                    <a:lnTo>
                      <a:pt x="426" y="122"/>
                    </a:lnTo>
                    <a:lnTo>
                      <a:pt x="427" y="130"/>
                    </a:lnTo>
                    <a:lnTo>
                      <a:pt x="430" y="136"/>
                    </a:lnTo>
                    <a:lnTo>
                      <a:pt x="434" y="145"/>
                    </a:lnTo>
                    <a:lnTo>
                      <a:pt x="441" y="156"/>
                    </a:lnTo>
                    <a:lnTo>
                      <a:pt x="459" y="186"/>
                    </a:lnTo>
                    <a:lnTo>
                      <a:pt x="480" y="221"/>
                    </a:lnTo>
                    <a:lnTo>
                      <a:pt x="500" y="257"/>
                    </a:lnTo>
                    <a:lnTo>
                      <a:pt x="510" y="274"/>
                    </a:lnTo>
                    <a:lnTo>
                      <a:pt x="518" y="288"/>
                    </a:lnTo>
                    <a:lnTo>
                      <a:pt x="524" y="302"/>
                    </a:lnTo>
                    <a:lnTo>
                      <a:pt x="528" y="313"/>
                    </a:lnTo>
                    <a:lnTo>
                      <a:pt x="529" y="322"/>
                    </a:lnTo>
                    <a:lnTo>
                      <a:pt x="528" y="327"/>
                    </a:lnTo>
                    <a:lnTo>
                      <a:pt x="520" y="334"/>
                    </a:lnTo>
                    <a:lnTo>
                      <a:pt x="511" y="343"/>
                    </a:lnTo>
                    <a:lnTo>
                      <a:pt x="501" y="352"/>
                    </a:lnTo>
                    <a:lnTo>
                      <a:pt x="490" y="360"/>
                    </a:lnTo>
                    <a:lnTo>
                      <a:pt x="479" y="365"/>
                    </a:lnTo>
                    <a:lnTo>
                      <a:pt x="471" y="368"/>
                    </a:lnTo>
                    <a:lnTo>
                      <a:pt x="463" y="366"/>
                    </a:lnTo>
                    <a:lnTo>
                      <a:pt x="456" y="360"/>
                    </a:lnTo>
                    <a:lnTo>
                      <a:pt x="451" y="355"/>
                    </a:lnTo>
                    <a:lnTo>
                      <a:pt x="447" y="349"/>
                    </a:lnTo>
                    <a:lnTo>
                      <a:pt x="442" y="344"/>
                    </a:lnTo>
                    <a:lnTo>
                      <a:pt x="438" y="341"/>
                    </a:lnTo>
                    <a:lnTo>
                      <a:pt x="432" y="342"/>
                    </a:lnTo>
                    <a:lnTo>
                      <a:pt x="423" y="346"/>
                    </a:lnTo>
                    <a:lnTo>
                      <a:pt x="417" y="350"/>
                    </a:lnTo>
                    <a:lnTo>
                      <a:pt x="410" y="355"/>
                    </a:lnTo>
                    <a:lnTo>
                      <a:pt x="402" y="360"/>
                    </a:lnTo>
                    <a:lnTo>
                      <a:pt x="393" y="362"/>
                    </a:lnTo>
                    <a:lnTo>
                      <a:pt x="385" y="364"/>
                    </a:lnTo>
                    <a:lnTo>
                      <a:pt x="378" y="366"/>
                    </a:lnTo>
                    <a:lnTo>
                      <a:pt x="374" y="369"/>
                    </a:lnTo>
                    <a:lnTo>
                      <a:pt x="372" y="374"/>
                    </a:lnTo>
                    <a:lnTo>
                      <a:pt x="371" y="382"/>
                    </a:lnTo>
                    <a:lnTo>
                      <a:pt x="370" y="392"/>
                    </a:lnTo>
                    <a:lnTo>
                      <a:pt x="370" y="405"/>
                    </a:lnTo>
                    <a:lnTo>
                      <a:pt x="372" y="417"/>
                    </a:lnTo>
                    <a:lnTo>
                      <a:pt x="377" y="430"/>
                    </a:lnTo>
                    <a:lnTo>
                      <a:pt x="383" y="438"/>
                    </a:lnTo>
                    <a:lnTo>
                      <a:pt x="389" y="442"/>
                    </a:lnTo>
                    <a:lnTo>
                      <a:pt x="394" y="445"/>
                    </a:lnTo>
                    <a:lnTo>
                      <a:pt x="398" y="447"/>
                    </a:lnTo>
                    <a:lnTo>
                      <a:pt x="401" y="451"/>
                    </a:lnTo>
                    <a:lnTo>
                      <a:pt x="402" y="456"/>
                    </a:lnTo>
                    <a:lnTo>
                      <a:pt x="402" y="463"/>
                    </a:lnTo>
                    <a:lnTo>
                      <a:pt x="401" y="476"/>
                    </a:lnTo>
                    <a:lnTo>
                      <a:pt x="400" y="493"/>
                    </a:lnTo>
                    <a:lnTo>
                      <a:pt x="398" y="513"/>
                    </a:lnTo>
                    <a:lnTo>
                      <a:pt x="397" y="534"/>
                    </a:lnTo>
                    <a:lnTo>
                      <a:pt x="395" y="556"/>
                    </a:lnTo>
                    <a:lnTo>
                      <a:pt x="383" y="558"/>
                    </a:lnTo>
                    <a:lnTo>
                      <a:pt x="369" y="560"/>
                    </a:lnTo>
                    <a:lnTo>
                      <a:pt x="354" y="564"/>
                    </a:lnTo>
                    <a:lnTo>
                      <a:pt x="338" y="568"/>
                    </a:lnTo>
                    <a:lnTo>
                      <a:pt x="325" y="571"/>
                    </a:lnTo>
                    <a:lnTo>
                      <a:pt x="315" y="573"/>
                    </a:lnTo>
                    <a:lnTo>
                      <a:pt x="308" y="574"/>
                    </a:lnTo>
                    <a:lnTo>
                      <a:pt x="304" y="571"/>
                    </a:lnTo>
                    <a:lnTo>
                      <a:pt x="301" y="564"/>
                    </a:lnTo>
                    <a:lnTo>
                      <a:pt x="300" y="554"/>
                    </a:lnTo>
                    <a:lnTo>
                      <a:pt x="299" y="542"/>
                    </a:lnTo>
                    <a:lnTo>
                      <a:pt x="299" y="529"/>
                    </a:lnTo>
                    <a:lnTo>
                      <a:pt x="300" y="518"/>
                    </a:lnTo>
                    <a:lnTo>
                      <a:pt x="302" y="508"/>
                    </a:lnTo>
                    <a:lnTo>
                      <a:pt x="304" y="501"/>
                    </a:lnTo>
                    <a:lnTo>
                      <a:pt x="305" y="495"/>
                    </a:lnTo>
                    <a:lnTo>
                      <a:pt x="302" y="489"/>
                    </a:lnTo>
                    <a:lnTo>
                      <a:pt x="295" y="483"/>
                    </a:lnTo>
                    <a:lnTo>
                      <a:pt x="277" y="474"/>
                    </a:lnTo>
                    <a:lnTo>
                      <a:pt x="267" y="471"/>
                    </a:lnTo>
                    <a:lnTo>
                      <a:pt x="253" y="467"/>
                    </a:lnTo>
                    <a:lnTo>
                      <a:pt x="236" y="466"/>
                    </a:lnTo>
                    <a:lnTo>
                      <a:pt x="209" y="466"/>
                    </a:lnTo>
                    <a:lnTo>
                      <a:pt x="203" y="468"/>
                    </a:lnTo>
                    <a:lnTo>
                      <a:pt x="197" y="473"/>
                    </a:lnTo>
                    <a:lnTo>
                      <a:pt x="189" y="479"/>
                    </a:lnTo>
                    <a:lnTo>
                      <a:pt x="175" y="494"/>
                    </a:lnTo>
                    <a:lnTo>
                      <a:pt x="168" y="500"/>
                    </a:lnTo>
                    <a:lnTo>
                      <a:pt x="163" y="504"/>
                    </a:lnTo>
                    <a:lnTo>
                      <a:pt x="159" y="503"/>
                    </a:lnTo>
                    <a:lnTo>
                      <a:pt x="153" y="498"/>
                    </a:lnTo>
                    <a:lnTo>
                      <a:pt x="146" y="490"/>
                    </a:lnTo>
                    <a:lnTo>
                      <a:pt x="138" y="480"/>
                    </a:lnTo>
                    <a:lnTo>
                      <a:pt x="131" y="469"/>
                    </a:lnTo>
                    <a:lnTo>
                      <a:pt x="124" y="457"/>
                    </a:lnTo>
                    <a:lnTo>
                      <a:pt x="118" y="445"/>
                    </a:lnTo>
                    <a:lnTo>
                      <a:pt x="114" y="436"/>
                    </a:lnTo>
                    <a:lnTo>
                      <a:pt x="113" y="428"/>
                    </a:lnTo>
                    <a:lnTo>
                      <a:pt x="113" y="369"/>
                    </a:lnTo>
                    <a:lnTo>
                      <a:pt x="111" y="362"/>
                    </a:lnTo>
                    <a:lnTo>
                      <a:pt x="106" y="355"/>
                    </a:lnTo>
                    <a:lnTo>
                      <a:pt x="101" y="347"/>
                    </a:lnTo>
                    <a:lnTo>
                      <a:pt x="94" y="340"/>
                    </a:lnTo>
                    <a:lnTo>
                      <a:pt x="87" y="334"/>
                    </a:lnTo>
                    <a:lnTo>
                      <a:pt x="82" y="330"/>
                    </a:lnTo>
                    <a:lnTo>
                      <a:pt x="73" y="326"/>
                    </a:lnTo>
                    <a:lnTo>
                      <a:pt x="62" y="323"/>
                    </a:lnTo>
                    <a:lnTo>
                      <a:pt x="50" y="321"/>
                    </a:lnTo>
                    <a:lnTo>
                      <a:pt x="40" y="320"/>
                    </a:lnTo>
                    <a:lnTo>
                      <a:pt x="33" y="321"/>
                    </a:lnTo>
                    <a:lnTo>
                      <a:pt x="25" y="323"/>
                    </a:lnTo>
                    <a:lnTo>
                      <a:pt x="13" y="326"/>
                    </a:lnTo>
                    <a:lnTo>
                      <a:pt x="0" y="330"/>
                    </a:lnTo>
                    <a:lnTo>
                      <a:pt x="0" y="327"/>
                    </a:lnTo>
                    <a:lnTo>
                      <a:pt x="1" y="320"/>
                    </a:lnTo>
                    <a:lnTo>
                      <a:pt x="3" y="310"/>
                    </a:lnTo>
                    <a:lnTo>
                      <a:pt x="12" y="278"/>
                    </a:lnTo>
                    <a:lnTo>
                      <a:pt x="15" y="270"/>
                    </a:lnTo>
                    <a:lnTo>
                      <a:pt x="16" y="265"/>
                    </a:lnTo>
                    <a:lnTo>
                      <a:pt x="20" y="253"/>
                    </a:lnTo>
                    <a:lnTo>
                      <a:pt x="21" y="244"/>
                    </a:lnTo>
                    <a:lnTo>
                      <a:pt x="19" y="236"/>
                    </a:lnTo>
                    <a:lnTo>
                      <a:pt x="15" y="227"/>
                    </a:lnTo>
                    <a:lnTo>
                      <a:pt x="12" y="216"/>
                    </a:lnTo>
                    <a:lnTo>
                      <a:pt x="11" y="204"/>
                    </a:lnTo>
                    <a:lnTo>
                      <a:pt x="14" y="196"/>
                    </a:lnTo>
                    <a:lnTo>
                      <a:pt x="18" y="187"/>
                    </a:lnTo>
                    <a:lnTo>
                      <a:pt x="23" y="179"/>
                    </a:lnTo>
                    <a:lnTo>
                      <a:pt x="27" y="171"/>
                    </a:lnTo>
                    <a:lnTo>
                      <a:pt x="29" y="161"/>
                    </a:lnTo>
                    <a:lnTo>
                      <a:pt x="29" y="160"/>
                    </a:lnTo>
                    <a:lnTo>
                      <a:pt x="48" y="153"/>
                    </a:lnTo>
                    <a:lnTo>
                      <a:pt x="68" y="145"/>
                    </a:lnTo>
                    <a:lnTo>
                      <a:pt x="86" y="137"/>
                    </a:lnTo>
                    <a:lnTo>
                      <a:pt x="103" y="130"/>
                    </a:lnTo>
                    <a:lnTo>
                      <a:pt x="116" y="124"/>
                    </a:lnTo>
                    <a:lnTo>
                      <a:pt x="126" y="119"/>
                    </a:lnTo>
                    <a:lnTo>
                      <a:pt x="133" y="116"/>
                    </a:lnTo>
                    <a:lnTo>
                      <a:pt x="146" y="110"/>
                    </a:lnTo>
                    <a:lnTo>
                      <a:pt x="161" y="107"/>
                    </a:lnTo>
                    <a:lnTo>
                      <a:pt x="176" y="106"/>
                    </a:lnTo>
                    <a:lnTo>
                      <a:pt x="190" y="104"/>
                    </a:lnTo>
                    <a:lnTo>
                      <a:pt x="203" y="101"/>
                    </a:lnTo>
                    <a:lnTo>
                      <a:pt x="214" y="96"/>
                    </a:lnTo>
                    <a:lnTo>
                      <a:pt x="229" y="88"/>
                    </a:lnTo>
                    <a:lnTo>
                      <a:pt x="245" y="80"/>
                    </a:lnTo>
                    <a:lnTo>
                      <a:pt x="260" y="70"/>
                    </a:lnTo>
                    <a:lnTo>
                      <a:pt x="274" y="60"/>
                    </a:lnTo>
                    <a:lnTo>
                      <a:pt x="286" y="51"/>
                    </a:lnTo>
                    <a:lnTo>
                      <a:pt x="296" y="41"/>
                    </a:lnTo>
                    <a:lnTo>
                      <a:pt x="316" y="20"/>
                    </a:lnTo>
                    <a:lnTo>
                      <a:pt x="326" y="11"/>
                    </a:lnTo>
                    <a:lnTo>
                      <a:pt x="333" y="4"/>
                    </a:lnTo>
                    <a:lnTo>
                      <a:pt x="338" y="0"/>
                    </a:lnTo>
                    <a:close/>
                  </a:path>
                </a:pathLst>
              </a:custGeom>
              <a:grpFill/>
              <a:ln w="0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03" name="Freeform 38">
                <a:extLst>
                  <a:ext uri="{FF2B5EF4-FFF2-40B4-BE49-F238E27FC236}">
                    <a16:creationId xmlns:a16="http://schemas.microsoft.com/office/drawing/2014/main" id="{8169B932-FF80-4429-BB33-F7A29818B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8613" y="4654550"/>
                <a:ext cx="684213" cy="130175"/>
              </a:xfrm>
              <a:custGeom>
                <a:avLst/>
                <a:gdLst/>
                <a:ahLst/>
                <a:cxnLst>
                  <a:cxn ang="0">
                    <a:pos x="191" y="0"/>
                  </a:cxn>
                  <a:cxn ang="0">
                    <a:pos x="240" y="1"/>
                  </a:cxn>
                  <a:cxn ang="0">
                    <a:pos x="296" y="2"/>
                  </a:cxn>
                  <a:cxn ang="0">
                    <a:pos x="332" y="3"/>
                  </a:cxn>
                  <a:cxn ang="0">
                    <a:pos x="365" y="6"/>
                  </a:cxn>
                  <a:cxn ang="0">
                    <a:pos x="388" y="10"/>
                  </a:cxn>
                  <a:cxn ang="0">
                    <a:pos x="394" y="23"/>
                  </a:cxn>
                  <a:cxn ang="0">
                    <a:pos x="404" y="44"/>
                  </a:cxn>
                  <a:cxn ang="0">
                    <a:pos x="414" y="59"/>
                  </a:cxn>
                  <a:cxn ang="0">
                    <a:pos x="431" y="82"/>
                  </a:cxn>
                  <a:cxn ang="0">
                    <a:pos x="414" y="80"/>
                  </a:cxn>
                  <a:cxn ang="0">
                    <a:pos x="395" y="78"/>
                  </a:cxn>
                  <a:cxn ang="0">
                    <a:pos x="364" y="74"/>
                  </a:cxn>
                  <a:cxn ang="0">
                    <a:pos x="332" y="70"/>
                  </a:cxn>
                  <a:cxn ang="0">
                    <a:pos x="305" y="68"/>
                  </a:cxn>
                  <a:cxn ang="0">
                    <a:pos x="258" y="70"/>
                  </a:cxn>
                  <a:cxn ang="0">
                    <a:pos x="233" y="73"/>
                  </a:cxn>
                  <a:cxn ang="0">
                    <a:pos x="217" y="74"/>
                  </a:cxn>
                  <a:cxn ang="0">
                    <a:pos x="198" y="78"/>
                  </a:cxn>
                  <a:cxn ang="0">
                    <a:pos x="184" y="80"/>
                  </a:cxn>
                  <a:cxn ang="0">
                    <a:pos x="162" y="77"/>
                  </a:cxn>
                  <a:cxn ang="0">
                    <a:pos x="145" y="72"/>
                  </a:cxn>
                  <a:cxn ang="0">
                    <a:pos x="129" y="73"/>
                  </a:cxn>
                  <a:cxn ang="0">
                    <a:pos x="110" y="76"/>
                  </a:cxn>
                  <a:cxn ang="0">
                    <a:pos x="88" y="75"/>
                  </a:cxn>
                  <a:cxn ang="0">
                    <a:pos x="61" y="71"/>
                  </a:cxn>
                  <a:cxn ang="0">
                    <a:pos x="16" y="72"/>
                  </a:cxn>
                  <a:cxn ang="0">
                    <a:pos x="3" y="57"/>
                  </a:cxn>
                  <a:cxn ang="0">
                    <a:pos x="50" y="44"/>
                  </a:cxn>
                  <a:cxn ang="0">
                    <a:pos x="94" y="43"/>
                  </a:cxn>
                  <a:cxn ang="0">
                    <a:pos x="129" y="41"/>
                  </a:cxn>
                  <a:cxn ang="0">
                    <a:pos x="148" y="39"/>
                  </a:cxn>
                  <a:cxn ang="0">
                    <a:pos x="162" y="26"/>
                  </a:cxn>
                  <a:cxn ang="0">
                    <a:pos x="173" y="8"/>
                  </a:cxn>
                  <a:cxn ang="0">
                    <a:pos x="183" y="0"/>
                  </a:cxn>
                </a:cxnLst>
                <a:rect l="0" t="0" r="r" b="b"/>
                <a:pathLst>
                  <a:path w="431" h="82">
                    <a:moveTo>
                      <a:pt x="183" y="0"/>
                    </a:moveTo>
                    <a:lnTo>
                      <a:pt x="191" y="0"/>
                    </a:lnTo>
                    <a:lnTo>
                      <a:pt x="205" y="1"/>
                    </a:lnTo>
                    <a:lnTo>
                      <a:pt x="240" y="1"/>
                    </a:lnTo>
                    <a:lnTo>
                      <a:pt x="257" y="2"/>
                    </a:lnTo>
                    <a:lnTo>
                      <a:pt x="296" y="2"/>
                    </a:lnTo>
                    <a:lnTo>
                      <a:pt x="313" y="3"/>
                    </a:lnTo>
                    <a:lnTo>
                      <a:pt x="332" y="3"/>
                    </a:lnTo>
                    <a:lnTo>
                      <a:pt x="349" y="4"/>
                    </a:lnTo>
                    <a:lnTo>
                      <a:pt x="365" y="6"/>
                    </a:lnTo>
                    <a:lnTo>
                      <a:pt x="379" y="7"/>
                    </a:lnTo>
                    <a:lnTo>
                      <a:pt x="388" y="10"/>
                    </a:lnTo>
                    <a:lnTo>
                      <a:pt x="392" y="13"/>
                    </a:lnTo>
                    <a:lnTo>
                      <a:pt x="394" y="23"/>
                    </a:lnTo>
                    <a:lnTo>
                      <a:pt x="398" y="34"/>
                    </a:lnTo>
                    <a:lnTo>
                      <a:pt x="404" y="44"/>
                    </a:lnTo>
                    <a:lnTo>
                      <a:pt x="408" y="50"/>
                    </a:lnTo>
                    <a:lnTo>
                      <a:pt x="414" y="59"/>
                    </a:lnTo>
                    <a:lnTo>
                      <a:pt x="423" y="70"/>
                    </a:lnTo>
                    <a:lnTo>
                      <a:pt x="431" y="82"/>
                    </a:lnTo>
                    <a:lnTo>
                      <a:pt x="421" y="80"/>
                    </a:lnTo>
                    <a:lnTo>
                      <a:pt x="414" y="80"/>
                    </a:lnTo>
                    <a:lnTo>
                      <a:pt x="407" y="79"/>
                    </a:lnTo>
                    <a:lnTo>
                      <a:pt x="395" y="78"/>
                    </a:lnTo>
                    <a:lnTo>
                      <a:pt x="380" y="76"/>
                    </a:lnTo>
                    <a:lnTo>
                      <a:pt x="364" y="74"/>
                    </a:lnTo>
                    <a:lnTo>
                      <a:pt x="347" y="72"/>
                    </a:lnTo>
                    <a:lnTo>
                      <a:pt x="332" y="70"/>
                    </a:lnTo>
                    <a:lnTo>
                      <a:pt x="318" y="69"/>
                    </a:lnTo>
                    <a:lnTo>
                      <a:pt x="305" y="68"/>
                    </a:lnTo>
                    <a:lnTo>
                      <a:pt x="289" y="68"/>
                    </a:lnTo>
                    <a:lnTo>
                      <a:pt x="258" y="70"/>
                    </a:lnTo>
                    <a:lnTo>
                      <a:pt x="244" y="72"/>
                    </a:lnTo>
                    <a:lnTo>
                      <a:pt x="233" y="73"/>
                    </a:lnTo>
                    <a:lnTo>
                      <a:pt x="226" y="73"/>
                    </a:lnTo>
                    <a:lnTo>
                      <a:pt x="217" y="74"/>
                    </a:lnTo>
                    <a:lnTo>
                      <a:pt x="208" y="76"/>
                    </a:lnTo>
                    <a:lnTo>
                      <a:pt x="198" y="78"/>
                    </a:lnTo>
                    <a:lnTo>
                      <a:pt x="190" y="80"/>
                    </a:lnTo>
                    <a:lnTo>
                      <a:pt x="184" y="80"/>
                    </a:lnTo>
                    <a:lnTo>
                      <a:pt x="173" y="79"/>
                    </a:lnTo>
                    <a:lnTo>
                      <a:pt x="162" y="77"/>
                    </a:lnTo>
                    <a:lnTo>
                      <a:pt x="152" y="74"/>
                    </a:lnTo>
                    <a:lnTo>
                      <a:pt x="145" y="72"/>
                    </a:lnTo>
                    <a:lnTo>
                      <a:pt x="137" y="71"/>
                    </a:lnTo>
                    <a:lnTo>
                      <a:pt x="129" y="73"/>
                    </a:lnTo>
                    <a:lnTo>
                      <a:pt x="118" y="75"/>
                    </a:lnTo>
                    <a:lnTo>
                      <a:pt x="110" y="76"/>
                    </a:lnTo>
                    <a:lnTo>
                      <a:pt x="99" y="76"/>
                    </a:lnTo>
                    <a:lnTo>
                      <a:pt x="88" y="75"/>
                    </a:lnTo>
                    <a:lnTo>
                      <a:pt x="77" y="73"/>
                    </a:lnTo>
                    <a:lnTo>
                      <a:pt x="61" y="71"/>
                    </a:lnTo>
                    <a:lnTo>
                      <a:pt x="32" y="71"/>
                    </a:lnTo>
                    <a:lnTo>
                      <a:pt x="16" y="72"/>
                    </a:lnTo>
                    <a:lnTo>
                      <a:pt x="0" y="74"/>
                    </a:lnTo>
                    <a:lnTo>
                      <a:pt x="3" y="57"/>
                    </a:lnTo>
                    <a:lnTo>
                      <a:pt x="6" y="44"/>
                    </a:lnTo>
                    <a:lnTo>
                      <a:pt x="50" y="44"/>
                    </a:lnTo>
                    <a:lnTo>
                      <a:pt x="73" y="43"/>
                    </a:lnTo>
                    <a:lnTo>
                      <a:pt x="94" y="43"/>
                    </a:lnTo>
                    <a:lnTo>
                      <a:pt x="113" y="42"/>
                    </a:lnTo>
                    <a:lnTo>
                      <a:pt x="129" y="41"/>
                    </a:lnTo>
                    <a:lnTo>
                      <a:pt x="141" y="40"/>
                    </a:lnTo>
                    <a:lnTo>
                      <a:pt x="148" y="39"/>
                    </a:lnTo>
                    <a:lnTo>
                      <a:pt x="156" y="34"/>
                    </a:lnTo>
                    <a:lnTo>
                      <a:pt x="162" y="26"/>
                    </a:lnTo>
                    <a:lnTo>
                      <a:pt x="168" y="17"/>
                    </a:lnTo>
                    <a:lnTo>
                      <a:pt x="173" y="8"/>
                    </a:lnTo>
                    <a:lnTo>
                      <a:pt x="178" y="3"/>
                    </a:lnTo>
                    <a:lnTo>
                      <a:pt x="183" y="0"/>
                    </a:lnTo>
                    <a:close/>
                  </a:path>
                </a:pathLst>
              </a:custGeom>
              <a:grpFill/>
              <a:ln w="0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04" name="Freeform 39">
                <a:extLst>
                  <a:ext uri="{FF2B5EF4-FFF2-40B4-BE49-F238E27FC236}">
                    <a16:creationId xmlns:a16="http://schemas.microsoft.com/office/drawing/2014/main" id="{A2F0563F-54B1-4182-AADE-659B9396B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551" y="4087813"/>
                <a:ext cx="825500" cy="731838"/>
              </a:xfrm>
              <a:custGeom>
                <a:avLst/>
                <a:gdLst/>
                <a:ahLst/>
                <a:cxnLst>
                  <a:cxn ang="0">
                    <a:pos x="62" y="3"/>
                  </a:cxn>
                  <a:cxn ang="0">
                    <a:pos x="87" y="14"/>
                  </a:cxn>
                  <a:cxn ang="0">
                    <a:pos x="106" y="35"/>
                  </a:cxn>
                  <a:cxn ang="0">
                    <a:pos x="113" y="108"/>
                  </a:cxn>
                  <a:cxn ang="0">
                    <a:pos x="124" y="137"/>
                  </a:cxn>
                  <a:cxn ang="0">
                    <a:pos x="146" y="170"/>
                  </a:cxn>
                  <a:cxn ang="0">
                    <a:pos x="163" y="184"/>
                  </a:cxn>
                  <a:cxn ang="0">
                    <a:pos x="189" y="159"/>
                  </a:cxn>
                  <a:cxn ang="0">
                    <a:pos x="209" y="146"/>
                  </a:cxn>
                  <a:cxn ang="0">
                    <a:pos x="267" y="151"/>
                  </a:cxn>
                  <a:cxn ang="0">
                    <a:pos x="302" y="169"/>
                  </a:cxn>
                  <a:cxn ang="0">
                    <a:pos x="302" y="188"/>
                  </a:cxn>
                  <a:cxn ang="0">
                    <a:pos x="299" y="222"/>
                  </a:cxn>
                  <a:cxn ang="0">
                    <a:pos x="304" y="251"/>
                  </a:cxn>
                  <a:cxn ang="0">
                    <a:pos x="324" y="251"/>
                  </a:cxn>
                  <a:cxn ang="0">
                    <a:pos x="364" y="241"/>
                  </a:cxn>
                  <a:cxn ang="0">
                    <a:pos x="399" y="236"/>
                  </a:cxn>
                  <a:cxn ang="0">
                    <a:pos x="415" y="259"/>
                  </a:cxn>
                  <a:cxn ang="0">
                    <a:pos x="438" y="269"/>
                  </a:cxn>
                  <a:cxn ang="0">
                    <a:pos x="482" y="282"/>
                  </a:cxn>
                  <a:cxn ang="0">
                    <a:pos x="517" y="294"/>
                  </a:cxn>
                  <a:cxn ang="0">
                    <a:pos x="514" y="309"/>
                  </a:cxn>
                  <a:cxn ang="0">
                    <a:pos x="492" y="333"/>
                  </a:cxn>
                  <a:cxn ang="0">
                    <a:pos x="474" y="352"/>
                  </a:cxn>
                  <a:cxn ang="0">
                    <a:pos x="468" y="380"/>
                  </a:cxn>
                  <a:cxn ang="0">
                    <a:pos x="482" y="395"/>
                  </a:cxn>
                  <a:cxn ang="0">
                    <a:pos x="500" y="403"/>
                  </a:cxn>
                  <a:cxn ang="0">
                    <a:pos x="501" y="422"/>
                  </a:cxn>
                  <a:cxn ang="0">
                    <a:pos x="481" y="461"/>
                  </a:cxn>
                  <a:cxn ang="0">
                    <a:pos x="461" y="449"/>
                  </a:cxn>
                  <a:cxn ang="0">
                    <a:pos x="418" y="427"/>
                  </a:cxn>
                  <a:cxn ang="0">
                    <a:pos x="399" y="401"/>
                  </a:cxn>
                  <a:cxn ang="0">
                    <a:pos x="387" y="370"/>
                  </a:cxn>
                  <a:cxn ang="0">
                    <a:pos x="360" y="363"/>
                  </a:cxn>
                  <a:cxn ang="0">
                    <a:pos x="308" y="360"/>
                  </a:cxn>
                  <a:cxn ang="0">
                    <a:pos x="235" y="358"/>
                  </a:cxn>
                  <a:cxn ang="0">
                    <a:pos x="178" y="357"/>
                  </a:cxn>
                  <a:cxn ang="0">
                    <a:pos x="163" y="374"/>
                  </a:cxn>
                  <a:cxn ang="0">
                    <a:pos x="143" y="396"/>
                  </a:cxn>
                  <a:cxn ang="0">
                    <a:pos x="108" y="399"/>
                  </a:cxn>
                  <a:cxn ang="0">
                    <a:pos x="45" y="401"/>
                  </a:cxn>
                  <a:cxn ang="0">
                    <a:pos x="2" y="398"/>
                  </a:cxn>
                  <a:cxn ang="0">
                    <a:pos x="8" y="375"/>
                  </a:cxn>
                  <a:cxn ang="0">
                    <a:pos x="12" y="355"/>
                  </a:cxn>
                  <a:cxn ang="0">
                    <a:pos x="22" y="335"/>
                  </a:cxn>
                  <a:cxn ang="0">
                    <a:pos x="8" y="321"/>
                  </a:cxn>
                  <a:cxn ang="0">
                    <a:pos x="7" y="308"/>
                  </a:cxn>
                  <a:cxn ang="0">
                    <a:pos x="14" y="286"/>
                  </a:cxn>
                  <a:cxn ang="0">
                    <a:pos x="0" y="273"/>
                  </a:cxn>
                  <a:cxn ang="0">
                    <a:pos x="12" y="260"/>
                  </a:cxn>
                  <a:cxn ang="0">
                    <a:pos x="25" y="246"/>
                  </a:cxn>
                  <a:cxn ang="0">
                    <a:pos x="5" y="229"/>
                  </a:cxn>
                  <a:cxn ang="0">
                    <a:pos x="15" y="213"/>
                  </a:cxn>
                  <a:cxn ang="0">
                    <a:pos x="17" y="182"/>
                  </a:cxn>
                  <a:cxn ang="0">
                    <a:pos x="16" y="143"/>
                  </a:cxn>
                  <a:cxn ang="0">
                    <a:pos x="25" y="133"/>
                  </a:cxn>
                  <a:cxn ang="0">
                    <a:pos x="31" y="127"/>
                  </a:cxn>
                  <a:cxn ang="0">
                    <a:pos x="17" y="105"/>
                  </a:cxn>
                  <a:cxn ang="0">
                    <a:pos x="12" y="60"/>
                  </a:cxn>
                  <a:cxn ang="0">
                    <a:pos x="10" y="31"/>
                  </a:cxn>
                  <a:cxn ang="0">
                    <a:pos x="13" y="6"/>
                  </a:cxn>
                  <a:cxn ang="0">
                    <a:pos x="40" y="0"/>
                  </a:cxn>
                </a:cxnLst>
                <a:rect l="0" t="0" r="r" b="b"/>
                <a:pathLst>
                  <a:path w="520" h="461">
                    <a:moveTo>
                      <a:pt x="40" y="0"/>
                    </a:moveTo>
                    <a:lnTo>
                      <a:pt x="50" y="1"/>
                    </a:lnTo>
                    <a:lnTo>
                      <a:pt x="62" y="3"/>
                    </a:lnTo>
                    <a:lnTo>
                      <a:pt x="73" y="6"/>
                    </a:lnTo>
                    <a:lnTo>
                      <a:pt x="82" y="10"/>
                    </a:lnTo>
                    <a:lnTo>
                      <a:pt x="87" y="14"/>
                    </a:lnTo>
                    <a:lnTo>
                      <a:pt x="94" y="20"/>
                    </a:lnTo>
                    <a:lnTo>
                      <a:pt x="101" y="27"/>
                    </a:lnTo>
                    <a:lnTo>
                      <a:pt x="106" y="35"/>
                    </a:lnTo>
                    <a:lnTo>
                      <a:pt x="111" y="42"/>
                    </a:lnTo>
                    <a:lnTo>
                      <a:pt x="113" y="49"/>
                    </a:lnTo>
                    <a:lnTo>
                      <a:pt x="113" y="108"/>
                    </a:lnTo>
                    <a:lnTo>
                      <a:pt x="114" y="116"/>
                    </a:lnTo>
                    <a:lnTo>
                      <a:pt x="118" y="125"/>
                    </a:lnTo>
                    <a:lnTo>
                      <a:pt x="124" y="137"/>
                    </a:lnTo>
                    <a:lnTo>
                      <a:pt x="131" y="149"/>
                    </a:lnTo>
                    <a:lnTo>
                      <a:pt x="138" y="160"/>
                    </a:lnTo>
                    <a:lnTo>
                      <a:pt x="146" y="170"/>
                    </a:lnTo>
                    <a:lnTo>
                      <a:pt x="153" y="178"/>
                    </a:lnTo>
                    <a:lnTo>
                      <a:pt x="159" y="183"/>
                    </a:lnTo>
                    <a:lnTo>
                      <a:pt x="163" y="184"/>
                    </a:lnTo>
                    <a:lnTo>
                      <a:pt x="168" y="180"/>
                    </a:lnTo>
                    <a:lnTo>
                      <a:pt x="175" y="174"/>
                    </a:lnTo>
                    <a:lnTo>
                      <a:pt x="189" y="159"/>
                    </a:lnTo>
                    <a:lnTo>
                      <a:pt x="197" y="153"/>
                    </a:lnTo>
                    <a:lnTo>
                      <a:pt x="203" y="148"/>
                    </a:lnTo>
                    <a:lnTo>
                      <a:pt x="209" y="146"/>
                    </a:lnTo>
                    <a:lnTo>
                      <a:pt x="236" y="146"/>
                    </a:lnTo>
                    <a:lnTo>
                      <a:pt x="253" y="147"/>
                    </a:lnTo>
                    <a:lnTo>
                      <a:pt x="267" y="151"/>
                    </a:lnTo>
                    <a:lnTo>
                      <a:pt x="277" y="154"/>
                    </a:lnTo>
                    <a:lnTo>
                      <a:pt x="295" y="163"/>
                    </a:lnTo>
                    <a:lnTo>
                      <a:pt x="302" y="169"/>
                    </a:lnTo>
                    <a:lnTo>
                      <a:pt x="305" y="175"/>
                    </a:lnTo>
                    <a:lnTo>
                      <a:pt x="304" y="181"/>
                    </a:lnTo>
                    <a:lnTo>
                      <a:pt x="302" y="188"/>
                    </a:lnTo>
                    <a:lnTo>
                      <a:pt x="300" y="198"/>
                    </a:lnTo>
                    <a:lnTo>
                      <a:pt x="299" y="209"/>
                    </a:lnTo>
                    <a:lnTo>
                      <a:pt x="299" y="222"/>
                    </a:lnTo>
                    <a:lnTo>
                      <a:pt x="300" y="234"/>
                    </a:lnTo>
                    <a:lnTo>
                      <a:pt x="301" y="244"/>
                    </a:lnTo>
                    <a:lnTo>
                      <a:pt x="304" y="251"/>
                    </a:lnTo>
                    <a:lnTo>
                      <a:pt x="308" y="254"/>
                    </a:lnTo>
                    <a:lnTo>
                      <a:pt x="314" y="253"/>
                    </a:lnTo>
                    <a:lnTo>
                      <a:pt x="324" y="251"/>
                    </a:lnTo>
                    <a:lnTo>
                      <a:pt x="335" y="248"/>
                    </a:lnTo>
                    <a:lnTo>
                      <a:pt x="350" y="245"/>
                    </a:lnTo>
                    <a:lnTo>
                      <a:pt x="364" y="241"/>
                    </a:lnTo>
                    <a:lnTo>
                      <a:pt x="378" y="238"/>
                    </a:lnTo>
                    <a:lnTo>
                      <a:pt x="390" y="236"/>
                    </a:lnTo>
                    <a:lnTo>
                      <a:pt x="399" y="236"/>
                    </a:lnTo>
                    <a:lnTo>
                      <a:pt x="403" y="237"/>
                    </a:lnTo>
                    <a:lnTo>
                      <a:pt x="407" y="243"/>
                    </a:lnTo>
                    <a:lnTo>
                      <a:pt x="415" y="259"/>
                    </a:lnTo>
                    <a:lnTo>
                      <a:pt x="421" y="264"/>
                    </a:lnTo>
                    <a:lnTo>
                      <a:pt x="427" y="266"/>
                    </a:lnTo>
                    <a:lnTo>
                      <a:pt x="438" y="269"/>
                    </a:lnTo>
                    <a:lnTo>
                      <a:pt x="452" y="273"/>
                    </a:lnTo>
                    <a:lnTo>
                      <a:pt x="467" y="277"/>
                    </a:lnTo>
                    <a:lnTo>
                      <a:pt x="482" y="282"/>
                    </a:lnTo>
                    <a:lnTo>
                      <a:pt x="497" y="285"/>
                    </a:lnTo>
                    <a:lnTo>
                      <a:pt x="509" y="290"/>
                    </a:lnTo>
                    <a:lnTo>
                      <a:pt x="517" y="294"/>
                    </a:lnTo>
                    <a:lnTo>
                      <a:pt x="520" y="297"/>
                    </a:lnTo>
                    <a:lnTo>
                      <a:pt x="518" y="302"/>
                    </a:lnTo>
                    <a:lnTo>
                      <a:pt x="514" y="309"/>
                    </a:lnTo>
                    <a:lnTo>
                      <a:pt x="507" y="317"/>
                    </a:lnTo>
                    <a:lnTo>
                      <a:pt x="499" y="325"/>
                    </a:lnTo>
                    <a:lnTo>
                      <a:pt x="492" y="333"/>
                    </a:lnTo>
                    <a:lnTo>
                      <a:pt x="484" y="340"/>
                    </a:lnTo>
                    <a:lnTo>
                      <a:pt x="479" y="345"/>
                    </a:lnTo>
                    <a:lnTo>
                      <a:pt x="474" y="352"/>
                    </a:lnTo>
                    <a:lnTo>
                      <a:pt x="470" y="361"/>
                    </a:lnTo>
                    <a:lnTo>
                      <a:pt x="468" y="370"/>
                    </a:lnTo>
                    <a:lnTo>
                      <a:pt x="468" y="380"/>
                    </a:lnTo>
                    <a:lnTo>
                      <a:pt x="472" y="388"/>
                    </a:lnTo>
                    <a:lnTo>
                      <a:pt x="477" y="392"/>
                    </a:lnTo>
                    <a:lnTo>
                      <a:pt x="482" y="395"/>
                    </a:lnTo>
                    <a:lnTo>
                      <a:pt x="489" y="397"/>
                    </a:lnTo>
                    <a:lnTo>
                      <a:pt x="495" y="400"/>
                    </a:lnTo>
                    <a:lnTo>
                      <a:pt x="500" y="403"/>
                    </a:lnTo>
                    <a:lnTo>
                      <a:pt x="503" y="408"/>
                    </a:lnTo>
                    <a:lnTo>
                      <a:pt x="503" y="415"/>
                    </a:lnTo>
                    <a:lnTo>
                      <a:pt x="501" y="422"/>
                    </a:lnTo>
                    <a:lnTo>
                      <a:pt x="496" y="433"/>
                    </a:lnTo>
                    <a:lnTo>
                      <a:pt x="489" y="445"/>
                    </a:lnTo>
                    <a:lnTo>
                      <a:pt x="481" y="461"/>
                    </a:lnTo>
                    <a:lnTo>
                      <a:pt x="479" y="460"/>
                    </a:lnTo>
                    <a:lnTo>
                      <a:pt x="478" y="459"/>
                    </a:lnTo>
                    <a:lnTo>
                      <a:pt x="461" y="449"/>
                    </a:lnTo>
                    <a:lnTo>
                      <a:pt x="442" y="443"/>
                    </a:lnTo>
                    <a:lnTo>
                      <a:pt x="426" y="439"/>
                    </a:lnTo>
                    <a:lnTo>
                      <a:pt x="418" y="427"/>
                    </a:lnTo>
                    <a:lnTo>
                      <a:pt x="409" y="416"/>
                    </a:lnTo>
                    <a:lnTo>
                      <a:pt x="403" y="407"/>
                    </a:lnTo>
                    <a:lnTo>
                      <a:pt x="399" y="401"/>
                    </a:lnTo>
                    <a:lnTo>
                      <a:pt x="393" y="391"/>
                    </a:lnTo>
                    <a:lnTo>
                      <a:pt x="389" y="380"/>
                    </a:lnTo>
                    <a:lnTo>
                      <a:pt x="387" y="370"/>
                    </a:lnTo>
                    <a:lnTo>
                      <a:pt x="383" y="367"/>
                    </a:lnTo>
                    <a:lnTo>
                      <a:pt x="374" y="364"/>
                    </a:lnTo>
                    <a:lnTo>
                      <a:pt x="360" y="363"/>
                    </a:lnTo>
                    <a:lnTo>
                      <a:pt x="344" y="361"/>
                    </a:lnTo>
                    <a:lnTo>
                      <a:pt x="327" y="360"/>
                    </a:lnTo>
                    <a:lnTo>
                      <a:pt x="308" y="360"/>
                    </a:lnTo>
                    <a:lnTo>
                      <a:pt x="291" y="359"/>
                    </a:lnTo>
                    <a:lnTo>
                      <a:pt x="252" y="359"/>
                    </a:lnTo>
                    <a:lnTo>
                      <a:pt x="235" y="358"/>
                    </a:lnTo>
                    <a:lnTo>
                      <a:pt x="200" y="358"/>
                    </a:lnTo>
                    <a:lnTo>
                      <a:pt x="186" y="357"/>
                    </a:lnTo>
                    <a:lnTo>
                      <a:pt x="178" y="357"/>
                    </a:lnTo>
                    <a:lnTo>
                      <a:pt x="173" y="360"/>
                    </a:lnTo>
                    <a:lnTo>
                      <a:pt x="168" y="365"/>
                    </a:lnTo>
                    <a:lnTo>
                      <a:pt x="163" y="374"/>
                    </a:lnTo>
                    <a:lnTo>
                      <a:pt x="157" y="383"/>
                    </a:lnTo>
                    <a:lnTo>
                      <a:pt x="151" y="391"/>
                    </a:lnTo>
                    <a:lnTo>
                      <a:pt x="143" y="396"/>
                    </a:lnTo>
                    <a:lnTo>
                      <a:pt x="136" y="397"/>
                    </a:lnTo>
                    <a:lnTo>
                      <a:pt x="124" y="398"/>
                    </a:lnTo>
                    <a:lnTo>
                      <a:pt x="108" y="399"/>
                    </a:lnTo>
                    <a:lnTo>
                      <a:pt x="89" y="400"/>
                    </a:lnTo>
                    <a:lnTo>
                      <a:pt x="68" y="400"/>
                    </a:lnTo>
                    <a:lnTo>
                      <a:pt x="45" y="401"/>
                    </a:lnTo>
                    <a:lnTo>
                      <a:pt x="1" y="401"/>
                    </a:lnTo>
                    <a:lnTo>
                      <a:pt x="2" y="399"/>
                    </a:lnTo>
                    <a:lnTo>
                      <a:pt x="2" y="398"/>
                    </a:lnTo>
                    <a:lnTo>
                      <a:pt x="3" y="396"/>
                    </a:lnTo>
                    <a:lnTo>
                      <a:pt x="7" y="385"/>
                    </a:lnTo>
                    <a:lnTo>
                      <a:pt x="8" y="375"/>
                    </a:lnTo>
                    <a:lnTo>
                      <a:pt x="8" y="366"/>
                    </a:lnTo>
                    <a:lnTo>
                      <a:pt x="9" y="360"/>
                    </a:lnTo>
                    <a:lnTo>
                      <a:pt x="12" y="355"/>
                    </a:lnTo>
                    <a:lnTo>
                      <a:pt x="16" y="349"/>
                    </a:lnTo>
                    <a:lnTo>
                      <a:pt x="20" y="342"/>
                    </a:lnTo>
                    <a:lnTo>
                      <a:pt x="22" y="335"/>
                    </a:lnTo>
                    <a:lnTo>
                      <a:pt x="20" y="330"/>
                    </a:lnTo>
                    <a:lnTo>
                      <a:pt x="14" y="325"/>
                    </a:lnTo>
                    <a:lnTo>
                      <a:pt x="8" y="321"/>
                    </a:lnTo>
                    <a:lnTo>
                      <a:pt x="3" y="317"/>
                    </a:lnTo>
                    <a:lnTo>
                      <a:pt x="3" y="313"/>
                    </a:lnTo>
                    <a:lnTo>
                      <a:pt x="7" y="308"/>
                    </a:lnTo>
                    <a:lnTo>
                      <a:pt x="15" y="296"/>
                    </a:lnTo>
                    <a:lnTo>
                      <a:pt x="16" y="290"/>
                    </a:lnTo>
                    <a:lnTo>
                      <a:pt x="14" y="286"/>
                    </a:lnTo>
                    <a:lnTo>
                      <a:pt x="9" y="282"/>
                    </a:lnTo>
                    <a:lnTo>
                      <a:pt x="4" y="278"/>
                    </a:lnTo>
                    <a:lnTo>
                      <a:pt x="0" y="273"/>
                    </a:lnTo>
                    <a:lnTo>
                      <a:pt x="1" y="268"/>
                    </a:lnTo>
                    <a:lnTo>
                      <a:pt x="6" y="264"/>
                    </a:lnTo>
                    <a:lnTo>
                      <a:pt x="12" y="260"/>
                    </a:lnTo>
                    <a:lnTo>
                      <a:pt x="18" y="255"/>
                    </a:lnTo>
                    <a:lnTo>
                      <a:pt x="23" y="251"/>
                    </a:lnTo>
                    <a:lnTo>
                      <a:pt x="25" y="246"/>
                    </a:lnTo>
                    <a:lnTo>
                      <a:pt x="22" y="241"/>
                    </a:lnTo>
                    <a:lnTo>
                      <a:pt x="10" y="233"/>
                    </a:lnTo>
                    <a:lnTo>
                      <a:pt x="5" y="229"/>
                    </a:lnTo>
                    <a:lnTo>
                      <a:pt x="5" y="225"/>
                    </a:lnTo>
                    <a:lnTo>
                      <a:pt x="12" y="218"/>
                    </a:lnTo>
                    <a:lnTo>
                      <a:pt x="15" y="213"/>
                    </a:lnTo>
                    <a:lnTo>
                      <a:pt x="16" y="207"/>
                    </a:lnTo>
                    <a:lnTo>
                      <a:pt x="16" y="197"/>
                    </a:lnTo>
                    <a:lnTo>
                      <a:pt x="17" y="182"/>
                    </a:lnTo>
                    <a:lnTo>
                      <a:pt x="17" y="166"/>
                    </a:lnTo>
                    <a:lnTo>
                      <a:pt x="16" y="150"/>
                    </a:lnTo>
                    <a:lnTo>
                      <a:pt x="16" y="143"/>
                    </a:lnTo>
                    <a:lnTo>
                      <a:pt x="18" y="138"/>
                    </a:lnTo>
                    <a:lnTo>
                      <a:pt x="21" y="135"/>
                    </a:lnTo>
                    <a:lnTo>
                      <a:pt x="25" y="133"/>
                    </a:lnTo>
                    <a:lnTo>
                      <a:pt x="28" y="132"/>
                    </a:lnTo>
                    <a:lnTo>
                      <a:pt x="30" y="130"/>
                    </a:lnTo>
                    <a:lnTo>
                      <a:pt x="31" y="127"/>
                    </a:lnTo>
                    <a:lnTo>
                      <a:pt x="28" y="121"/>
                    </a:lnTo>
                    <a:lnTo>
                      <a:pt x="23" y="114"/>
                    </a:lnTo>
                    <a:lnTo>
                      <a:pt x="17" y="105"/>
                    </a:lnTo>
                    <a:lnTo>
                      <a:pt x="12" y="95"/>
                    </a:lnTo>
                    <a:lnTo>
                      <a:pt x="10" y="86"/>
                    </a:lnTo>
                    <a:lnTo>
                      <a:pt x="12" y="60"/>
                    </a:lnTo>
                    <a:lnTo>
                      <a:pt x="13" y="48"/>
                    </a:lnTo>
                    <a:lnTo>
                      <a:pt x="13" y="38"/>
                    </a:lnTo>
                    <a:lnTo>
                      <a:pt x="10" y="31"/>
                    </a:lnTo>
                    <a:lnTo>
                      <a:pt x="6" y="24"/>
                    </a:lnTo>
                    <a:lnTo>
                      <a:pt x="0" y="10"/>
                    </a:lnTo>
                    <a:lnTo>
                      <a:pt x="13" y="6"/>
                    </a:lnTo>
                    <a:lnTo>
                      <a:pt x="25" y="3"/>
                    </a:lnTo>
                    <a:lnTo>
                      <a:pt x="33" y="1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0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05" name="Freeform 40">
                <a:extLst>
                  <a:ext uri="{FF2B5EF4-FFF2-40B4-BE49-F238E27FC236}">
                    <a16:creationId xmlns:a16="http://schemas.microsoft.com/office/drawing/2014/main" id="{5BB2F014-3CB9-4112-8B17-2C408F5A4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826" y="2595563"/>
                <a:ext cx="1603375" cy="1392238"/>
              </a:xfrm>
              <a:custGeom>
                <a:avLst/>
                <a:gdLst/>
                <a:ahLst/>
                <a:cxnLst>
                  <a:cxn ang="0">
                    <a:pos x="497" y="45"/>
                  </a:cxn>
                  <a:cxn ang="0">
                    <a:pos x="517" y="110"/>
                  </a:cxn>
                  <a:cxn ang="0">
                    <a:pos x="622" y="109"/>
                  </a:cxn>
                  <a:cxn ang="0">
                    <a:pos x="681" y="170"/>
                  </a:cxn>
                  <a:cxn ang="0">
                    <a:pos x="699" y="286"/>
                  </a:cxn>
                  <a:cxn ang="0">
                    <a:pos x="742" y="261"/>
                  </a:cxn>
                  <a:cxn ang="0">
                    <a:pos x="804" y="246"/>
                  </a:cxn>
                  <a:cxn ang="0">
                    <a:pos x="868" y="215"/>
                  </a:cxn>
                  <a:cxn ang="0">
                    <a:pos x="907" y="263"/>
                  </a:cxn>
                  <a:cxn ang="0">
                    <a:pos x="947" y="307"/>
                  </a:cxn>
                  <a:cxn ang="0">
                    <a:pos x="899" y="360"/>
                  </a:cxn>
                  <a:cxn ang="0">
                    <a:pos x="975" y="392"/>
                  </a:cxn>
                  <a:cxn ang="0">
                    <a:pos x="990" y="440"/>
                  </a:cxn>
                  <a:cxn ang="0">
                    <a:pos x="1007" y="519"/>
                  </a:cxn>
                  <a:cxn ang="0">
                    <a:pos x="1000" y="572"/>
                  </a:cxn>
                  <a:cxn ang="0">
                    <a:pos x="1006" y="635"/>
                  </a:cxn>
                  <a:cxn ang="0">
                    <a:pos x="937" y="624"/>
                  </a:cxn>
                  <a:cxn ang="0">
                    <a:pos x="870" y="610"/>
                  </a:cxn>
                  <a:cxn ang="0">
                    <a:pos x="855" y="733"/>
                  </a:cxn>
                  <a:cxn ang="0">
                    <a:pos x="880" y="830"/>
                  </a:cxn>
                  <a:cxn ang="0">
                    <a:pos x="823" y="877"/>
                  </a:cxn>
                  <a:cxn ang="0">
                    <a:pos x="781" y="806"/>
                  </a:cxn>
                  <a:cxn ang="0">
                    <a:pos x="687" y="737"/>
                  </a:cxn>
                  <a:cxn ang="0">
                    <a:pos x="592" y="729"/>
                  </a:cxn>
                  <a:cxn ang="0">
                    <a:pos x="493" y="677"/>
                  </a:cxn>
                  <a:cxn ang="0">
                    <a:pos x="407" y="611"/>
                  </a:cxn>
                  <a:cxn ang="0">
                    <a:pos x="360" y="616"/>
                  </a:cxn>
                  <a:cxn ang="0">
                    <a:pos x="323" y="611"/>
                  </a:cxn>
                  <a:cxn ang="0">
                    <a:pos x="284" y="554"/>
                  </a:cxn>
                  <a:cxn ang="0">
                    <a:pos x="247" y="497"/>
                  </a:cxn>
                  <a:cxn ang="0">
                    <a:pos x="171" y="408"/>
                  </a:cxn>
                  <a:cxn ang="0">
                    <a:pos x="27" y="335"/>
                  </a:cxn>
                  <a:cxn ang="0">
                    <a:pos x="12" y="280"/>
                  </a:cxn>
                  <a:cxn ang="0">
                    <a:pos x="44" y="260"/>
                  </a:cxn>
                  <a:cxn ang="0">
                    <a:pos x="72" y="210"/>
                  </a:cxn>
                  <a:cxn ang="0">
                    <a:pos x="52" y="163"/>
                  </a:cxn>
                  <a:cxn ang="0">
                    <a:pos x="58" y="116"/>
                  </a:cxn>
                  <a:cxn ang="0">
                    <a:pos x="61" y="96"/>
                  </a:cxn>
                  <a:cxn ang="0">
                    <a:pos x="184" y="123"/>
                  </a:cxn>
                  <a:cxn ang="0">
                    <a:pos x="262" y="150"/>
                  </a:cxn>
                  <a:cxn ang="0">
                    <a:pos x="325" y="163"/>
                  </a:cxn>
                  <a:cxn ang="0">
                    <a:pos x="291" y="207"/>
                  </a:cxn>
                  <a:cxn ang="0">
                    <a:pos x="261" y="212"/>
                  </a:cxn>
                  <a:cxn ang="0">
                    <a:pos x="248" y="224"/>
                  </a:cxn>
                  <a:cxn ang="0">
                    <a:pos x="235" y="238"/>
                  </a:cxn>
                  <a:cxn ang="0">
                    <a:pos x="239" y="255"/>
                  </a:cxn>
                  <a:cxn ang="0">
                    <a:pos x="231" y="270"/>
                  </a:cxn>
                  <a:cxn ang="0">
                    <a:pos x="248" y="315"/>
                  </a:cxn>
                  <a:cxn ang="0">
                    <a:pos x="245" y="346"/>
                  </a:cxn>
                  <a:cxn ang="0">
                    <a:pos x="244" y="365"/>
                  </a:cxn>
                  <a:cxn ang="0">
                    <a:pos x="260" y="397"/>
                  </a:cxn>
                  <a:cxn ang="0">
                    <a:pos x="276" y="384"/>
                  </a:cxn>
                  <a:cxn ang="0">
                    <a:pos x="260" y="335"/>
                  </a:cxn>
                  <a:cxn ang="0">
                    <a:pos x="286" y="357"/>
                  </a:cxn>
                  <a:cxn ang="0">
                    <a:pos x="317" y="318"/>
                  </a:cxn>
                  <a:cxn ang="0">
                    <a:pos x="368" y="298"/>
                  </a:cxn>
                  <a:cxn ang="0">
                    <a:pos x="342" y="184"/>
                  </a:cxn>
                  <a:cxn ang="0">
                    <a:pos x="397" y="183"/>
                  </a:cxn>
                  <a:cxn ang="0">
                    <a:pos x="383" y="105"/>
                  </a:cxn>
                  <a:cxn ang="0">
                    <a:pos x="334" y="41"/>
                  </a:cxn>
                  <a:cxn ang="0">
                    <a:pos x="418" y="6"/>
                  </a:cxn>
                </a:cxnLst>
                <a:rect l="0" t="0" r="r" b="b"/>
                <a:pathLst>
                  <a:path w="1010" h="877">
                    <a:moveTo>
                      <a:pt x="462" y="0"/>
                    </a:moveTo>
                    <a:lnTo>
                      <a:pt x="469" y="1"/>
                    </a:lnTo>
                    <a:lnTo>
                      <a:pt x="480" y="6"/>
                    </a:lnTo>
                    <a:lnTo>
                      <a:pt x="489" y="12"/>
                    </a:lnTo>
                    <a:lnTo>
                      <a:pt x="496" y="18"/>
                    </a:lnTo>
                    <a:lnTo>
                      <a:pt x="498" y="25"/>
                    </a:lnTo>
                    <a:lnTo>
                      <a:pt x="498" y="33"/>
                    </a:lnTo>
                    <a:lnTo>
                      <a:pt x="497" y="45"/>
                    </a:lnTo>
                    <a:lnTo>
                      <a:pt x="496" y="58"/>
                    </a:lnTo>
                    <a:lnTo>
                      <a:pt x="496" y="71"/>
                    </a:lnTo>
                    <a:lnTo>
                      <a:pt x="498" y="82"/>
                    </a:lnTo>
                    <a:lnTo>
                      <a:pt x="500" y="91"/>
                    </a:lnTo>
                    <a:lnTo>
                      <a:pt x="503" y="99"/>
                    </a:lnTo>
                    <a:lnTo>
                      <a:pt x="507" y="106"/>
                    </a:lnTo>
                    <a:lnTo>
                      <a:pt x="511" y="110"/>
                    </a:lnTo>
                    <a:lnTo>
                      <a:pt x="517" y="110"/>
                    </a:lnTo>
                    <a:lnTo>
                      <a:pt x="528" y="105"/>
                    </a:lnTo>
                    <a:lnTo>
                      <a:pt x="541" y="100"/>
                    </a:lnTo>
                    <a:lnTo>
                      <a:pt x="555" y="96"/>
                    </a:lnTo>
                    <a:lnTo>
                      <a:pt x="569" y="95"/>
                    </a:lnTo>
                    <a:lnTo>
                      <a:pt x="581" y="97"/>
                    </a:lnTo>
                    <a:lnTo>
                      <a:pt x="593" y="101"/>
                    </a:lnTo>
                    <a:lnTo>
                      <a:pt x="608" y="105"/>
                    </a:lnTo>
                    <a:lnTo>
                      <a:pt x="622" y="109"/>
                    </a:lnTo>
                    <a:lnTo>
                      <a:pt x="635" y="110"/>
                    </a:lnTo>
                    <a:lnTo>
                      <a:pt x="642" y="109"/>
                    </a:lnTo>
                    <a:lnTo>
                      <a:pt x="653" y="106"/>
                    </a:lnTo>
                    <a:lnTo>
                      <a:pt x="665" y="102"/>
                    </a:lnTo>
                    <a:lnTo>
                      <a:pt x="679" y="97"/>
                    </a:lnTo>
                    <a:lnTo>
                      <a:pt x="680" y="119"/>
                    </a:lnTo>
                    <a:lnTo>
                      <a:pt x="680" y="144"/>
                    </a:lnTo>
                    <a:lnTo>
                      <a:pt x="681" y="170"/>
                    </a:lnTo>
                    <a:lnTo>
                      <a:pt x="681" y="194"/>
                    </a:lnTo>
                    <a:lnTo>
                      <a:pt x="680" y="217"/>
                    </a:lnTo>
                    <a:lnTo>
                      <a:pt x="679" y="236"/>
                    </a:lnTo>
                    <a:lnTo>
                      <a:pt x="678" y="250"/>
                    </a:lnTo>
                    <a:lnTo>
                      <a:pt x="678" y="260"/>
                    </a:lnTo>
                    <a:lnTo>
                      <a:pt x="680" y="269"/>
                    </a:lnTo>
                    <a:lnTo>
                      <a:pt x="685" y="276"/>
                    </a:lnTo>
                    <a:lnTo>
                      <a:pt x="699" y="286"/>
                    </a:lnTo>
                    <a:lnTo>
                      <a:pt x="706" y="290"/>
                    </a:lnTo>
                    <a:lnTo>
                      <a:pt x="712" y="293"/>
                    </a:lnTo>
                    <a:lnTo>
                      <a:pt x="717" y="297"/>
                    </a:lnTo>
                    <a:lnTo>
                      <a:pt x="721" y="297"/>
                    </a:lnTo>
                    <a:lnTo>
                      <a:pt x="725" y="293"/>
                    </a:lnTo>
                    <a:lnTo>
                      <a:pt x="731" y="284"/>
                    </a:lnTo>
                    <a:lnTo>
                      <a:pt x="736" y="273"/>
                    </a:lnTo>
                    <a:lnTo>
                      <a:pt x="742" y="261"/>
                    </a:lnTo>
                    <a:lnTo>
                      <a:pt x="748" y="251"/>
                    </a:lnTo>
                    <a:lnTo>
                      <a:pt x="753" y="241"/>
                    </a:lnTo>
                    <a:lnTo>
                      <a:pt x="759" y="234"/>
                    </a:lnTo>
                    <a:lnTo>
                      <a:pt x="764" y="231"/>
                    </a:lnTo>
                    <a:lnTo>
                      <a:pt x="773" y="233"/>
                    </a:lnTo>
                    <a:lnTo>
                      <a:pt x="783" y="237"/>
                    </a:lnTo>
                    <a:lnTo>
                      <a:pt x="794" y="242"/>
                    </a:lnTo>
                    <a:lnTo>
                      <a:pt x="804" y="246"/>
                    </a:lnTo>
                    <a:lnTo>
                      <a:pt x="812" y="248"/>
                    </a:lnTo>
                    <a:lnTo>
                      <a:pt x="818" y="246"/>
                    </a:lnTo>
                    <a:lnTo>
                      <a:pt x="826" y="242"/>
                    </a:lnTo>
                    <a:lnTo>
                      <a:pt x="835" y="237"/>
                    </a:lnTo>
                    <a:lnTo>
                      <a:pt x="844" y="230"/>
                    </a:lnTo>
                    <a:lnTo>
                      <a:pt x="853" y="224"/>
                    </a:lnTo>
                    <a:lnTo>
                      <a:pt x="861" y="218"/>
                    </a:lnTo>
                    <a:lnTo>
                      <a:pt x="868" y="215"/>
                    </a:lnTo>
                    <a:lnTo>
                      <a:pt x="873" y="215"/>
                    </a:lnTo>
                    <a:lnTo>
                      <a:pt x="881" y="220"/>
                    </a:lnTo>
                    <a:lnTo>
                      <a:pt x="890" y="226"/>
                    </a:lnTo>
                    <a:lnTo>
                      <a:pt x="897" y="233"/>
                    </a:lnTo>
                    <a:lnTo>
                      <a:pt x="902" y="239"/>
                    </a:lnTo>
                    <a:lnTo>
                      <a:pt x="904" y="245"/>
                    </a:lnTo>
                    <a:lnTo>
                      <a:pt x="906" y="254"/>
                    </a:lnTo>
                    <a:lnTo>
                      <a:pt x="907" y="263"/>
                    </a:lnTo>
                    <a:lnTo>
                      <a:pt x="909" y="273"/>
                    </a:lnTo>
                    <a:lnTo>
                      <a:pt x="910" y="279"/>
                    </a:lnTo>
                    <a:lnTo>
                      <a:pt x="913" y="283"/>
                    </a:lnTo>
                    <a:lnTo>
                      <a:pt x="920" y="287"/>
                    </a:lnTo>
                    <a:lnTo>
                      <a:pt x="928" y="292"/>
                    </a:lnTo>
                    <a:lnTo>
                      <a:pt x="937" y="298"/>
                    </a:lnTo>
                    <a:lnTo>
                      <a:pt x="944" y="303"/>
                    </a:lnTo>
                    <a:lnTo>
                      <a:pt x="947" y="307"/>
                    </a:lnTo>
                    <a:lnTo>
                      <a:pt x="946" y="311"/>
                    </a:lnTo>
                    <a:lnTo>
                      <a:pt x="941" y="317"/>
                    </a:lnTo>
                    <a:lnTo>
                      <a:pt x="935" y="324"/>
                    </a:lnTo>
                    <a:lnTo>
                      <a:pt x="926" y="331"/>
                    </a:lnTo>
                    <a:lnTo>
                      <a:pt x="918" y="338"/>
                    </a:lnTo>
                    <a:lnTo>
                      <a:pt x="910" y="345"/>
                    </a:lnTo>
                    <a:lnTo>
                      <a:pt x="900" y="355"/>
                    </a:lnTo>
                    <a:lnTo>
                      <a:pt x="899" y="360"/>
                    </a:lnTo>
                    <a:lnTo>
                      <a:pt x="903" y="365"/>
                    </a:lnTo>
                    <a:lnTo>
                      <a:pt x="910" y="371"/>
                    </a:lnTo>
                    <a:lnTo>
                      <a:pt x="919" y="377"/>
                    </a:lnTo>
                    <a:lnTo>
                      <a:pt x="930" y="382"/>
                    </a:lnTo>
                    <a:lnTo>
                      <a:pt x="940" y="387"/>
                    </a:lnTo>
                    <a:lnTo>
                      <a:pt x="951" y="390"/>
                    </a:lnTo>
                    <a:lnTo>
                      <a:pt x="962" y="391"/>
                    </a:lnTo>
                    <a:lnTo>
                      <a:pt x="975" y="392"/>
                    </a:lnTo>
                    <a:lnTo>
                      <a:pt x="986" y="393"/>
                    </a:lnTo>
                    <a:lnTo>
                      <a:pt x="996" y="394"/>
                    </a:lnTo>
                    <a:lnTo>
                      <a:pt x="1002" y="397"/>
                    </a:lnTo>
                    <a:lnTo>
                      <a:pt x="1004" y="401"/>
                    </a:lnTo>
                    <a:lnTo>
                      <a:pt x="1003" y="408"/>
                    </a:lnTo>
                    <a:lnTo>
                      <a:pt x="997" y="423"/>
                    </a:lnTo>
                    <a:lnTo>
                      <a:pt x="993" y="432"/>
                    </a:lnTo>
                    <a:lnTo>
                      <a:pt x="990" y="440"/>
                    </a:lnTo>
                    <a:lnTo>
                      <a:pt x="988" y="447"/>
                    </a:lnTo>
                    <a:lnTo>
                      <a:pt x="989" y="454"/>
                    </a:lnTo>
                    <a:lnTo>
                      <a:pt x="991" y="464"/>
                    </a:lnTo>
                    <a:lnTo>
                      <a:pt x="996" y="474"/>
                    </a:lnTo>
                    <a:lnTo>
                      <a:pt x="1001" y="485"/>
                    </a:lnTo>
                    <a:lnTo>
                      <a:pt x="1009" y="504"/>
                    </a:lnTo>
                    <a:lnTo>
                      <a:pt x="1010" y="511"/>
                    </a:lnTo>
                    <a:lnTo>
                      <a:pt x="1007" y="519"/>
                    </a:lnTo>
                    <a:lnTo>
                      <a:pt x="1001" y="527"/>
                    </a:lnTo>
                    <a:lnTo>
                      <a:pt x="994" y="535"/>
                    </a:lnTo>
                    <a:lnTo>
                      <a:pt x="986" y="542"/>
                    </a:lnTo>
                    <a:lnTo>
                      <a:pt x="982" y="547"/>
                    </a:lnTo>
                    <a:lnTo>
                      <a:pt x="982" y="552"/>
                    </a:lnTo>
                    <a:lnTo>
                      <a:pt x="986" y="559"/>
                    </a:lnTo>
                    <a:lnTo>
                      <a:pt x="993" y="566"/>
                    </a:lnTo>
                    <a:lnTo>
                      <a:pt x="1000" y="572"/>
                    </a:lnTo>
                    <a:lnTo>
                      <a:pt x="1006" y="577"/>
                    </a:lnTo>
                    <a:lnTo>
                      <a:pt x="1009" y="583"/>
                    </a:lnTo>
                    <a:lnTo>
                      <a:pt x="1010" y="593"/>
                    </a:lnTo>
                    <a:lnTo>
                      <a:pt x="1010" y="605"/>
                    </a:lnTo>
                    <a:lnTo>
                      <a:pt x="1009" y="616"/>
                    </a:lnTo>
                    <a:lnTo>
                      <a:pt x="1008" y="626"/>
                    </a:lnTo>
                    <a:lnTo>
                      <a:pt x="1008" y="632"/>
                    </a:lnTo>
                    <a:lnTo>
                      <a:pt x="1006" y="635"/>
                    </a:lnTo>
                    <a:lnTo>
                      <a:pt x="999" y="636"/>
                    </a:lnTo>
                    <a:lnTo>
                      <a:pt x="990" y="637"/>
                    </a:lnTo>
                    <a:lnTo>
                      <a:pt x="979" y="637"/>
                    </a:lnTo>
                    <a:lnTo>
                      <a:pt x="968" y="636"/>
                    </a:lnTo>
                    <a:lnTo>
                      <a:pt x="959" y="635"/>
                    </a:lnTo>
                    <a:lnTo>
                      <a:pt x="953" y="634"/>
                    </a:lnTo>
                    <a:lnTo>
                      <a:pt x="946" y="631"/>
                    </a:lnTo>
                    <a:lnTo>
                      <a:pt x="937" y="624"/>
                    </a:lnTo>
                    <a:lnTo>
                      <a:pt x="928" y="616"/>
                    </a:lnTo>
                    <a:lnTo>
                      <a:pt x="920" y="609"/>
                    </a:lnTo>
                    <a:lnTo>
                      <a:pt x="912" y="605"/>
                    </a:lnTo>
                    <a:lnTo>
                      <a:pt x="904" y="604"/>
                    </a:lnTo>
                    <a:lnTo>
                      <a:pt x="895" y="603"/>
                    </a:lnTo>
                    <a:lnTo>
                      <a:pt x="884" y="604"/>
                    </a:lnTo>
                    <a:lnTo>
                      <a:pt x="876" y="606"/>
                    </a:lnTo>
                    <a:lnTo>
                      <a:pt x="870" y="610"/>
                    </a:lnTo>
                    <a:lnTo>
                      <a:pt x="867" y="615"/>
                    </a:lnTo>
                    <a:lnTo>
                      <a:pt x="867" y="621"/>
                    </a:lnTo>
                    <a:lnTo>
                      <a:pt x="865" y="633"/>
                    </a:lnTo>
                    <a:lnTo>
                      <a:pt x="864" y="648"/>
                    </a:lnTo>
                    <a:lnTo>
                      <a:pt x="862" y="666"/>
                    </a:lnTo>
                    <a:lnTo>
                      <a:pt x="860" y="688"/>
                    </a:lnTo>
                    <a:lnTo>
                      <a:pt x="857" y="711"/>
                    </a:lnTo>
                    <a:lnTo>
                      <a:pt x="855" y="733"/>
                    </a:lnTo>
                    <a:lnTo>
                      <a:pt x="854" y="754"/>
                    </a:lnTo>
                    <a:lnTo>
                      <a:pt x="853" y="774"/>
                    </a:lnTo>
                    <a:lnTo>
                      <a:pt x="852" y="791"/>
                    </a:lnTo>
                    <a:lnTo>
                      <a:pt x="853" y="804"/>
                    </a:lnTo>
                    <a:lnTo>
                      <a:pt x="854" y="812"/>
                    </a:lnTo>
                    <a:lnTo>
                      <a:pt x="859" y="818"/>
                    </a:lnTo>
                    <a:lnTo>
                      <a:pt x="868" y="823"/>
                    </a:lnTo>
                    <a:lnTo>
                      <a:pt x="880" y="830"/>
                    </a:lnTo>
                    <a:lnTo>
                      <a:pt x="872" y="843"/>
                    </a:lnTo>
                    <a:lnTo>
                      <a:pt x="864" y="854"/>
                    </a:lnTo>
                    <a:lnTo>
                      <a:pt x="858" y="863"/>
                    </a:lnTo>
                    <a:lnTo>
                      <a:pt x="853" y="869"/>
                    </a:lnTo>
                    <a:lnTo>
                      <a:pt x="850" y="872"/>
                    </a:lnTo>
                    <a:lnTo>
                      <a:pt x="843" y="875"/>
                    </a:lnTo>
                    <a:lnTo>
                      <a:pt x="833" y="877"/>
                    </a:lnTo>
                    <a:lnTo>
                      <a:pt x="823" y="877"/>
                    </a:lnTo>
                    <a:lnTo>
                      <a:pt x="814" y="875"/>
                    </a:lnTo>
                    <a:lnTo>
                      <a:pt x="809" y="871"/>
                    </a:lnTo>
                    <a:lnTo>
                      <a:pt x="805" y="862"/>
                    </a:lnTo>
                    <a:lnTo>
                      <a:pt x="800" y="851"/>
                    </a:lnTo>
                    <a:lnTo>
                      <a:pt x="795" y="839"/>
                    </a:lnTo>
                    <a:lnTo>
                      <a:pt x="789" y="826"/>
                    </a:lnTo>
                    <a:lnTo>
                      <a:pt x="785" y="815"/>
                    </a:lnTo>
                    <a:lnTo>
                      <a:pt x="781" y="806"/>
                    </a:lnTo>
                    <a:lnTo>
                      <a:pt x="778" y="801"/>
                    </a:lnTo>
                    <a:lnTo>
                      <a:pt x="766" y="789"/>
                    </a:lnTo>
                    <a:lnTo>
                      <a:pt x="756" y="780"/>
                    </a:lnTo>
                    <a:lnTo>
                      <a:pt x="745" y="770"/>
                    </a:lnTo>
                    <a:lnTo>
                      <a:pt x="722" y="752"/>
                    </a:lnTo>
                    <a:lnTo>
                      <a:pt x="711" y="744"/>
                    </a:lnTo>
                    <a:lnTo>
                      <a:pt x="701" y="739"/>
                    </a:lnTo>
                    <a:lnTo>
                      <a:pt x="687" y="737"/>
                    </a:lnTo>
                    <a:lnTo>
                      <a:pt x="672" y="736"/>
                    </a:lnTo>
                    <a:lnTo>
                      <a:pt x="657" y="736"/>
                    </a:lnTo>
                    <a:lnTo>
                      <a:pt x="642" y="737"/>
                    </a:lnTo>
                    <a:lnTo>
                      <a:pt x="628" y="738"/>
                    </a:lnTo>
                    <a:lnTo>
                      <a:pt x="616" y="739"/>
                    </a:lnTo>
                    <a:lnTo>
                      <a:pt x="608" y="739"/>
                    </a:lnTo>
                    <a:lnTo>
                      <a:pt x="600" y="737"/>
                    </a:lnTo>
                    <a:lnTo>
                      <a:pt x="592" y="729"/>
                    </a:lnTo>
                    <a:lnTo>
                      <a:pt x="584" y="719"/>
                    </a:lnTo>
                    <a:lnTo>
                      <a:pt x="578" y="708"/>
                    </a:lnTo>
                    <a:lnTo>
                      <a:pt x="571" y="698"/>
                    </a:lnTo>
                    <a:lnTo>
                      <a:pt x="564" y="692"/>
                    </a:lnTo>
                    <a:lnTo>
                      <a:pt x="555" y="689"/>
                    </a:lnTo>
                    <a:lnTo>
                      <a:pt x="542" y="686"/>
                    </a:lnTo>
                    <a:lnTo>
                      <a:pt x="526" y="683"/>
                    </a:lnTo>
                    <a:lnTo>
                      <a:pt x="493" y="677"/>
                    </a:lnTo>
                    <a:lnTo>
                      <a:pt x="478" y="674"/>
                    </a:lnTo>
                    <a:lnTo>
                      <a:pt x="466" y="671"/>
                    </a:lnTo>
                    <a:lnTo>
                      <a:pt x="457" y="666"/>
                    </a:lnTo>
                    <a:lnTo>
                      <a:pt x="448" y="659"/>
                    </a:lnTo>
                    <a:lnTo>
                      <a:pt x="438" y="650"/>
                    </a:lnTo>
                    <a:lnTo>
                      <a:pt x="421" y="628"/>
                    </a:lnTo>
                    <a:lnTo>
                      <a:pt x="413" y="618"/>
                    </a:lnTo>
                    <a:lnTo>
                      <a:pt x="407" y="611"/>
                    </a:lnTo>
                    <a:lnTo>
                      <a:pt x="403" y="606"/>
                    </a:lnTo>
                    <a:lnTo>
                      <a:pt x="396" y="602"/>
                    </a:lnTo>
                    <a:lnTo>
                      <a:pt x="387" y="601"/>
                    </a:lnTo>
                    <a:lnTo>
                      <a:pt x="366" y="601"/>
                    </a:lnTo>
                    <a:lnTo>
                      <a:pt x="361" y="602"/>
                    </a:lnTo>
                    <a:lnTo>
                      <a:pt x="360" y="606"/>
                    </a:lnTo>
                    <a:lnTo>
                      <a:pt x="359" y="610"/>
                    </a:lnTo>
                    <a:lnTo>
                      <a:pt x="360" y="616"/>
                    </a:lnTo>
                    <a:lnTo>
                      <a:pt x="360" y="620"/>
                    </a:lnTo>
                    <a:lnTo>
                      <a:pt x="359" y="624"/>
                    </a:lnTo>
                    <a:lnTo>
                      <a:pt x="357" y="625"/>
                    </a:lnTo>
                    <a:lnTo>
                      <a:pt x="349" y="625"/>
                    </a:lnTo>
                    <a:lnTo>
                      <a:pt x="333" y="623"/>
                    </a:lnTo>
                    <a:lnTo>
                      <a:pt x="327" y="621"/>
                    </a:lnTo>
                    <a:lnTo>
                      <a:pt x="324" y="617"/>
                    </a:lnTo>
                    <a:lnTo>
                      <a:pt x="323" y="611"/>
                    </a:lnTo>
                    <a:lnTo>
                      <a:pt x="324" y="604"/>
                    </a:lnTo>
                    <a:lnTo>
                      <a:pt x="326" y="597"/>
                    </a:lnTo>
                    <a:lnTo>
                      <a:pt x="327" y="591"/>
                    </a:lnTo>
                    <a:lnTo>
                      <a:pt x="325" y="587"/>
                    </a:lnTo>
                    <a:lnTo>
                      <a:pt x="313" y="576"/>
                    </a:lnTo>
                    <a:lnTo>
                      <a:pt x="304" y="568"/>
                    </a:lnTo>
                    <a:lnTo>
                      <a:pt x="293" y="561"/>
                    </a:lnTo>
                    <a:lnTo>
                      <a:pt x="284" y="554"/>
                    </a:lnTo>
                    <a:lnTo>
                      <a:pt x="274" y="548"/>
                    </a:lnTo>
                    <a:lnTo>
                      <a:pt x="265" y="544"/>
                    </a:lnTo>
                    <a:lnTo>
                      <a:pt x="259" y="543"/>
                    </a:lnTo>
                    <a:lnTo>
                      <a:pt x="255" y="540"/>
                    </a:lnTo>
                    <a:lnTo>
                      <a:pt x="252" y="533"/>
                    </a:lnTo>
                    <a:lnTo>
                      <a:pt x="250" y="523"/>
                    </a:lnTo>
                    <a:lnTo>
                      <a:pt x="248" y="511"/>
                    </a:lnTo>
                    <a:lnTo>
                      <a:pt x="247" y="497"/>
                    </a:lnTo>
                    <a:lnTo>
                      <a:pt x="243" y="472"/>
                    </a:lnTo>
                    <a:lnTo>
                      <a:pt x="240" y="462"/>
                    </a:lnTo>
                    <a:lnTo>
                      <a:pt x="235" y="455"/>
                    </a:lnTo>
                    <a:lnTo>
                      <a:pt x="228" y="449"/>
                    </a:lnTo>
                    <a:lnTo>
                      <a:pt x="217" y="441"/>
                    </a:lnTo>
                    <a:lnTo>
                      <a:pt x="204" y="431"/>
                    </a:lnTo>
                    <a:lnTo>
                      <a:pt x="189" y="419"/>
                    </a:lnTo>
                    <a:lnTo>
                      <a:pt x="171" y="408"/>
                    </a:lnTo>
                    <a:lnTo>
                      <a:pt x="154" y="396"/>
                    </a:lnTo>
                    <a:lnTo>
                      <a:pt x="137" y="384"/>
                    </a:lnTo>
                    <a:lnTo>
                      <a:pt x="121" y="373"/>
                    </a:lnTo>
                    <a:lnTo>
                      <a:pt x="106" y="363"/>
                    </a:lnTo>
                    <a:lnTo>
                      <a:pt x="93" y="355"/>
                    </a:lnTo>
                    <a:lnTo>
                      <a:pt x="76" y="348"/>
                    </a:lnTo>
                    <a:lnTo>
                      <a:pt x="54" y="341"/>
                    </a:lnTo>
                    <a:lnTo>
                      <a:pt x="27" y="335"/>
                    </a:lnTo>
                    <a:lnTo>
                      <a:pt x="22" y="328"/>
                    </a:lnTo>
                    <a:lnTo>
                      <a:pt x="15" y="321"/>
                    </a:lnTo>
                    <a:lnTo>
                      <a:pt x="7" y="314"/>
                    </a:lnTo>
                    <a:lnTo>
                      <a:pt x="2" y="307"/>
                    </a:lnTo>
                    <a:lnTo>
                      <a:pt x="0" y="299"/>
                    </a:lnTo>
                    <a:lnTo>
                      <a:pt x="3" y="291"/>
                    </a:lnTo>
                    <a:lnTo>
                      <a:pt x="7" y="285"/>
                    </a:lnTo>
                    <a:lnTo>
                      <a:pt x="12" y="280"/>
                    </a:lnTo>
                    <a:lnTo>
                      <a:pt x="15" y="275"/>
                    </a:lnTo>
                    <a:lnTo>
                      <a:pt x="17" y="268"/>
                    </a:lnTo>
                    <a:lnTo>
                      <a:pt x="19" y="260"/>
                    </a:lnTo>
                    <a:lnTo>
                      <a:pt x="23" y="254"/>
                    </a:lnTo>
                    <a:lnTo>
                      <a:pt x="29" y="252"/>
                    </a:lnTo>
                    <a:lnTo>
                      <a:pt x="35" y="253"/>
                    </a:lnTo>
                    <a:lnTo>
                      <a:pt x="40" y="255"/>
                    </a:lnTo>
                    <a:lnTo>
                      <a:pt x="44" y="260"/>
                    </a:lnTo>
                    <a:lnTo>
                      <a:pt x="49" y="265"/>
                    </a:lnTo>
                    <a:lnTo>
                      <a:pt x="54" y="266"/>
                    </a:lnTo>
                    <a:lnTo>
                      <a:pt x="59" y="262"/>
                    </a:lnTo>
                    <a:lnTo>
                      <a:pt x="63" y="253"/>
                    </a:lnTo>
                    <a:lnTo>
                      <a:pt x="65" y="243"/>
                    </a:lnTo>
                    <a:lnTo>
                      <a:pt x="67" y="235"/>
                    </a:lnTo>
                    <a:lnTo>
                      <a:pt x="73" y="219"/>
                    </a:lnTo>
                    <a:lnTo>
                      <a:pt x="72" y="210"/>
                    </a:lnTo>
                    <a:lnTo>
                      <a:pt x="71" y="200"/>
                    </a:lnTo>
                    <a:lnTo>
                      <a:pt x="70" y="189"/>
                    </a:lnTo>
                    <a:lnTo>
                      <a:pt x="69" y="182"/>
                    </a:lnTo>
                    <a:lnTo>
                      <a:pt x="67" y="178"/>
                    </a:lnTo>
                    <a:lnTo>
                      <a:pt x="64" y="176"/>
                    </a:lnTo>
                    <a:lnTo>
                      <a:pt x="61" y="173"/>
                    </a:lnTo>
                    <a:lnTo>
                      <a:pt x="57" y="169"/>
                    </a:lnTo>
                    <a:lnTo>
                      <a:pt x="52" y="163"/>
                    </a:lnTo>
                    <a:lnTo>
                      <a:pt x="49" y="157"/>
                    </a:lnTo>
                    <a:lnTo>
                      <a:pt x="48" y="153"/>
                    </a:lnTo>
                    <a:lnTo>
                      <a:pt x="50" y="149"/>
                    </a:lnTo>
                    <a:lnTo>
                      <a:pt x="56" y="144"/>
                    </a:lnTo>
                    <a:lnTo>
                      <a:pt x="60" y="139"/>
                    </a:lnTo>
                    <a:lnTo>
                      <a:pt x="61" y="132"/>
                    </a:lnTo>
                    <a:lnTo>
                      <a:pt x="60" y="124"/>
                    </a:lnTo>
                    <a:lnTo>
                      <a:pt x="58" y="116"/>
                    </a:lnTo>
                    <a:lnTo>
                      <a:pt x="54" y="108"/>
                    </a:lnTo>
                    <a:lnTo>
                      <a:pt x="51" y="101"/>
                    </a:lnTo>
                    <a:lnTo>
                      <a:pt x="48" y="97"/>
                    </a:lnTo>
                    <a:lnTo>
                      <a:pt x="46" y="95"/>
                    </a:lnTo>
                    <a:lnTo>
                      <a:pt x="45" y="93"/>
                    </a:lnTo>
                    <a:lnTo>
                      <a:pt x="43" y="91"/>
                    </a:lnTo>
                    <a:lnTo>
                      <a:pt x="42" y="87"/>
                    </a:lnTo>
                    <a:lnTo>
                      <a:pt x="61" y="96"/>
                    </a:lnTo>
                    <a:lnTo>
                      <a:pt x="79" y="105"/>
                    </a:lnTo>
                    <a:lnTo>
                      <a:pt x="95" y="113"/>
                    </a:lnTo>
                    <a:lnTo>
                      <a:pt x="108" y="120"/>
                    </a:lnTo>
                    <a:lnTo>
                      <a:pt x="119" y="124"/>
                    </a:lnTo>
                    <a:lnTo>
                      <a:pt x="126" y="125"/>
                    </a:lnTo>
                    <a:lnTo>
                      <a:pt x="138" y="125"/>
                    </a:lnTo>
                    <a:lnTo>
                      <a:pt x="168" y="123"/>
                    </a:lnTo>
                    <a:lnTo>
                      <a:pt x="184" y="123"/>
                    </a:lnTo>
                    <a:lnTo>
                      <a:pt x="197" y="124"/>
                    </a:lnTo>
                    <a:lnTo>
                      <a:pt x="208" y="125"/>
                    </a:lnTo>
                    <a:lnTo>
                      <a:pt x="217" y="129"/>
                    </a:lnTo>
                    <a:lnTo>
                      <a:pt x="226" y="135"/>
                    </a:lnTo>
                    <a:lnTo>
                      <a:pt x="236" y="142"/>
                    </a:lnTo>
                    <a:lnTo>
                      <a:pt x="246" y="148"/>
                    </a:lnTo>
                    <a:lnTo>
                      <a:pt x="255" y="150"/>
                    </a:lnTo>
                    <a:lnTo>
                      <a:pt x="262" y="150"/>
                    </a:lnTo>
                    <a:lnTo>
                      <a:pt x="272" y="149"/>
                    </a:lnTo>
                    <a:lnTo>
                      <a:pt x="283" y="148"/>
                    </a:lnTo>
                    <a:lnTo>
                      <a:pt x="294" y="147"/>
                    </a:lnTo>
                    <a:lnTo>
                      <a:pt x="314" y="147"/>
                    </a:lnTo>
                    <a:lnTo>
                      <a:pt x="321" y="149"/>
                    </a:lnTo>
                    <a:lnTo>
                      <a:pt x="323" y="152"/>
                    </a:lnTo>
                    <a:lnTo>
                      <a:pt x="324" y="157"/>
                    </a:lnTo>
                    <a:lnTo>
                      <a:pt x="325" y="163"/>
                    </a:lnTo>
                    <a:lnTo>
                      <a:pt x="327" y="176"/>
                    </a:lnTo>
                    <a:lnTo>
                      <a:pt x="325" y="182"/>
                    </a:lnTo>
                    <a:lnTo>
                      <a:pt x="322" y="186"/>
                    </a:lnTo>
                    <a:lnTo>
                      <a:pt x="315" y="189"/>
                    </a:lnTo>
                    <a:lnTo>
                      <a:pt x="306" y="192"/>
                    </a:lnTo>
                    <a:lnTo>
                      <a:pt x="300" y="198"/>
                    </a:lnTo>
                    <a:lnTo>
                      <a:pt x="295" y="205"/>
                    </a:lnTo>
                    <a:lnTo>
                      <a:pt x="291" y="207"/>
                    </a:lnTo>
                    <a:lnTo>
                      <a:pt x="287" y="212"/>
                    </a:lnTo>
                    <a:lnTo>
                      <a:pt x="278" y="222"/>
                    </a:lnTo>
                    <a:lnTo>
                      <a:pt x="274" y="224"/>
                    </a:lnTo>
                    <a:lnTo>
                      <a:pt x="268" y="222"/>
                    </a:lnTo>
                    <a:lnTo>
                      <a:pt x="266" y="220"/>
                    </a:lnTo>
                    <a:lnTo>
                      <a:pt x="264" y="217"/>
                    </a:lnTo>
                    <a:lnTo>
                      <a:pt x="263" y="215"/>
                    </a:lnTo>
                    <a:lnTo>
                      <a:pt x="261" y="212"/>
                    </a:lnTo>
                    <a:lnTo>
                      <a:pt x="260" y="209"/>
                    </a:lnTo>
                    <a:lnTo>
                      <a:pt x="256" y="205"/>
                    </a:lnTo>
                    <a:lnTo>
                      <a:pt x="249" y="203"/>
                    </a:lnTo>
                    <a:lnTo>
                      <a:pt x="243" y="204"/>
                    </a:lnTo>
                    <a:lnTo>
                      <a:pt x="241" y="206"/>
                    </a:lnTo>
                    <a:lnTo>
                      <a:pt x="241" y="209"/>
                    </a:lnTo>
                    <a:lnTo>
                      <a:pt x="244" y="214"/>
                    </a:lnTo>
                    <a:lnTo>
                      <a:pt x="248" y="224"/>
                    </a:lnTo>
                    <a:lnTo>
                      <a:pt x="248" y="227"/>
                    </a:lnTo>
                    <a:lnTo>
                      <a:pt x="247" y="229"/>
                    </a:lnTo>
                    <a:lnTo>
                      <a:pt x="245" y="231"/>
                    </a:lnTo>
                    <a:lnTo>
                      <a:pt x="243" y="232"/>
                    </a:lnTo>
                    <a:lnTo>
                      <a:pt x="242" y="232"/>
                    </a:lnTo>
                    <a:lnTo>
                      <a:pt x="236" y="235"/>
                    </a:lnTo>
                    <a:lnTo>
                      <a:pt x="235" y="237"/>
                    </a:lnTo>
                    <a:lnTo>
                      <a:pt x="235" y="238"/>
                    </a:lnTo>
                    <a:lnTo>
                      <a:pt x="236" y="239"/>
                    </a:lnTo>
                    <a:lnTo>
                      <a:pt x="238" y="240"/>
                    </a:lnTo>
                    <a:lnTo>
                      <a:pt x="239" y="242"/>
                    </a:lnTo>
                    <a:lnTo>
                      <a:pt x="241" y="245"/>
                    </a:lnTo>
                    <a:lnTo>
                      <a:pt x="242" y="248"/>
                    </a:lnTo>
                    <a:lnTo>
                      <a:pt x="242" y="254"/>
                    </a:lnTo>
                    <a:lnTo>
                      <a:pt x="240" y="255"/>
                    </a:lnTo>
                    <a:lnTo>
                      <a:pt x="239" y="255"/>
                    </a:lnTo>
                    <a:lnTo>
                      <a:pt x="239" y="257"/>
                    </a:lnTo>
                    <a:lnTo>
                      <a:pt x="238" y="259"/>
                    </a:lnTo>
                    <a:lnTo>
                      <a:pt x="238" y="265"/>
                    </a:lnTo>
                    <a:lnTo>
                      <a:pt x="237" y="267"/>
                    </a:lnTo>
                    <a:lnTo>
                      <a:pt x="236" y="268"/>
                    </a:lnTo>
                    <a:lnTo>
                      <a:pt x="234" y="269"/>
                    </a:lnTo>
                    <a:lnTo>
                      <a:pt x="233" y="270"/>
                    </a:lnTo>
                    <a:lnTo>
                      <a:pt x="231" y="270"/>
                    </a:lnTo>
                    <a:lnTo>
                      <a:pt x="229" y="272"/>
                    </a:lnTo>
                    <a:lnTo>
                      <a:pt x="228" y="274"/>
                    </a:lnTo>
                    <a:lnTo>
                      <a:pt x="229" y="278"/>
                    </a:lnTo>
                    <a:lnTo>
                      <a:pt x="232" y="284"/>
                    </a:lnTo>
                    <a:lnTo>
                      <a:pt x="236" y="291"/>
                    </a:lnTo>
                    <a:lnTo>
                      <a:pt x="241" y="300"/>
                    </a:lnTo>
                    <a:lnTo>
                      <a:pt x="245" y="308"/>
                    </a:lnTo>
                    <a:lnTo>
                      <a:pt x="248" y="315"/>
                    </a:lnTo>
                    <a:lnTo>
                      <a:pt x="248" y="320"/>
                    </a:lnTo>
                    <a:lnTo>
                      <a:pt x="247" y="330"/>
                    </a:lnTo>
                    <a:lnTo>
                      <a:pt x="248" y="338"/>
                    </a:lnTo>
                    <a:lnTo>
                      <a:pt x="250" y="345"/>
                    </a:lnTo>
                    <a:lnTo>
                      <a:pt x="250" y="346"/>
                    </a:lnTo>
                    <a:lnTo>
                      <a:pt x="249" y="347"/>
                    </a:lnTo>
                    <a:lnTo>
                      <a:pt x="247" y="347"/>
                    </a:lnTo>
                    <a:lnTo>
                      <a:pt x="245" y="346"/>
                    </a:lnTo>
                    <a:lnTo>
                      <a:pt x="239" y="346"/>
                    </a:lnTo>
                    <a:lnTo>
                      <a:pt x="238" y="347"/>
                    </a:lnTo>
                    <a:lnTo>
                      <a:pt x="236" y="351"/>
                    </a:lnTo>
                    <a:lnTo>
                      <a:pt x="236" y="357"/>
                    </a:lnTo>
                    <a:lnTo>
                      <a:pt x="237" y="360"/>
                    </a:lnTo>
                    <a:lnTo>
                      <a:pt x="237" y="362"/>
                    </a:lnTo>
                    <a:lnTo>
                      <a:pt x="239" y="364"/>
                    </a:lnTo>
                    <a:lnTo>
                      <a:pt x="244" y="365"/>
                    </a:lnTo>
                    <a:lnTo>
                      <a:pt x="250" y="367"/>
                    </a:lnTo>
                    <a:lnTo>
                      <a:pt x="257" y="370"/>
                    </a:lnTo>
                    <a:lnTo>
                      <a:pt x="262" y="375"/>
                    </a:lnTo>
                    <a:lnTo>
                      <a:pt x="265" y="381"/>
                    </a:lnTo>
                    <a:lnTo>
                      <a:pt x="265" y="386"/>
                    </a:lnTo>
                    <a:lnTo>
                      <a:pt x="264" y="390"/>
                    </a:lnTo>
                    <a:lnTo>
                      <a:pt x="262" y="393"/>
                    </a:lnTo>
                    <a:lnTo>
                      <a:pt x="260" y="397"/>
                    </a:lnTo>
                    <a:lnTo>
                      <a:pt x="259" y="403"/>
                    </a:lnTo>
                    <a:lnTo>
                      <a:pt x="261" y="410"/>
                    </a:lnTo>
                    <a:lnTo>
                      <a:pt x="264" y="416"/>
                    </a:lnTo>
                    <a:lnTo>
                      <a:pt x="270" y="420"/>
                    </a:lnTo>
                    <a:lnTo>
                      <a:pt x="273" y="419"/>
                    </a:lnTo>
                    <a:lnTo>
                      <a:pt x="275" y="415"/>
                    </a:lnTo>
                    <a:lnTo>
                      <a:pt x="276" y="408"/>
                    </a:lnTo>
                    <a:lnTo>
                      <a:pt x="276" y="384"/>
                    </a:lnTo>
                    <a:lnTo>
                      <a:pt x="277" y="379"/>
                    </a:lnTo>
                    <a:lnTo>
                      <a:pt x="278" y="372"/>
                    </a:lnTo>
                    <a:lnTo>
                      <a:pt x="276" y="366"/>
                    </a:lnTo>
                    <a:lnTo>
                      <a:pt x="271" y="360"/>
                    </a:lnTo>
                    <a:lnTo>
                      <a:pt x="267" y="354"/>
                    </a:lnTo>
                    <a:lnTo>
                      <a:pt x="263" y="347"/>
                    </a:lnTo>
                    <a:lnTo>
                      <a:pt x="260" y="341"/>
                    </a:lnTo>
                    <a:lnTo>
                      <a:pt x="260" y="335"/>
                    </a:lnTo>
                    <a:lnTo>
                      <a:pt x="261" y="334"/>
                    </a:lnTo>
                    <a:lnTo>
                      <a:pt x="263" y="331"/>
                    </a:lnTo>
                    <a:lnTo>
                      <a:pt x="269" y="327"/>
                    </a:lnTo>
                    <a:lnTo>
                      <a:pt x="273" y="326"/>
                    </a:lnTo>
                    <a:lnTo>
                      <a:pt x="278" y="336"/>
                    </a:lnTo>
                    <a:lnTo>
                      <a:pt x="282" y="346"/>
                    </a:lnTo>
                    <a:lnTo>
                      <a:pt x="285" y="353"/>
                    </a:lnTo>
                    <a:lnTo>
                      <a:pt x="286" y="357"/>
                    </a:lnTo>
                    <a:lnTo>
                      <a:pt x="290" y="359"/>
                    </a:lnTo>
                    <a:lnTo>
                      <a:pt x="297" y="360"/>
                    </a:lnTo>
                    <a:lnTo>
                      <a:pt x="311" y="360"/>
                    </a:lnTo>
                    <a:lnTo>
                      <a:pt x="311" y="357"/>
                    </a:lnTo>
                    <a:lnTo>
                      <a:pt x="312" y="349"/>
                    </a:lnTo>
                    <a:lnTo>
                      <a:pt x="313" y="338"/>
                    </a:lnTo>
                    <a:lnTo>
                      <a:pt x="315" y="328"/>
                    </a:lnTo>
                    <a:lnTo>
                      <a:pt x="317" y="318"/>
                    </a:lnTo>
                    <a:lnTo>
                      <a:pt x="320" y="313"/>
                    </a:lnTo>
                    <a:lnTo>
                      <a:pt x="325" y="311"/>
                    </a:lnTo>
                    <a:lnTo>
                      <a:pt x="333" y="309"/>
                    </a:lnTo>
                    <a:lnTo>
                      <a:pt x="342" y="308"/>
                    </a:lnTo>
                    <a:lnTo>
                      <a:pt x="352" y="306"/>
                    </a:lnTo>
                    <a:lnTo>
                      <a:pt x="360" y="304"/>
                    </a:lnTo>
                    <a:lnTo>
                      <a:pt x="366" y="301"/>
                    </a:lnTo>
                    <a:lnTo>
                      <a:pt x="368" y="298"/>
                    </a:lnTo>
                    <a:lnTo>
                      <a:pt x="365" y="283"/>
                    </a:lnTo>
                    <a:lnTo>
                      <a:pt x="357" y="256"/>
                    </a:lnTo>
                    <a:lnTo>
                      <a:pt x="353" y="241"/>
                    </a:lnTo>
                    <a:lnTo>
                      <a:pt x="348" y="226"/>
                    </a:lnTo>
                    <a:lnTo>
                      <a:pt x="345" y="211"/>
                    </a:lnTo>
                    <a:lnTo>
                      <a:pt x="342" y="199"/>
                    </a:lnTo>
                    <a:lnTo>
                      <a:pt x="341" y="189"/>
                    </a:lnTo>
                    <a:lnTo>
                      <a:pt x="342" y="184"/>
                    </a:lnTo>
                    <a:lnTo>
                      <a:pt x="346" y="182"/>
                    </a:lnTo>
                    <a:lnTo>
                      <a:pt x="352" y="182"/>
                    </a:lnTo>
                    <a:lnTo>
                      <a:pt x="360" y="183"/>
                    </a:lnTo>
                    <a:lnTo>
                      <a:pt x="368" y="185"/>
                    </a:lnTo>
                    <a:lnTo>
                      <a:pt x="377" y="186"/>
                    </a:lnTo>
                    <a:lnTo>
                      <a:pt x="385" y="187"/>
                    </a:lnTo>
                    <a:lnTo>
                      <a:pt x="392" y="186"/>
                    </a:lnTo>
                    <a:lnTo>
                      <a:pt x="397" y="183"/>
                    </a:lnTo>
                    <a:lnTo>
                      <a:pt x="399" y="178"/>
                    </a:lnTo>
                    <a:lnTo>
                      <a:pt x="400" y="166"/>
                    </a:lnTo>
                    <a:lnTo>
                      <a:pt x="402" y="154"/>
                    </a:lnTo>
                    <a:lnTo>
                      <a:pt x="403" y="142"/>
                    </a:lnTo>
                    <a:lnTo>
                      <a:pt x="402" y="131"/>
                    </a:lnTo>
                    <a:lnTo>
                      <a:pt x="399" y="120"/>
                    </a:lnTo>
                    <a:lnTo>
                      <a:pt x="393" y="112"/>
                    </a:lnTo>
                    <a:lnTo>
                      <a:pt x="383" y="105"/>
                    </a:lnTo>
                    <a:lnTo>
                      <a:pt x="372" y="97"/>
                    </a:lnTo>
                    <a:lnTo>
                      <a:pt x="360" y="90"/>
                    </a:lnTo>
                    <a:lnTo>
                      <a:pt x="349" y="83"/>
                    </a:lnTo>
                    <a:lnTo>
                      <a:pt x="340" y="77"/>
                    </a:lnTo>
                    <a:lnTo>
                      <a:pt x="335" y="72"/>
                    </a:lnTo>
                    <a:lnTo>
                      <a:pt x="333" y="64"/>
                    </a:lnTo>
                    <a:lnTo>
                      <a:pt x="333" y="53"/>
                    </a:lnTo>
                    <a:lnTo>
                      <a:pt x="334" y="41"/>
                    </a:lnTo>
                    <a:lnTo>
                      <a:pt x="336" y="31"/>
                    </a:lnTo>
                    <a:lnTo>
                      <a:pt x="338" y="25"/>
                    </a:lnTo>
                    <a:lnTo>
                      <a:pt x="342" y="23"/>
                    </a:lnTo>
                    <a:lnTo>
                      <a:pt x="352" y="20"/>
                    </a:lnTo>
                    <a:lnTo>
                      <a:pt x="365" y="16"/>
                    </a:lnTo>
                    <a:lnTo>
                      <a:pt x="381" y="13"/>
                    </a:lnTo>
                    <a:lnTo>
                      <a:pt x="399" y="10"/>
                    </a:lnTo>
                    <a:lnTo>
                      <a:pt x="418" y="6"/>
                    </a:lnTo>
                    <a:lnTo>
                      <a:pt x="434" y="3"/>
                    </a:lnTo>
                    <a:lnTo>
                      <a:pt x="450" y="1"/>
                    </a:lnTo>
                    <a:lnTo>
                      <a:pt x="462" y="0"/>
                    </a:lnTo>
                    <a:close/>
                  </a:path>
                </a:pathLst>
              </a:custGeom>
              <a:grpFill/>
              <a:ln w="0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06" name="Freeform 41">
                <a:extLst>
                  <a:ext uri="{FF2B5EF4-FFF2-40B4-BE49-F238E27FC236}">
                    <a16:creationId xmlns:a16="http://schemas.microsoft.com/office/drawing/2014/main" id="{2F05AE78-AFCB-4154-8651-ACA55B93C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3426" y="1778000"/>
                <a:ext cx="1103313" cy="1389063"/>
              </a:xfrm>
              <a:custGeom>
                <a:avLst/>
                <a:gdLst/>
                <a:ahLst/>
                <a:cxnLst>
                  <a:cxn ang="0">
                    <a:pos x="276" y="40"/>
                  </a:cxn>
                  <a:cxn ang="0">
                    <a:pos x="335" y="49"/>
                  </a:cxn>
                  <a:cxn ang="0">
                    <a:pos x="355" y="105"/>
                  </a:cxn>
                  <a:cxn ang="0">
                    <a:pos x="368" y="141"/>
                  </a:cxn>
                  <a:cxn ang="0">
                    <a:pos x="355" y="205"/>
                  </a:cxn>
                  <a:cxn ang="0">
                    <a:pos x="310" y="226"/>
                  </a:cxn>
                  <a:cxn ang="0">
                    <a:pos x="287" y="284"/>
                  </a:cxn>
                  <a:cxn ang="0">
                    <a:pos x="295" y="325"/>
                  </a:cxn>
                  <a:cxn ang="0">
                    <a:pos x="289" y="395"/>
                  </a:cxn>
                  <a:cxn ang="0">
                    <a:pos x="265" y="465"/>
                  </a:cxn>
                  <a:cxn ang="0">
                    <a:pos x="329" y="450"/>
                  </a:cxn>
                  <a:cxn ang="0">
                    <a:pos x="451" y="439"/>
                  </a:cxn>
                  <a:cxn ang="0">
                    <a:pos x="506" y="424"/>
                  </a:cxn>
                  <a:cxn ang="0">
                    <a:pos x="526" y="440"/>
                  </a:cxn>
                  <a:cxn ang="0">
                    <a:pos x="588" y="455"/>
                  </a:cxn>
                  <a:cxn ang="0">
                    <a:pos x="641" y="474"/>
                  </a:cxn>
                  <a:cxn ang="0">
                    <a:pos x="652" y="528"/>
                  </a:cxn>
                  <a:cxn ang="0">
                    <a:pos x="693" y="589"/>
                  </a:cxn>
                  <a:cxn ang="0">
                    <a:pos x="651" y="625"/>
                  </a:cxn>
                  <a:cxn ang="0">
                    <a:pos x="571" y="611"/>
                  </a:cxn>
                  <a:cxn ang="0">
                    <a:pos x="519" y="614"/>
                  </a:cxn>
                  <a:cxn ang="0">
                    <a:pos x="514" y="548"/>
                  </a:cxn>
                  <a:cxn ang="0">
                    <a:pos x="478" y="515"/>
                  </a:cxn>
                  <a:cxn ang="0">
                    <a:pos x="381" y="531"/>
                  </a:cxn>
                  <a:cxn ang="0">
                    <a:pos x="349" y="568"/>
                  </a:cxn>
                  <a:cxn ang="0">
                    <a:pos x="388" y="612"/>
                  </a:cxn>
                  <a:cxn ang="0">
                    <a:pos x="418" y="669"/>
                  </a:cxn>
                  <a:cxn ang="0">
                    <a:pos x="393" y="701"/>
                  </a:cxn>
                  <a:cxn ang="0">
                    <a:pos x="357" y="704"/>
                  </a:cxn>
                  <a:cxn ang="0">
                    <a:pos x="381" y="798"/>
                  </a:cxn>
                  <a:cxn ang="0">
                    <a:pos x="349" y="824"/>
                  </a:cxn>
                  <a:cxn ang="0">
                    <a:pos x="328" y="864"/>
                  </a:cxn>
                  <a:cxn ang="0">
                    <a:pos x="301" y="868"/>
                  </a:cxn>
                  <a:cxn ang="0">
                    <a:pos x="298" y="836"/>
                  </a:cxn>
                  <a:cxn ang="0">
                    <a:pos x="311" y="784"/>
                  </a:cxn>
                  <a:cxn ang="0">
                    <a:pos x="307" y="744"/>
                  </a:cxn>
                  <a:cxn ang="0">
                    <a:pos x="311" y="720"/>
                  </a:cxn>
                  <a:cxn ang="0">
                    <a:pos x="343" y="691"/>
                  </a:cxn>
                  <a:cxn ang="0">
                    <a:pos x="310" y="662"/>
                  </a:cxn>
                  <a:cxn ang="0">
                    <a:pos x="252" y="657"/>
                  </a:cxn>
                  <a:cxn ang="0">
                    <a:pos x="184" y="638"/>
                  </a:cxn>
                  <a:cxn ang="0">
                    <a:pos x="95" y="620"/>
                  </a:cxn>
                  <a:cxn ang="0">
                    <a:pos x="39" y="564"/>
                  </a:cxn>
                  <a:cxn ang="0">
                    <a:pos x="0" y="495"/>
                  </a:cxn>
                  <a:cxn ang="0">
                    <a:pos x="21" y="440"/>
                  </a:cxn>
                  <a:cxn ang="0">
                    <a:pos x="56" y="405"/>
                  </a:cxn>
                  <a:cxn ang="0">
                    <a:pos x="40" y="365"/>
                  </a:cxn>
                  <a:cxn ang="0">
                    <a:pos x="58" y="348"/>
                  </a:cxn>
                  <a:cxn ang="0">
                    <a:pos x="47" y="303"/>
                  </a:cxn>
                  <a:cxn ang="0">
                    <a:pos x="57" y="228"/>
                  </a:cxn>
                  <a:cxn ang="0">
                    <a:pos x="88" y="169"/>
                  </a:cxn>
                  <a:cxn ang="0">
                    <a:pos x="148" y="124"/>
                  </a:cxn>
                  <a:cxn ang="0">
                    <a:pos x="180" y="57"/>
                  </a:cxn>
                </a:cxnLst>
                <a:rect l="0" t="0" r="r" b="b"/>
                <a:pathLst>
                  <a:path w="695" h="875">
                    <a:moveTo>
                      <a:pt x="186" y="0"/>
                    </a:moveTo>
                    <a:lnTo>
                      <a:pt x="208" y="10"/>
                    </a:lnTo>
                    <a:lnTo>
                      <a:pt x="228" y="19"/>
                    </a:lnTo>
                    <a:lnTo>
                      <a:pt x="247" y="27"/>
                    </a:lnTo>
                    <a:lnTo>
                      <a:pt x="263" y="34"/>
                    </a:lnTo>
                    <a:lnTo>
                      <a:pt x="276" y="40"/>
                    </a:lnTo>
                    <a:lnTo>
                      <a:pt x="285" y="43"/>
                    </a:lnTo>
                    <a:lnTo>
                      <a:pt x="290" y="45"/>
                    </a:lnTo>
                    <a:lnTo>
                      <a:pt x="297" y="47"/>
                    </a:lnTo>
                    <a:lnTo>
                      <a:pt x="305" y="48"/>
                    </a:lnTo>
                    <a:lnTo>
                      <a:pt x="326" y="48"/>
                    </a:lnTo>
                    <a:lnTo>
                      <a:pt x="335" y="49"/>
                    </a:lnTo>
                    <a:lnTo>
                      <a:pt x="341" y="51"/>
                    </a:lnTo>
                    <a:lnTo>
                      <a:pt x="344" y="54"/>
                    </a:lnTo>
                    <a:lnTo>
                      <a:pt x="344" y="74"/>
                    </a:lnTo>
                    <a:lnTo>
                      <a:pt x="345" y="86"/>
                    </a:lnTo>
                    <a:lnTo>
                      <a:pt x="349" y="97"/>
                    </a:lnTo>
                    <a:lnTo>
                      <a:pt x="355" y="105"/>
                    </a:lnTo>
                    <a:lnTo>
                      <a:pt x="362" y="113"/>
                    </a:lnTo>
                    <a:lnTo>
                      <a:pt x="369" y="120"/>
                    </a:lnTo>
                    <a:lnTo>
                      <a:pt x="373" y="126"/>
                    </a:lnTo>
                    <a:lnTo>
                      <a:pt x="374" y="132"/>
                    </a:lnTo>
                    <a:lnTo>
                      <a:pt x="372" y="137"/>
                    </a:lnTo>
                    <a:lnTo>
                      <a:pt x="368" y="141"/>
                    </a:lnTo>
                    <a:lnTo>
                      <a:pt x="362" y="145"/>
                    </a:lnTo>
                    <a:lnTo>
                      <a:pt x="357" y="150"/>
                    </a:lnTo>
                    <a:lnTo>
                      <a:pt x="353" y="157"/>
                    </a:lnTo>
                    <a:lnTo>
                      <a:pt x="351" y="167"/>
                    </a:lnTo>
                    <a:lnTo>
                      <a:pt x="354" y="197"/>
                    </a:lnTo>
                    <a:lnTo>
                      <a:pt x="355" y="205"/>
                    </a:lnTo>
                    <a:lnTo>
                      <a:pt x="354" y="213"/>
                    </a:lnTo>
                    <a:lnTo>
                      <a:pt x="352" y="218"/>
                    </a:lnTo>
                    <a:lnTo>
                      <a:pt x="346" y="221"/>
                    </a:lnTo>
                    <a:lnTo>
                      <a:pt x="333" y="223"/>
                    </a:lnTo>
                    <a:lnTo>
                      <a:pt x="321" y="224"/>
                    </a:lnTo>
                    <a:lnTo>
                      <a:pt x="310" y="226"/>
                    </a:lnTo>
                    <a:lnTo>
                      <a:pt x="302" y="230"/>
                    </a:lnTo>
                    <a:lnTo>
                      <a:pt x="300" y="235"/>
                    </a:lnTo>
                    <a:lnTo>
                      <a:pt x="296" y="245"/>
                    </a:lnTo>
                    <a:lnTo>
                      <a:pt x="293" y="257"/>
                    </a:lnTo>
                    <a:lnTo>
                      <a:pt x="290" y="271"/>
                    </a:lnTo>
                    <a:lnTo>
                      <a:pt x="287" y="284"/>
                    </a:lnTo>
                    <a:lnTo>
                      <a:pt x="285" y="295"/>
                    </a:lnTo>
                    <a:lnTo>
                      <a:pt x="284" y="304"/>
                    </a:lnTo>
                    <a:lnTo>
                      <a:pt x="283" y="309"/>
                    </a:lnTo>
                    <a:lnTo>
                      <a:pt x="284" y="312"/>
                    </a:lnTo>
                    <a:lnTo>
                      <a:pt x="289" y="318"/>
                    </a:lnTo>
                    <a:lnTo>
                      <a:pt x="295" y="325"/>
                    </a:lnTo>
                    <a:lnTo>
                      <a:pt x="302" y="334"/>
                    </a:lnTo>
                    <a:lnTo>
                      <a:pt x="311" y="345"/>
                    </a:lnTo>
                    <a:lnTo>
                      <a:pt x="321" y="355"/>
                    </a:lnTo>
                    <a:lnTo>
                      <a:pt x="309" y="368"/>
                    </a:lnTo>
                    <a:lnTo>
                      <a:pt x="299" y="382"/>
                    </a:lnTo>
                    <a:lnTo>
                      <a:pt x="289" y="395"/>
                    </a:lnTo>
                    <a:lnTo>
                      <a:pt x="282" y="405"/>
                    </a:lnTo>
                    <a:lnTo>
                      <a:pt x="277" y="412"/>
                    </a:lnTo>
                    <a:lnTo>
                      <a:pt x="273" y="425"/>
                    </a:lnTo>
                    <a:lnTo>
                      <a:pt x="270" y="440"/>
                    </a:lnTo>
                    <a:lnTo>
                      <a:pt x="267" y="453"/>
                    </a:lnTo>
                    <a:lnTo>
                      <a:pt x="265" y="465"/>
                    </a:lnTo>
                    <a:lnTo>
                      <a:pt x="264" y="472"/>
                    </a:lnTo>
                    <a:lnTo>
                      <a:pt x="266" y="473"/>
                    </a:lnTo>
                    <a:lnTo>
                      <a:pt x="271" y="471"/>
                    </a:lnTo>
                    <a:lnTo>
                      <a:pt x="280" y="469"/>
                    </a:lnTo>
                    <a:lnTo>
                      <a:pt x="291" y="465"/>
                    </a:lnTo>
                    <a:lnTo>
                      <a:pt x="329" y="450"/>
                    </a:lnTo>
                    <a:lnTo>
                      <a:pt x="342" y="446"/>
                    </a:lnTo>
                    <a:lnTo>
                      <a:pt x="352" y="443"/>
                    </a:lnTo>
                    <a:lnTo>
                      <a:pt x="360" y="441"/>
                    </a:lnTo>
                    <a:lnTo>
                      <a:pt x="365" y="440"/>
                    </a:lnTo>
                    <a:lnTo>
                      <a:pt x="435" y="440"/>
                    </a:lnTo>
                    <a:lnTo>
                      <a:pt x="451" y="439"/>
                    </a:lnTo>
                    <a:lnTo>
                      <a:pt x="465" y="439"/>
                    </a:lnTo>
                    <a:lnTo>
                      <a:pt x="474" y="438"/>
                    </a:lnTo>
                    <a:lnTo>
                      <a:pt x="482" y="436"/>
                    </a:lnTo>
                    <a:lnTo>
                      <a:pt x="491" y="432"/>
                    </a:lnTo>
                    <a:lnTo>
                      <a:pt x="499" y="428"/>
                    </a:lnTo>
                    <a:lnTo>
                      <a:pt x="506" y="424"/>
                    </a:lnTo>
                    <a:lnTo>
                      <a:pt x="511" y="421"/>
                    </a:lnTo>
                    <a:lnTo>
                      <a:pt x="513" y="420"/>
                    </a:lnTo>
                    <a:lnTo>
                      <a:pt x="514" y="422"/>
                    </a:lnTo>
                    <a:lnTo>
                      <a:pt x="517" y="427"/>
                    </a:lnTo>
                    <a:lnTo>
                      <a:pt x="522" y="433"/>
                    </a:lnTo>
                    <a:lnTo>
                      <a:pt x="526" y="440"/>
                    </a:lnTo>
                    <a:lnTo>
                      <a:pt x="532" y="446"/>
                    </a:lnTo>
                    <a:lnTo>
                      <a:pt x="538" y="451"/>
                    </a:lnTo>
                    <a:lnTo>
                      <a:pt x="544" y="454"/>
                    </a:lnTo>
                    <a:lnTo>
                      <a:pt x="550" y="454"/>
                    </a:lnTo>
                    <a:lnTo>
                      <a:pt x="561" y="455"/>
                    </a:lnTo>
                    <a:lnTo>
                      <a:pt x="588" y="455"/>
                    </a:lnTo>
                    <a:lnTo>
                      <a:pt x="602" y="456"/>
                    </a:lnTo>
                    <a:lnTo>
                      <a:pt x="616" y="457"/>
                    </a:lnTo>
                    <a:lnTo>
                      <a:pt x="628" y="459"/>
                    </a:lnTo>
                    <a:lnTo>
                      <a:pt x="636" y="462"/>
                    </a:lnTo>
                    <a:lnTo>
                      <a:pt x="640" y="466"/>
                    </a:lnTo>
                    <a:lnTo>
                      <a:pt x="641" y="474"/>
                    </a:lnTo>
                    <a:lnTo>
                      <a:pt x="641" y="480"/>
                    </a:lnTo>
                    <a:lnTo>
                      <a:pt x="639" y="488"/>
                    </a:lnTo>
                    <a:lnTo>
                      <a:pt x="639" y="497"/>
                    </a:lnTo>
                    <a:lnTo>
                      <a:pt x="640" y="508"/>
                    </a:lnTo>
                    <a:lnTo>
                      <a:pt x="644" y="518"/>
                    </a:lnTo>
                    <a:lnTo>
                      <a:pt x="652" y="528"/>
                    </a:lnTo>
                    <a:lnTo>
                      <a:pt x="661" y="539"/>
                    </a:lnTo>
                    <a:lnTo>
                      <a:pt x="672" y="551"/>
                    </a:lnTo>
                    <a:lnTo>
                      <a:pt x="680" y="562"/>
                    </a:lnTo>
                    <a:lnTo>
                      <a:pt x="688" y="573"/>
                    </a:lnTo>
                    <a:lnTo>
                      <a:pt x="692" y="582"/>
                    </a:lnTo>
                    <a:lnTo>
                      <a:pt x="693" y="589"/>
                    </a:lnTo>
                    <a:lnTo>
                      <a:pt x="694" y="599"/>
                    </a:lnTo>
                    <a:lnTo>
                      <a:pt x="695" y="612"/>
                    </a:lnTo>
                    <a:lnTo>
                      <a:pt x="681" y="617"/>
                    </a:lnTo>
                    <a:lnTo>
                      <a:pt x="669" y="621"/>
                    </a:lnTo>
                    <a:lnTo>
                      <a:pt x="658" y="624"/>
                    </a:lnTo>
                    <a:lnTo>
                      <a:pt x="651" y="625"/>
                    </a:lnTo>
                    <a:lnTo>
                      <a:pt x="638" y="624"/>
                    </a:lnTo>
                    <a:lnTo>
                      <a:pt x="624" y="620"/>
                    </a:lnTo>
                    <a:lnTo>
                      <a:pt x="609" y="616"/>
                    </a:lnTo>
                    <a:lnTo>
                      <a:pt x="597" y="612"/>
                    </a:lnTo>
                    <a:lnTo>
                      <a:pt x="585" y="610"/>
                    </a:lnTo>
                    <a:lnTo>
                      <a:pt x="571" y="611"/>
                    </a:lnTo>
                    <a:lnTo>
                      <a:pt x="557" y="615"/>
                    </a:lnTo>
                    <a:lnTo>
                      <a:pt x="544" y="620"/>
                    </a:lnTo>
                    <a:lnTo>
                      <a:pt x="533" y="625"/>
                    </a:lnTo>
                    <a:lnTo>
                      <a:pt x="527" y="625"/>
                    </a:lnTo>
                    <a:lnTo>
                      <a:pt x="523" y="621"/>
                    </a:lnTo>
                    <a:lnTo>
                      <a:pt x="519" y="614"/>
                    </a:lnTo>
                    <a:lnTo>
                      <a:pt x="516" y="606"/>
                    </a:lnTo>
                    <a:lnTo>
                      <a:pt x="514" y="597"/>
                    </a:lnTo>
                    <a:lnTo>
                      <a:pt x="512" y="586"/>
                    </a:lnTo>
                    <a:lnTo>
                      <a:pt x="512" y="573"/>
                    </a:lnTo>
                    <a:lnTo>
                      <a:pt x="513" y="560"/>
                    </a:lnTo>
                    <a:lnTo>
                      <a:pt x="514" y="548"/>
                    </a:lnTo>
                    <a:lnTo>
                      <a:pt x="514" y="540"/>
                    </a:lnTo>
                    <a:lnTo>
                      <a:pt x="512" y="533"/>
                    </a:lnTo>
                    <a:lnTo>
                      <a:pt x="505" y="527"/>
                    </a:lnTo>
                    <a:lnTo>
                      <a:pt x="496" y="521"/>
                    </a:lnTo>
                    <a:lnTo>
                      <a:pt x="485" y="516"/>
                    </a:lnTo>
                    <a:lnTo>
                      <a:pt x="478" y="515"/>
                    </a:lnTo>
                    <a:lnTo>
                      <a:pt x="466" y="516"/>
                    </a:lnTo>
                    <a:lnTo>
                      <a:pt x="450" y="518"/>
                    </a:lnTo>
                    <a:lnTo>
                      <a:pt x="434" y="521"/>
                    </a:lnTo>
                    <a:lnTo>
                      <a:pt x="415" y="525"/>
                    </a:lnTo>
                    <a:lnTo>
                      <a:pt x="397" y="528"/>
                    </a:lnTo>
                    <a:lnTo>
                      <a:pt x="381" y="531"/>
                    </a:lnTo>
                    <a:lnTo>
                      <a:pt x="368" y="535"/>
                    </a:lnTo>
                    <a:lnTo>
                      <a:pt x="358" y="538"/>
                    </a:lnTo>
                    <a:lnTo>
                      <a:pt x="354" y="540"/>
                    </a:lnTo>
                    <a:lnTo>
                      <a:pt x="352" y="546"/>
                    </a:lnTo>
                    <a:lnTo>
                      <a:pt x="350" y="556"/>
                    </a:lnTo>
                    <a:lnTo>
                      <a:pt x="349" y="568"/>
                    </a:lnTo>
                    <a:lnTo>
                      <a:pt x="349" y="579"/>
                    </a:lnTo>
                    <a:lnTo>
                      <a:pt x="351" y="587"/>
                    </a:lnTo>
                    <a:lnTo>
                      <a:pt x="356" y="592"/>
                    </a:lnTo>
                    <a:lnTo>
                      <a:pt x="365" y="598"/>
                    </a:lnTo>
                    <a:lnTo>
                      <a:pt x="376" y="605"/>
                    </a:lnTo>
                    <a:lnTo>
                      <a:pt x="388" y="612"/>
                    </a:lnTo>
                    <a:lnTo>
                      <a:pt x="399" y="620"/>
                    </a:lnTo>
                    <a:lnTo>
                      <a:pt x="409" y="627"/>
                    </a:lnTo>
                    <a:lnTo>
                      <a:pt x="415" y="635"/>
                    </a:lnTo>
                    <a:lnTo>
                      <a:pt x="418" y="646"/>
                    </a:lnTo>
                    <a:lnTo>
                      <a:pt x="419" y="657"/>
                    </a:lnTo>
                    <a:lnTo>
                      <a:pt x="418" y="669"/>
                    </a:lnTo>
                    <a:lnTo>
                      <a:pt x="416" y="681"/>
                    </a:lnTo>
                    <a:lnTo>
                      <a:pt x="415" y="693"/>
                    </a:lnTo>
                    <a:lnTo>
                      <a:pt x="413" y="698"/>
                    </a:lnTo>
                    <a:lnTo>
                      <a:pt x="408" y="701"/>
                    </a:lnTo>
                    <a:lnTo>
                      <a:pt x="401" y="702"/>
                    </a:lnTo>
                    <a:lnTo>
                      <a:pt x="393" y="701"/>
                    </a:lnTo>
                    <a:lnTo>
                      <a:pt x="384" y="700"/>
                    </a:lnTo>
                    <a:lnTo>
                      <a:pt x="376" y="698"/>
                    </a:lnTo>
                    <a:lnTo>
                      <a:pt x="368" y="697"/>
                    </a:lnTo>
                    <a:lnTo>
                      <a:pt x="362" y="697"/>
                    </a:lnTo>
                    <a:lnTo>
                      <a:pt x="358" y="699"/>
                    </a:lnTo>
                    <a:lnTo>
                      <a:pt x="357" y="704"/>
                    </a:lnTo>
                    <a:lnTo>
                      <a:pt x="358" y="714"/>
                    </a:lnTo>
                    <a:lnTo>
                      <a:pt x="361" y="726"/>
                    </a:lnTo>
                    <a:lnTo>
                      <a:pt x="364" y="741"/>
                    </a:lnTo>
                    <a:lnTo>
                      <a:pt x="369" y="756"/>
                    </a:lnTo>
                    <a:lnTo>
                      <a:pt x="373" y="771"/>
                    </a:lnTo>
                    <a:lnTo>
                      <a:pt x="381" y="798"/>
                    </a:lnTo>
                    <a:lnTo>
                      <a:pt x="384" y="813"/>
                    </a:lnTo>
                    <a:lnTo>
                      <a:pt x="382" y="816"/>
                    </a:lnTo>
                    <a:lnTo>
                      <a:pt x="376" y="819"/>
                    </a:lnTo>
                    <a:lnTo>
                      <a:pt x="368" y="821"/>
                    </a:lnTo>
                    <a:lnTo>
                      <a:pt x="358" y="823"/>
                    </a:lnTo>
                    <a:lnTo>
                      <a:pt x="349" y="824"/>
                    </a:lnTo>
                    <a:lnTo>
                      <a:pt x="341" y="826"/>
                    </a:lnTo>
                    <a:lnTo>
                      <a:pt x="336" y="828"/>
                    </a:lnTo>
                    <a:lnTo>
                      <a:pt x="333" y="833"/>
                    </a:lnTo>
                    <a:lnTo>
                      <a:pt x="331" y="843"/>
                    </a:lnTo>
                    <a:lnTo>
                      <a:pt x="329" y="853"/>
                    </a:lnTo>
                    <a:lnTo>
                      <a:pt x="328" y="864"/>
                    </a:lnTo>
                    <a:lnTo>
                      <a:pt x="327" y="872"/>
                    </a:lnTo>
                    <a:lnTo>
                      <a:pt x="327" y="875"/>
                    </a:lnTo>
                    <a:lnTo>
                      <a:pt x="313" y="875"/>
                    </a:lnTo>
                    <a:lnTo>
                      <a:pt x="306" y="874"/>
                    </a:lnTo>
                    <a:lnTo>
                      <a:pt x="302" y="872"/>
                    </a:lnTo>
                    <a:lnTo>
                      <a:pt x="301" y="868"/>
                    </a:lnTo>
                    <a:lnTo>
                      <a:pt x="298" y="861"/>
                    </a:lnTo>
                    <a:lnTo>
                      <a:pt x="294" y="851"/>
                    </a:lnTo>
                    <a:lnTo>
                      <a:pt x="289" y="841"/>
                    </a:lnTo>
                    <a:lnTo>
                      <a:pt x="292" y="840"/>
                    </a:lnTo>
                    <a:lnTo>
                      <a:pt x="295" y="840"/>
                    </a:lnTo>
                    <a:lnTo>
                      <a:pt x="298" y="836"/>
                    </a:lnTo>
                    <a:lnTo>
                      <a:pt x="301" y="828"/>
                    </a:lnTo>
                    <a:lnTo>
                      <a:pt x="304" y="818"/>
                    </a:lnTo>
                    <a:lnTo>
                      <a:pt x="306" y="808"/>
                    </a:lnTo>
                    <a:lnTo>
                      <a:pt x="309" y="802"/>
                    </a:lnTo>
                    <a:lnTo>
                      <a:pt x="311" y="794"/>
                    </a:lnTo>
                    <a:lnTo>
                      <a:pt x="311" y="784"/>
                    </a:lnTo>
                    <a:lnTo>
                      <a:pt x="307" y="775"/>
                    </a:lnTo>
                    <a:lnTo>
                      <a:pt x="303" y="769"/>
                    </a:lnTo>
                    <a:lnTo>
                      <a:pt x="302" y="761"/>
                    </a:lnTo>
                    <a:lnTo>
                      <a:pt x="302" y="754"/>
                    </a:lnTo>
                    <a:lnTo>
                      <a:pt x="303" y="749"/>
                    </a:lnTo>
                    <a:lnTo>
                      <a:pt x="307" y="744"/>
                    </a:lnTo>
                    <a:lnTo>
                      <a:pt x="311" y="738"/>
                    </a:lnTo>
                    <a:lnTo>
                      <a:pt x="314" y="730"/>
                    </a:lnTo>
                    <a:lnTo>
                      <a:pt x="313" y="722"/>
                    </a:lnTo>
                    <a:lnTo>
                      <a:pt x="312" y="721"/>
                    </a:lnTo>
                    <a:lnTo>
                      <a:pt x="312" y="720"/>
                    </a:lnTo>
                    <a:lnTo>
                      <a:pt x="311" y="720"/>
                    </a:lnTo>
                    <a:lnTo>
                      <a:pt x="316" y="713"/>
                    </a:lnTo>
                    <a:lnTo>
                      <a:pt x="322" y="707"/>
                    </a:lnTo>
                    <a:lnTo>
                      <a:pt x="331" y="704"/>
                    </a:lnTo>
                    <a:lnTo>
                      <a:pt x="338" y="701"/>
                    </a:lnTo>
                    <a:lnTo>
                      <a:pt x="341" y="697"/>
                    </a:lnTo>
                    <a:lnTo>
                      <a:pt x="343" y="691"/>
                    </a:lnTo>
                    <a:lnTo>
                      <a:pt x="341" y="678"/>
                    </a:lnTo>
                    <a:lnTo>
                      <a:pt x="340" y="672"/>
                    </a:lnTo>
                    <a:lnTo>
                      <a:pt x="339" y="667"/>
                    </a:lnTo>
                    <a:lnTo>
                      <a:pt x="337" y="664"/>
                    </a:lnTo>
                    <a:lnTo>
                      <a:pt x="330" y="662"/>
                    </a:lnTo>
                    <a:lnTo>
                      <a:pt x="310" y="662"/>
                    </a:lnTo>
                    <a:lnTo>
                      <a:pt x="299" y="663"/>
                    </a:lnTo>
                    <a:lnTo>
                      <a:pt x="288" y="664"/>
                    </a:lnTo>
                    <a:lnTo>
                      <a:pt x="278" y="665"/>
                    </a:lnTo>
                    <a:lnTo>
                      <a:pt x="271" y="665"/>
                    </a:lnTo>
                    <a:lnTo>
                      <a:pt x="262" y="663"/>
                    </a:lnTo>
                    <a:lnTo>
                      <a:pt x="252" y="657"/>
                    </a:lnTo>
                    <a:lnTo>
                      <a:pt x="242" y="650"/>
                    </a:lnTo>
                    <a:lnTo>
                      <a:pt x="233" y="644"/>
                    </a:lnTo>
                    <a:lnTo>
                      <a:pt x="224" y="640"/>
                    </a:lnTo>
                    <a:lnTo>
                      <a:pt x="213" y="639"/>
                    </a:lnTo>
                    <a:lnTo>
                      <a:pt x="200" y="638"/>
                    </a:lnTo>
                    <a:lnTo>
                      <a:pt x="184" y="638"/>
                    </a:lnTo>
                    <a:lnTo>
                      <a:pt x="154" y="640"/>
                    </a:lnTo>
                    <a:lnTo>
                      <a:pt x="142" y="640"/>
                    </a:lnTo>
                    <a:lnTo>
                      <a:pt x="135" y="639"/>
                    </a:lnTo>
                    <a:lnTo>
                      <a:pt x="124" y="635"/>
                    </a:lnTo>
                    <a:lnTo>
                      <a:pt x="111" y="628"/>
                    </a:lnTo>
                    <a:lnTo>
                      <a:pt x="95" y="620"/>
                    </a:lnTo>
                    <a:lnTo>
                      <a:pt x="77" y="611"/>
                    </a:lnTo>
                    <a:lnTo>
                      <a:pt x="58" y="602"/>
                    </a:lnTo>
                    <a:lnTo>
                      <a:pt x="54" y="592"/>
                    </a:lnTo>
                    <a:lnTo>
                      <a:pt x="50" y="581"/>
                    </a:lnTo>
                    <a:lnTo>
                      <a:pt x="44" y="571"/>
                    </a:lnTo>
                    <a:lnTo>
                      <a:pt x="39" y="564"/>
                    </a:lnTo>
                    <a:lnTo>
                      <a:pt x="32" y="555"/>
                    </a:lnTo>
                    <a:lnTo>
                      <a:pt x="24" y="543"/>
                    </a:lnTo>
                    <a:lnTo>
                      <a:pt x="10" y="520"/>
                    </a:lnTo>
                    <a:lnTo>
                      <a:pt x="4" y="509"/>
                    </a:lnTo>
                    <a:lnTo>
                      <a:pt x="1" y="500"/>
                    </a:lnTo>
                    <a:lnTo>
                      <a:pt x="0" y="495"/>
                    </a:lnTo>
                    <a:lnTo>
                      <a:pt x="1" y="488"/>
                    </a:lnTo>
                    <a:lnTo>
                      <a:pt x="4" y="479"/>
                    </a:lnTo>
                    <a:lnTo>
                      <a:pt x="8" y="468"/>
                    </a:lnTo>
                    <a:lnTo>
                      <a:pt x="12" y="456"/>
                    </a:lnTo>
                    <a:lnTo>
                      <a:pt x="17" y="446"/>
                    </a:lnTo>
                    <a:lnTo>
                      <a:pt x="21" y="440"/>
                    </a:lnTo>
                    <a:lnTo>
                      <a:pt x="26" y="435"/>
                    </a:lnTo>
                    <a:lnTo>
                      <a:pt x="42" y="425"/>
                    </a:lnTo>
                    <a:lnTo>
                      <a:pt x="50" y="421"/>
                    </a:lnTo>
                    <a:lnTo>
                      <a:pt x="56" y="416"/>
                    </a:lnTo>
                    <a:lnTo>
                      <a:pt x="58" y="410"/>
                    </a:lnTo>
                    <a:lnTo>
                      <a:pt x="56" y="405"/>
                    </a:lnTo>
                    <a:lnTo>
                      <a:pt x="53" y="400"/>
                    </a:lnTo>
                    <a:lnTo>
                      <a:pt x="48" y="395"/>
                    </a:lnTo>
                    <a:lnTo>
                      <a:pt x="44" y="389"/>
                    </a:lnTo>
                    <a:lnTo>
                      <a:pt x="40" y="382"/>
                    </a:lnTo>
                    <a:lnTo>
                      <a:pt x="39" y="372"/>
                    </a:lnTo>
                    <a:lnTo>
                      <a:pt x="40" y="365"/>
                    </a:lnTo>
                    <a:lnTo>
                      <a:pt x="43" y="359"/>
                    </a:lnTo>
                    <a:lnTo>
                      <a:pt x="46" y="356"/>
                    </a:lnTo>
                    <a:lnTo>
                      <a:pt x="51" y="354"/>
                    </a:lnTo>
                    <a:lnTo>
                      <a:pt x="54" y="353"/>
                    </a:lnTo>
                    <a:lnTo>
                      <a:pt x="57" y="351"/>
                    </a:lnTo>
                    <a:lnTo>
                      <a:pt x="58" y="348"/>
                    </a:lnTo>
                    <a:lnTo>
                      <a:pt x="57" y="341"/>
                    </a:lnTo>
                    <a:lnTo>
                      <a:pt x="53" y="333"/>
                    </a:lnTo>
                    <a:lnTo>
                      <a:pt x="50" y="325"/>
                    </a:lnTo>
                    <a:lnTo>
                      <a:pt x="46" y="317"/>
                    </a:lnTo>
                    <a:lnTo>
                      <a:pt x="45" y="310"/>
                    </a:lnTo>
                    <a:lnTo>
                      <a:pt x="47" y="303"/>
                    </a:lnTo>
                    <a:lnTo>
                      <a:pt x="50" y="294"/>
                    </a:lnTo>
                    <a:lnTo>
                      <a:pt x="54" y="285"/>
                    </a:lnTo>
                    <a:lnTo>
                      <a:pt x="55" y="273"/>
                    </a:lnTo>
                    <a:lnTo>
                      <a:pt x="55" y="260"/>
                    </a:lnTo>
                    <a:lnTo>
                      <a:pt x="56" y="245"/>
                    </a:lnTo>
                    <a:lnTo>
                      <a:pt x="57" y="228"/>
                    </a:lnTo>
                    <a:lnTo>
                      <a:pt x="58" y="213"/>
                    </a:lnTo>
                    <a:lnTo>
                      <a:pt x="59" y="202"/>
                    </a:lnTo>
                    <a:lnTo>
                      <a:pt x="61" y="195"/>
                    </a:lnTo>
                    <a:lnTo>
                      <a:pt x="68" y="187"/>
                    </a:lnTo>
                    <a:lnTo>
                      <a:pt x="78" y="178"/>
                    </a:lnTo>
                    <a:lnTo>
                      <a:pt x="88" y="169"/>
                    </a:lnTo>
                    <a:lnTo>
                      <a:pt x="100" y="160"/>
                    </a:lnTo>
                    <a:lnTo>
                      <a:pt x="112" y="153"/>
                    </a:lnTo>
                    <a:lnTo>
                      <a:pt x="121" y="148"/>
                    </a:lnTo>
                    <a:lnTo>
                      <a:pt x="129" y="143"/>
                    </a:lnTo>
                    <a:lnTo>
                      <a:pt x="138" y="134"/>
                    </a:lnTo>
                    <a:lnTo>
                      <a:pt x="148" y="124"/>
                    </a:lnTo>
                    <a:lnTo>
                      <a:pt x="157" y="112"/>
                    </a:lnTo>
                    <a:lnTo>
                      <a:pt x="166" y="99"/>
                    </a:lnTo>
                    <a:lnTo>
                      <a:pt x="173" y="86"/>
                    </a:lnTo>
                    <a:lnTo>
                      <a:pt x="178" y="74"/>
                    </a:lnTo>
                    <a:lnTo>
                      <a:pt x="180" y="65"/>
                    </a:lnTo>
                    <a:lnTo>
                      <a:pt x="180" y="57"/>
                    </a:lnTo>
                    <a:lnTo>
                      <a:pt x="181" y="45"/>
                    </a:lnTo>
                    <a:lnTo>
                      <a:pt x="183" y="32"/>
                    </a:lnTo>
                    <a:lnTo>
                      <a:pt x="184" y="16"/>
                    </a:lnTo>
                    <a:lnTo>
                      <a:pt x="186" y="0"/>
                    </a:lnTo>
                    <a:close/>
                  </a:path>
                </a:pathLst>
              </a:custGeom>
              <a:grpFill/>
              <a:ln w="0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07" name="Freeform 42">
                <a:extLst>
                  <a:ext uri="{FF2B5EF4-FFF2-40B4-BE49-F238E27FC236}">
                    <a16:creationId xmlns:a16="http://schemas.microsoft.com/office/drawing/2014/main" id="{D009EF81-0A91-41FE-8B6C-8BD2FFB8E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701" y="1528763"/>
                <a:ext cx="1081088" cy="812800"/>
              </a:xfrm>
              <a:custGeom>
                <a:avLst/>
                <a:gdLst/>
                <a:ahLst/>
                <a:cxnLst>
                  <a:cxn ang="0">
                    <a:pos x="396" y="4"/>
                  </a:cxn>
                  <a:cxn ang="0">
                    <a:pos x="436" y="21"/>
                  </a:cxn>
                  <a:cxn ang="0">
                    <a:pos x="487" y="43"/>
                  </a:cxn>
                  <a:cxn ang="0">
                    <a:pos x="528" y="60"/>
                  </a:cxn>
                  <a:cxn ang="0">
                    <a:pos x="549" y="62"/>
                  </a:cxn>
                  <a:cxn ang="0">
                    <a:pos x="572" y="55"/>
                  </a:cxn>
                  <a:cxn ang="0">
                    <a:pos x="595" y="66"/>
                  </a:cxn>
                  <a:cxn ang="0">
                    <a:pos x="618" y="82"/>
                  </a:cxn>
                  <a:cxn ang="0">
                    <a:pos x="646" y="113"/>
                  </a:cxn>
                  <a:cxn ang="0">
                    <a:pos x="672" y="140"/>
                  </a:cxn>
                  <a:cxn ang="0">
                    <a:pos x="680" y="152"/>
                  </a:cxn>
                  <a:cxn ang="0">
                    <a:pos x="649" y="173"/>
                  </a:cxn>
                  <a:cxn ang="0">
                    <a:pos x="621" y="185"/>
                  </a:cxn>
                  <a:cxn ang="0">
                    <a:pos x="593" y="177"/>
                  </a:cxn>
                  <a:cxn ang="0">
                    <a:pos x="553" y="163"/>
                  </a:cxn>
                  <a:cxn ang="0">
                    <a:pos x="522" y="154"/>
                  </a:cxn>
                  <a:cxn ang="0">
                    <a:pos x="505" y="169"/>
                  </a:cxn>
                  <a:cxn ang="0">
                    <a:pos x="503" y="192"/>
                  </a:cxn>
                  <a:cxn ang="0">
                    <a:pos x="524" y="221"/>
                  </a:cxn>
                  <a:cxn ang="0">
                    <a:pos x="535" y="248"/>
                  </a:cxn>
                  <a:cxn ang="0">
                    <a:pos x="507" y="272"/>
                  </a:cxn>
                  <a:cxn ang="0">
                    <a:pos x="422" y="320"/>
                  </a:cxn>
                  <a:cxn ang="0">
                    <a:pos x="381" y="343"/>
                  </a:cxn>
                  <a:cxn ang="0">
                    <a:pos x="364" y="358"/>
                  </a:cxn>
                  <a:cxn ang="0">
                    <a:pos x="354" y="410"/>
                  </a:cxn>
                  <a:cxn ang="0">
                    <a:pos x="342" y="430"/>
                  </a:cxn>
                  <a:cxn ang="0">
                    <a:pos x="291" y="429"/>
                  </a:cxn>
                  <a:cxn ang="0">
                    <a:pos x="248" y="434"/>
                  </a:cxn>
                  <a:cxn ang="0">
                    <a:pos x="202" y="448"/>
                  </a:cxn>
                  <a:cxn ang="0">
                    <a:pos x="173" y="465"/>
                  </a:cxn>
                  <a:cxn ang="0">
                    <a:pos x="155" y="488"/>
                  </a:cxn>
                  <a:cxn ang="0">
                    <a:pos x="116" y="491"/>
                  </a:cxn>
                  <a:cxn ang="0">
                    <a:pos x="98" y="469"/>
                  </a:cxn>
                  <a:cxn ang="0">
                    <a:pos x="99" y="452"/>
                  </a:cxn>
                  <a:cxn ang="0">
                    <a:pos x="107" y="414"/>
                  </a:cxn>
                  <a:cxn ang="0">
                    <a:pos x="116" y="387"/>
                  </a:cxn>
                  <a:cxn ang="0">
                    <a:pos x="147" y="380"/>
                  </a:cxn>
                  <a:cxn ang="0">
                    <a:pos x="168" y="370"/>
                  </a:cxn>
                  <a:cxn ang="0">
                    <a:pos x="165" y="324"/>
                  </a:cxn>
                  <a:cxn ang="0">
                    <a:pos x="176" y="302"/>
                  </a:cxn>
                  <a:cxn ang="0">
                    <a:pos x="188" y="289"/>
                  </a:cxn>
                  <a:cxn ang="0">
                    <a:pos x="176" y="270"/>
                  </a:cxn>
                  <a:cxn ang="0">
                    <a:pos x="159" y="243"/>
                  </a:cxn>
                  <a:cxn ang="0">
                    <a:pos x="155" y="208"/>
                  </a:cxn>
                  <a:cxn ang="0">
                    <a:pos x="119" y="205"/>
                  </a:cxn>
                  <a:cxn ang="0">
                    <a:pos x="99" y="200"/>
                  </a:cxn>
                  <a:cxn ang="0">
                    <a:pos x="61" y="184"/>
                  </a:cxn>
                  <a:cxn ang="0">
                    <a:pos x="0" y="157"/>
                  </a:cxn>
                  <a:cxn ang="0">
                    <a:pos x="3" y="118"/>
                  </a:cxn>
                  <a:cxn ang="0">
                    <a:pos x="7" y="97"/>
                  </a:cxn>
                  <a:cxn ang="0">
                    <a:pos x="37" y="93"/>
                  </a:cxn>
                  <a:cxn ang="0">
                    <a:pos x="59" y="74"/>
                  </a:cxn>
                  <a:cxn ang="0">
                    <a:pos x="86" y="52"/>
                  </a:cxn>
                  <a:cxn ang="0">
                    <a:pos x="101" y="43"/>
                  </a:cxn>
                  <a:cxn ang="0">
                    <a:pos x="139" y="35"/>
                  </a:cxn>
                  <a:cxn ang="0">
                    <a:pos x="185" y="25"/>
                  </a:cxn>
                  <a:cxn ang="0">
                    <a:pos x="211" y="27"/>
                  </a:cxn>
                  <a:cxn ang="0">
                    <a:pos x="228" y="34"/>
                  </a:cxn>
                  <a:cxn ang="0">
                    <a:pos x="268" y="31"/>
                  </a:cxn>
                  <a:cxn ang="0">
                    <a:pos x="307" y="34"/>
                  </a:cxn>
                  <a:cxn ang="0">
                    <a:pos x="330" y="17"/>
                  </a:cxn>
                  <a:cxn ang="0">
                    <a:pos x="345" y="7"/>
                  </a:cxn>
                  <a:cxn ang="0">
                    <a:pos x="376" y="1"/>
                  </a:cxn>
                </a:cxnLst>
                <a:rect l="0" t="0" r="r" b="b"/>
                <a:pathLst>
                  <a:path w="681" h="512">
                    <a:moveTo>
                      <a:pt x="383" y="0"/>
                    </a:moveTo>
                    <a:lnTo>
                      <a:pt x="387" y="1"/>
                    </a:lnTo>
                    <a:lnTo>
                      <a:pt x="396" y="4"/>
                    </a:lnTo>
                    <a:lnTo>
                      <a:pt x="407" y="9"/>
                    </a:lnTo>
                    <a:lnTo>
                      <a:pt x="420" y="15"/>
                    </a:lnTo>
                    <a:lnTo>
                      <a:pt x="436" y="21"/>
                    </a:lnTo>
                    <a:lnTo>
                      <a:pt x="453" y="29"/>
                    </a:lnTo>
                    <a:lnTo>
                      <a:pt x="470" y="36"/>
                    </a:lnTo>
                    <a:lnTo>
                      <a:pt x="487" y="43"/>
                    </a:lnTo>
                    <a:lnTo>
                      <a:pt x="502" y="49"/>
                    </a:lnTo>
                    <a:lnTo>
                      <a:pt x="516" y="55"/>
                    </a:lnTo>
                    <a:lnTo>
                      <a:pt x="528" y="60"/>
                    </a:lnTo>
                    <a:lnTo>
                      <a:pt x="536" y="63"/>
                    </a:lnTo>
                    <a:lnTo>
                      <a:pt x="541" y="64"/>
                    </a:lnTo>
                    <a:lnTo>
                      <a:pt x="549" y="62"/>
                    </a:lnTo>
                    <a:lnTo>
                      <a:pt x="558" y="59"/>
                    </a:lnTo>
                    <a:lnTo>
                      <a:pt x="565" y="56"/>
                    </a:lnTo>
                    <a:lnTo>
                      <a:pt x="572" y="55"/>
                    </a:lnTo>
                    <a:lnTo>
                      <a:pt x="578" y="57"/>
                    </a:lnTo>
                    <a:lnTo>
                      <a:pt x="586" y="61"/>
                    </a:lnTo>
                    <a:lnTo>
                      <a:pt x="595" y="66"/>
                    </a:lnTo>
                    <a:lnTo>
                      <a:pt x="604" y="72"/>
                    </a:lnTo>
                    <a:lnTo>
                      <a:pt x="612" y="77"/>
                    </a:lnTo>
                    <a:lnTo>
                      <a:pt x="618" y="82"/>
                    </a:lnTo>
                    <a:lnTo>
                      <a:pt x="630" y="94"/>
                    </a:lnTo>
                    <a:lnTo>
                      <a:pt x="637" y="103"/>
                    </a:lnTo>
                    <a:lnTo>
                      <a:pt x="646" y="113"/>
                    </a:lnTo>
                    <a:lnTo>
                      <a:pt x="656" y="122"/>
                    </a:lnTo>
                    <a:lnTo>
                      <a:pt x="664" y="132"/>
                    </a:lnTo>
                    <a:lnTo>
                      <a:pt x="672" y="140"/>
                    </a:lnTo>
                    <a:lnTo>
                      <a:pt x="677" y="147"/>
                    </a:lnTo>
                    <a:lnTo>
                      <a:pt x="678" y="149"/>
                    </a:lnTo>
                    <a:lnTo>
                      <a:pt x="680" y="152"/>
                    </a:lnTo>
                    <a:lnTo>
                      <a:pt x="681" y="156"/>
                    </a:lnTo>
                    <a:lnTo>
                      <a:pt x="664" y="165"/>
                    </a:lnTo>
                    <a:lnTo>
                      <a:pt x="649" y="173"/>
                    </a:lnTo>
                    <a:lnTo>
                      <a:pt x="636" y="179"/>
                    </a:lnTo>
                    <a:lnTo>
                      <a:pt x="627" y="184"/>
                    </a:lnTo>
                    <a:lnTo>
                      <a:pt x="621" y="185"/>
                    </a:lnTo>
                    <a:lnTo>
                      <a:pt x="614" y="184"/>
                    </a:lnTo>
                    <a:lnTo>
                      <a:pt x="604" y="181"/>
                    </a:lnTo>
                    <a:lnTo>
                      <a:pt x="593" y="177"/>
                    </a:lnTo>
                    <a:lnTo>
                      <a:pt x="579" y="172"/>
                    </a:lnTo>
                    <a:lnTo>
                      <a:pt x="566" y="167"/>
                    </a:lnTo>
                    <a:lnTo>
                      <a:pt x="553" y="163"/>
                    </a:lnTo>
                    <a:lnTo>
                      <a:pt x="541" y="158"/>
                    </a:lnTo>
                    <a:lnTo>
                      <a:pt x="530" y="155"/>
                    </a:lnTo>
                    <a:lnTo>
                      <a:pt x="522" y="154"/>
                    </a:lnTo>
                    <a:lnTo>
                      <a:pt x="518" y="155"/>
                    </a:lnTo>
                    <a:lnTo>
                      <a:pt x="512" y="162"/>
                    </a:lnTo>
                    <a:lnTo>
                      <a:pt x="505" y="169"/>
                    </a:lnTo>
                    <a:lnTo>
                      <a:pt x="501" y="177"/>
                    </a:lnTo>
                    <a:lnTo>
                      <a:pt x="500" y="185"/>
                    </a:lnTo>
                    <a:lnTo>
                      <a:pt x="503" y="192"/>
                    </a:lnTo>
                    <a:lnTo>
                      <a:pt x="509" y="200"/>
                    </a:lnTo>
                    <a:lnTo>
                      <a:pt x="516" y="210"/>
                    </a:lnTo>
                    <a:lnTo>
                      <a:pt x="524" y="221"/>
                    </a:lnTo>
                    <a:lnTo>
                      <a:pt x="531" y="233"/>
                    </a:lnTo>
                    <a:lnTo>
                      <a:pt x="536" y="243"/>
                    </a:lnTo>
                    <a:lnTo>
                      <a:pt x="535" y="248"/>
                    </a:lnTo>
                    <a:lnTo>
                      <a:pt x="529" y="255"/>
                    </a:lnTo>
                    <a:lnTo>
                      <a:pt x="519" y="263"/>
                    </a:lnTo>
                    <a:lnTo>
                      <a:pt x="507" y="272"/>
                    </a:lnTo>
                    <a:lnTo>
                      <a:pt x="492" y="281"/>
                    </a:lnTo>
                    <a:lnTo>
                      <a:pt x="476" y="290"/>
                    </a:lnTo>
                    <a:lnTo>
                      <a:pt x="422" y="320"/>
                    </a:lnTo>
                    <a:lnTo>
                      <a:pt x="407" y="329"/>
                    </a:lnTo>
                    <a:lnTo>
                      <a:pt x="393" y="336"/>
                    </a:lnTo>
                    <a:lnTo>
                      <a:pt x="381" y="343"/>
                    </a:lnTo>
                    <a:lnTo>
                      <a:pt x="372" y="348"/>
                    </a:lnTo>
                    <a:lnTo>
                      <a:pt x="368" y="351"/>
                    </a:lnTo>
                    <a:lnTo>
                      <a:pt x="364" y="358"/>
                    </a:lnTo>
                    <a:lnTo>
                      <a:pt x="361" y="368"/>
                    </a:lnTo>
                    <a:lnTo>
                      <a:pt x="358" y="382"/>
                    </a:lnTo>
                    <a:lnTo>
                      <a:pt x="354" y="410"/>
                    </a:lnTo>
                    <a:lnTo>
                      <a:pt x="351" y="421"/>
                    </a:lnTo>
                    <a:lnTo>
                      <a:pt x="348" y="427"/>
                    </a:lnTo>
                    <a:lnTo>
                      <a:pt x="342" y="430"/>
                    </a:lnTo>
                    <a:lnTo>
                      <a:pt x="333" y="431"/>
                    </a:lnTo>
                    <a:lnTo>
                      <a:pt x="319" y="431"/>
                    </a:lnTo>
                    <a:lnTo>
                      <a:pt x="291" y="429"/>
                    </a:lnTo>
                    <a:lnTo>
                      <a:pt x="268" y="429"/>
                    </a:lnTo>
                    <a:lnTo>
                      <a:pt x="260" y="431"/>
                    </a:lnTo>
                    <a:lnTo>
                      <a:pt x="248" y="434"/>
                    </a:lnTo>
                    <a:lnTo>
                      <a:pt x="233" y="438"/>
                    </a:lnTo>
                    <a:lnTo>
                      <a:pt x="217" y="442"/>
                    </a:lnTo>
                    <a:lnTo>
                      <a:pt x="202" y="448"/>
                    </a:lnTo>
                    <a:lnTo>
                      <a:pt x="190" y="454"/>
                    </a:lnTo>
                    <a:lnTo>
                      <a:pt x="179" y="460"/>
                    </a:lnTo>
                    <a:lnTo>
                      <a:pt x="173" y="465"/>
                    </a:lnTo>
                    <a:lnTo>
                      <a:pt x="169" y="471"/>
                    </a:lnTo>
                    <a:lnTo>
                      <a:pt x="163" y="479"/>
                    </a:lnTo>
                    <a:lnTo>
                      <a:pt x="155" y="488"/>
                    </a:lnTo>
                    <a:lnTo>
                      <a:pt x="135" y="512"/>
                    </a:lnTo>
                    <a:lnTo>
                      <a:pt x="125" y="502"/>
                    </a:lnTo>
                    <a:lnTo>
                      <a:pt x="116" y="491"/>
                    </a:lnTo>
                    <a:lnTo>
                      <a:pt x="109" y="482"/>
                    </a:lnTo>
                    <a:lnTo>
                      <a:pt x="103" y="475"/>
                    </a:lnTo>
                    <a:lnTo>
                      <a:pt x="98" y="469"/>
                    </a:lnTo>
                    <a:lnTo>
                      <a:pt x="97" y="466"/>
                    </a:lnTo>
                    <a:lnTo>
                      <a:pt x="98" y="461"/>
                    </a:lnTo>
                    <a:lnTo>
                      <a:pt x="99" y="452"/>
                    </a:lnTo>
                    <a:lnTo>
                      <a:pt x="101" y="441"/>
                    </a:lnTo>
                    <a:lnTo>
                      <a:pt x="104" y="428"/>
                    </a:lnTo>
                    <a:lnTo>
                      <a:pt x="107" y="414"/>
                    </a:lnTo>
                    <a:lnTo>
                      <a:pt x="110" y="402"/>
                    </a:lnTo>
                    <a:lnTo>
                      <a:pt x="114" y="392"/>
                    </a:lnTo>
                    <a:lnTo>
                      <a:pt x="116" y="387"/>
                    </a:lnTo>
                    <a:lnTo>
                      <a:pt x="124" y="383"/>
                    </a:lnTo>
                    <a:lnTo>
                      <a:pt x="135" y="381"/>
                    </a:lnTo>
                    <a:lnTo>
                      <a:pt x="147" y="380"/>
                    </a:lnTo>
                    <a:lnTo>
                      <a:pt x="160" y="378"/>
                    </a:lnTo>
                    <a:lnTo>
                      <a:pt x="166" y="375"/>
                    </a:lnTo>
                    <a:lnTo>
                      <a:pt x="168" y="370"/>
                    </a:lnTo>
                    <a:lnTo>
                      <a:pt x="169" y="362"/>
                    </a:lnTo>
                    <a:lnTo>
                      <a:pt x="168" y="354"/>
                    </a:lnTo>
                    <a:lnTo>
                      <a:pt x="165" y="324"/>
                    </a:lnTo>
                    <a:lnTo>
                      <a:pt x="167" y="314"/>
                    </a:lnTo>
                    <a:lnTo>
                      <a:pt x="171" y="307"/>
                    </a:lnTo>
                    <a:lnTo>
                      <a:pt x="176" y="302"/>
                    </a:lnTo>
                    <a:lnTo>
                      <a:pt x="182" y="298"/>
                    </a:lnTo>
                    <a:lnTo>
                      <a:pt x="186" y="294"/>
                    </a:lnTo>
                    <a:lnTo>
                      <a:pt x="188" y="289"/>
                    </a:lnTo>
                    <a:lnTo>
                      <a:pt x="187" y="283"/>
                    </a:lnTo>
                    <a:lnTo>
                      <a:pt x="183" y="277"/>
                    </a:lnTo>
                    <a:lnTo>
                      <a:pt x="176" y="270"/>
                    </a:lnTo>
                    <a:lnTo>
                      <a:pt x="169" y="262"/>
                    </a:lnTo>
                    <a:lnTo>
                      <a:pt x="163" y="254"/>
                    </a:lnTo>
                    <a:lnTo>
                      <a:pt x="159" y="243"/>
                    </a:lnTo>
                    <a:lnTo>
                      <a:pt x="158" y="231"/>
                    </a:lnTo>
                    <a:lnTo>
                      <a:pt x="158" y="211"/>
                    </a:lnTo>
                    <a:lnTo>
                      <a:pt x="155" y="208"/>
                    </a:lnTo>
                    <a:lnTo>
                      <a:pt x="149" y="206"/>
                    </a:lnTo>
                    <a:lnTo>
                      <a:pt x="140" y="205"/>
                    </a:lnTo>
                    <a:lnTo>
                      <a:pt x="119" y="205"/>
                    </a:lnTo>
                    <a:lnTo>
                      <a:pt x="111" y="204"/>
                    </a:lnTo>
                    <a:lnTo>
                      <a:pt x="104" y="202"/>
                    </a:lnTo>
                    <a:lnTo>
                      <a:pt x="99" y="200"/>
                    </a:lnTo>
                    <a:lnTo>
                      <a:pt x="90" y="197"/>
                    </a:lnTo>
                    <a:lnTo>
                      <a:pt x="77" y="191"/>
                    </a:lnTo>
                    <a:lnTo>
                      <a:pt x="61" y="184"/>
                    </a:lnTo>
                    <a:lnTo>
                      <a:pt x="42" y="176"/>
                    </a:lnTo>
                    <a:lnTo>
                      <a:pt x="22" y="167"/>
                    </a:lnTo>
                    <a:lnTo>
                      <a:pt x="0" y="157"/>
                    </a:lnTo>
                    <a:lnTo>
                      <a:pt x="1" y="142"/>
                    </a:lnTo>
                    <a:lnTo>
                      <a:pt x="2" y="129"/>
                    </a:lnTo>
                    <a:lnTo>
                      <a:pt x="3" y="118"/>
                    </a:lnTo>
                    <a:lnTo>
                      <a:pt x="3" y="104"/>
                    </a:lnTo>
                    <a:lnTo>
                      <a:pt x="4" y="100"/>
                    </a:lnTo>
                    <a:lnTo>
                      <a:pt x="7" y="97"/>
                    </a:lnTo>
                    <a:lnTo>
                      <a:pt x="31" y="97"/>
                    </a:lnTo>
                    <a:lnTo>
                      <a:pt x="34" y="96"/>
                    </a:lnTo>
                    <a:lnTo>
                      <a:pt x="37" y="93"/>
                    </a:lnTo>
                    <a:lnTo>
                      <a:pt x="42" y="88"/>
                    </a:lnTo>
                    <a:lnTo>
                      <a:pt x="50" y="81"/>
                    </a:lnTo>
                    <a:lnTo>
                      <a:pt x="59" y="74"/>
                    </a:lnTo>
                    <a:lnTo>
                      <a:pt x="69" y="66"/>
                    </a:lnTo>
                    <a:lnTo>
                      <a:pt x="78" y="59"/>
                    </a:lnTo>
                    <a:lnTo>
                      <a:pt x="86" y="52"/>
                    </a:lnTo>
                    <a:lnTo>
                      <a:pt x="93" y="48"/>
                    </a:lnTo>
                    <a:lnTo>
                      <a:pt x="96" y="45"/>
                    </a:lnTo>
                    <a:lnTo>
                      <a:pt x="101" y="43"/>
                    </a:lnTo>
                    <a:lnTo>
                      <a:pt x="111" y="41"/>
                    </a:lnTo>
                    <a:lnTo>
                      <a:pt x="123" y="38"/>
                    </a:lnTo>
                    <a:lnTo>
                      <a:pt x="139" y="35"/>
                    </a:lnTo>
                    <a:lnTo>
                      <a:pt x="155" y="31"/>
                    </a:lnTo>
                    <a:lnTo>
                      <a:pt x="171" y="28"/>
                    </a:lnTo>
                    <a:lnTo>
                      <a:pt x="185" y="25"/>
                    </a:lnTo>
                    <a:lnTo>
                      <a:pt x="195" y="23"/>
                    </a:lnTo>
                    <a:lnTo>
                      <a:pt x="201" y="23"/>
                    </a:lnTo>
                    <a:lnTo>
                      <a:pt x="211" y="27"/>
                    </a:lnTo>
                    <a:lnTo>
                      <a:pt x="215" y="30"/>
                    </a:lnTo>
                    <a:lnTo>
                      <a:pt x="220" y="33"/>
                    </a:lnTo>
                    <a:lnTo>
                      <a:pt x="228" y="34"/>
                    </a:lnTo>
                    <a:lnTo>
                      <a:pt x="240" y="33"/>
                    </a:lnTo>
                    <a:lnTo>
                      <a:pt x="254" y="31"/>
                    </a:lnTo>
                    <a:lnTo>
                      <a:pt x="268" y="31"/>
                    </a:lnTo>
                    <a:lnTo>
                      <a:pt x="285" y="35"/>
                    </a:lnTo>
                    <a:lnTo>
                      <a:pt x="297" y="37"/>
                    </a:lnTo>
                    <a:lnTo>
                      <a:pt x="307" y="34"/>
                    </a:lnTo>
                    <a:lnTo>
                      <a:pt x="316" y="29"/>
                    </a:lnTo>
                    <a:lnTo>
                      <a:pt x="324" y="22"/>
                    </a:lnTo>
                    <a:lnTo>
                      <a:pt x="330" y="17"/>
                    </a:lnTo>
                    <a:lnTo>
                      <a:pt x="333" y="13"/>
                    </a:lnTo>
                    <a:lnTo>
                      <a:pt x="338" y="10"/>
                    </a:lnTo>
                    <a:lnTo>
                      <a:pt x="345" y="7"/>
                    </a:lnTo>
                    <a:lnTo>
                      <a:pt x="356" y="5"/>
                    </a:lnTo>
                    <a:lnTo>
                      <a:pt x="367" y="2"/>
                    </a:lnTo>
                    <a:lnTo>
                      <a:pt x="376" y="1"/>
                    </a:lnTo>
                    <a:lnTo>
                      <a:pt x="383" y="0"/>
                    </a:lnTo>
                    <a:close/>
                  </a:path>
                </a:pathLst>
              </a:custGeom>
              <a:grpFill/>
              <a:ln w="0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8C1C1EF7-61DF-4B7F-9CB6-0B3663C1041F}"/>
                </a:ext>
              </a:extLst>
            </p:cNvPr>
            <p:cNvSpPr/>
            <p:nvPr/>
          </p:nvSpPr>
          <p:spPr>
            <a:xfrm rot="20100000" flipH="1">
              <a:off x="9312434" y="4436992"/>
              <a:ext cx="149778" cy="14977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64A8A9AF-DDF3-40B1-9E84-35B503EBA03A}"/>
                </a:ext>
              </a:extLst>
            </p:cNvPr>
            <p:cNvSpPr/>
            <p:nvPr/>
          </p:nvSpPr>
          <p:spPr>
            <a:xfrm rot="20100000" flipH="1">
              <a:off x="10303033" y="2150993"/>
              <a:ext cx="149778" cy="14977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F3450117-9A85-45DA-915E-CD1B53546C36}"/>
                </a:ext>
              </a:extLst>
            </p:cNvPr>
            <p:cNvSpPr/>
            <p:nvPr/>
          </p:nvSpPr>
          <p:spPr>
            <a:xfrm rot="20100000" flipH="1">
              <a:off x="9846431" y="3369494"/>
              <a:ext cx="149778" cy="149778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DA6A2C9A-301D-4344-82AE-8BB04E935FB4}"/>
                </a:ext>
              </a:extLst>
            </p:cNvPr>
            <p:cNvSpPr/>
            <p:nvPr/>
          </p:nvSpPr>
          <p:spPr>
            <a:xfrm rot="20100000" flipH="1">
              <a:off x="7026434" y="5503793"/>
              <a:ext cx="149778" cy="14977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6940B18E-5BA3-4DCC-82C0-AD3066A9C3BB}"/>
                </a:ext>
              </a:extLst>
            </p:cNvPr>
            <p:cNvSpPr/>
            <p:nvPr/>
          </p:nvSpPr>
          <p:spPr>
            <a:xfrm rot="20100000" flipH="1">
              <a:off x="8398032" y="4360794"/>
              <a:ext cx="149778" cy="14977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D187340A-3C14-47C8-8731-5A5C19EA648F}"/>
                </a:ext>
              </a:extLst>
            </p:cNvPr>
            <p:cNvSpPr/>
            <p:nvPr/>
          </p:nvSpPr>
          <p:spPr>
            <a:xfrm rot="20100000" flipH="1">
              <a:off x="6950234" y="2989190"/>
              <a:ext cx="149778" cy="14977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AA134967-8AB3-42A8-8048-9C3A9164DA15}"/>
                </a:ext>
              </a:extLst>
            </p:cNvPr>
            <p:cNvSpPr/>
            <p:nvPr/>
          </p:nvSpPr>
          <p:spPr>
            <a:xfrm rot="20100000" flipH="1">
              <a:off x="9541034" y="2227192"/>
              <a:ext cx="149778" cy="14977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12F3CDCC-2455-4A67-A900-C32649C55698}"/>
                </a:ext>
              </a:extLst>
            </p:cNvPr>
            <p:cNvSpPr/>
            <p:nvPr/>
          </p:nvSpPr>
          <p:spPr>
            <a:xfrm rot="20100000" flipH="1">
              <a:off x="6188234" y="3903592"/>
              <a:ext cx="149778" cy="14977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1D7DD300-F4B8-4405-B919-83615EDC7270}"/>
                </a:ext>
              </a:extLst>
            </p:cNvPr>
            <p:cNvSpPr/>
            <p:nvPr/>
          </p:nvSpPr>
          <p:spPr>
            <a:xfrm rot="20100000" flipH="1">
              <a:off x="9232967" y="2913024"/>
              <a:ext cx="149778" cy="149778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ABBBF965-A0A1-4A7B-858E-46F72387CFC3}"/>
                </a:ext>
              </a:extLst>
            </p:cNvPr>
            <p:cNvSpPr/>
            <p:nvPr/>
          </p:nvSpPr>
          <p:spPr>
            <a:xfrm rot="20100000" flipH="1">
              <a:off x="8093234" y="3598791"/>
              <a:ext cx="149778" cy="14977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433E08AB-89F8-4F17-9DA1-38C8B18ED100}"/>
                </a:ext>
              </a:extLst>
            </p:cNvPr>
            <p:cNvSpPr/>
            <p:nvPr/>
          </p:nvSpPr>
          <p:spPr>
            <a:xfrm rot="20100000" flipH="1">
              <a:off x="6416834" y="2608193"/>
              <a:ext cx="149778" cy="14977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5" name="Freeform 13">
            <a:extLst>
              <a:ext uri="{FF2B5EF4-FFF2-40B4-BE49-F238E27FC236}">
                <a16:creationId xmlns:a16="http://schemas.microsoft.com/office/drawing/2014/main" id="{06FC3E70-571B-4C94-B2F4-FB163E121C3C}"/>
              </a:ext>
            </a:extLst>
          </p:cNvPr>
          <p:cNvSpPr>
            <a:spLocks/>
          </p:cNvSpPr>
          <p:nvPr/>
        </p:nvSpPr>
        <p:spPr bwMode="auto">
          <a:xfrm rot="672005">
            <a:off x="2741819" y="2800904"/>
            <a:ext cx="792800" cy="569623"/>
          </a:xfrm>
          <a:custGeom>
            <a:avLst/>
            <a:gdLst/>
            <a:ahLst/>
            <a:cxnLst>
              <a:cxn ang="0">
                <a:pos x="1423" y="0"/>
              </a:cxn>
              <a:cxn ang="0">
                <a:pos x="1427" y="16"/>
              </a:cxn>
              <a:cxn ang="0">
                <a:pos x="1440" y="58"/>
              </a:cxn>
              <a:cxn ang="0">
                <a:pos x="1464" y="122"/>
              </a:cxn>
              <a:cxn ang="0">
                <a:pos x="1501" y="203"/>
              </a:cxn>
              <a:cxn ang="0">
                <a:pos x="1550" y="298"/>
              </a:cxn>
              <a:cxn ang="0">
                <a:pos x="1617" y="400"/>
              </a:cxn>
              <a:cxn ang="0">
                <a:pos x="1671" y="482"/>
              </a:cxn>
              <a:cxn ang="0">
                <a:pos x="1722" y="570"/>
              </a:cxn>
              <a:cxn ang="0">
                <a:pos x="1768" y="659"/>
              </a:cxn>
              <a:cxn ang="0">
                <a:pos x="1809" y="741"/>
              </a:cxn>
              <a:cxn ang="0">
                <a:pos x="1843" y="815"/>
              </a:cxn>
              <a:cxn ang="0">
                <a:pos x="1867" y="874"/>
              </a:cxn>
              <a:cxn ang="0">
                <a:pos x="1885" y="912"/>
              </a:cxn>
              <a:cxn ang="0">
                <a:pos x="1890" y="926"/>
              </a:cxn>
              <a:cxn ang="0">
                <a:pos x="1820" y="942"/>
              </a:cxn>
              <a:cxn ang="0">
                <a:pos x="1740" y="974"/>
              </a:cxn>
              <a:cxn ang="0">
                <a:pos x="1602" y="1042"/>
              </a:cxn>
              <a:cxn ang="0">
                <a:pos x="1501" y="1090"/>
              </a:cxn>
              <a:cxn ang="0">
                <a:pos x="1396" y="1130"/>
              </a:cxn>
              <a:cxn ang="0">
                <a:pos x="1288" y="1159"/>
              </a:cxn>
              <a:cxn ang="0">
                <a:pos x="1182" y="1167"/>
              </a:cxn>
              <a:cxn ang="0">
                <a:pos x="1067" y="1166"/>
              </a:cxn>
              <a:cxn ang="0">
                <a:pos x="979" y="1171"/>
              </a:cxn>
              <a:cxn ang="0">
                <a:pos x="915" y="1181"/>
              </a:cxn>
              <a:cxn ang="0">
                <a:pos x="866" y="1198"/>
              </a:cxn>
              <a:cxn ang="0">
                <a:pos x="831" y="1219"/>
              </a:cxn>
              <a:cxn ang="0">
                <a:pos x="776" y="1262"/>
              </a:cxn>
              <a:cxn ang="0">
                <a:pos x="733" y="1295"/>
              </a:cxn>
              <a:cxn ang="0">
                <a:pos x="687" y="1324"/>
              </a:cxn>
              <a:cxn ang="0">
                <a:pos x="624" y="1357"/>
              </a:cxn>
              <a:cxn ang="0">
                <a:pos x="578" y="1375"/>
              </a:cxn>
              <a:cxn ang="0">
                <a:pos x="519" y="1393"/>
              </a:cxn>
              <a:cxn ang="0">
                <a:pos x="455" y="1413"/>
              </a:cxn>
              <a:cxn ang="0">
                <a:pos x="394" y="1429"/>
              </a:cxn>
              <a:cxn ang="0">
                <a:pos x="340" y="1443"/>
              </a:cxn>
              <a:cxn ang="0">
                <a:pos x="293" y="1454"/>
              </a:cxn>
              <a:cxn ang="0">
                <a:pos x="0" y="435"/>
              </a:cxn>
              <a:cxn ang="0">
                <a:pos x="16" y="432"/>
              </a:cxn>
              <a:cxn ang="0">
                <a:pos x="55" y="425"/>
              </a:cxn>
              <a:cxn ang="0">
                <a:pos x="107" y="410"/>
              </a:cxn>
              <a:cxn ang="0">
                <a:pos x="160" y="391"/>
              </a:cxn>
              <a:cxn ang="0">
                <a:pos x="204" y="362"/>
              </a:cxn>
              <a:cxn ang="0">
                <a:pos x="249" y="324"/>
              </a:cxn>
              <a:cxn ang="0">
                <a:pos x="304" y="292"/>
              </a:cxn>
              <a:cxn ang="0">
                <a:pos x="373" y="273"/>
              </a:cxn>
              <a:cxn ang="0">
                <a:pos x="460" y="267"/>
              </a:cxn>
              <a:cxn ang="0">
                <a:pos x="560" y="266"/>
              </a:cxn>
              <a:cxn ang="0">
                <a:pos x="645" y="258"/>
              </a:cxn>
              <a:cxn ang="0">
                <a:pos x="722" y="247"/>
              </a:cxn>
              <a:cxn ang="0">
                <a:pos x="791" y="235"/>
              </a:cxn>
              <a:cxn ang="0">
                <a:pos x="857" y="206"/>
              </a:cxn>
              <a:cxn ang="0">
                <a:pos x="935" y="165"/>
              </a:cxn>
              <a:cxn ang="0">
                <a:pos x="1017" y="118"/>
              </a:cxn>
              <a:cxn ang="0">
                <a:pos x="1104" y="72"/>
              </a:cxn>
              <a:cxn ang="0">
                <a:pos x="1195" y="37"/>
              </a:cxn>
              <a:cxn ang="0">
                <a:pos x="1284" y="15"/>
              </a:cxn>
              <a:cxn ang="0">
                <a:pos x="1357" y="4"/>
              </a:cxn>
              <a:cxn ang="0">
                <a:pos x="1405" y="0"/>
              </a:cxn>
            </a:cxnLst>
            <a:rect l="0" t="0" r="r" b="b"/>
            <a:pathLst>
              <a:path w="1890" h="1455">
                <a:moveTo>
                  <a:pt x="1405" y="0"/>
                </a:moveTo>
                <a:lnTo>
                  <a:pt x="1423" y="0"/>
                </a:lnTo>
                <a:lnTo>
                  <a:pt x="1425" y="4"/>
                </a:lnTo>
                <a:lnTo>
                  <a:pt x="1427" y="16"/>
                </a:lnTo>
                <a:lnTo>
                  <a:pt x="1432" y="33"/>
                </a:lnTo>
                <a:lnTo>
                  <a:pt x="1440" y="58"/>
                </a:lnTo>
                <a:lnTo>
                  <a:pt x="1451" y="87"/>
                </a:lnTo>
                <a:lnTo>
                  <a:pt x="1464" y="122"/>
                </a:lnTo>
                <a:lnTo>
                  <a:pt x="1481" y="161"/>
                </a:lnTo>
                <a:lnTo>
                  <a:pt x="1501" y="203"/>
                </a:lnTo>
                <a:lnTo>
                  <a:pt x="1524" y="249"/>
                </a:lnTo>
                <a:lnTo>
                  <a:pt x="1550" y="298"/>
                </a:lnTo>
                <a:lnTo>
                  <a:pt x="1582" y="349"/>
                </a:lnTo>
                <a:lnTo>
                  <a:pt x="1617" y="400"/>
                </a:lnTo>
                <a:lnTo>
                  <a:pt x="1645" y="440"/>
                </a:lnTo>
                <a:lnTo>
                  <a:pt x="1671" y="482"/>
                </a:lnTo>
                <a:lnTo>
                  <a:pt x="1697" y="527"/>
                </a:lnTo>
                <a:lnTo>
                  <a:pt x="1722" y="570"/>
                </a:lnTo>
                <a:lnTo>
                  <a:pt x="1746" y="614"/>
                </a:lnTo>
                <a:lnTo>
                  <a:pt x="1768" y="659"/>
                </a:lnTo>
                <a:lnTo>
                  <a:pt x="1790" y="701"/>
                </a:lnTo>
                <a:lnTo>
                  <a:pt x="1809" y="741"/>
                </a:lnTo>
                <a:lnTo>
                  <a:pt x="1827" y="779"/>
                </a:lnTo>
                <a:lnTo>
                  <a:pt x="1843" y="815"/>
                </a:lnTo>
                <a:lnTo>
                  <a:pt x="1857" y="846"/>
                </a:lnTo>
                <a:lnTo>
                  <a:pt x="1867" y="874"/>
                </a:lnTo>
                <a:lnTo>
                  <a:pt x="1877" y="896"/>
                </a:lnTo>
                <a:lnTo>
                  <a:pt x="1885" y="912"/>
                </a:lnTo>
                <a:lnTo>
                  <a:pt x="1888" y="922"/>
                </a:lnTo>
                <a:lnTo>
                  <a:pt x="1890" y="926"/>
                </a:lnTo>
                <a:lnTo>
                  <a:pt x="1857" y="931"/>
                </a:lnTo>
                <a:lnTo>
                  <a:pt x="1820" y="942"/>
                </a:lnTo>
                <a:lnTo>
                  <a:pt x="1781" y="956"/>
                </a:lnTo>
                <a:lnTo>
                  <a:pt x="1740" y="974"/>
                </a:lnTo>
                <a:lnTo>
                  <a:pt x="1696" y="995"/>
                </a:lnTo>
                <a:lnTo>
                  <a:pt x="1602" y="1042"/>
                </a:lnTo>
                <a:lnTo>
                  <a:pt x="1552" y="1066"/>
                </a:lnTo>
                <a:lnTo>
                  <a:pt x="1501" y="1090"/>
                </a:lnTo>
                <a:lnTo>
                  <a:pt x="1448" y="1111"/>
                </a:lnTo>
                <a:lnTo>
                  <a:pt x="1396" y="1130"/>
                </a:lnTo>
                <a:lnTo>
                  <a:pt x="1342" y="1146"/>
                </a:lnTo>
                <a:lnTo>
                  <a:pt x="1288" y="1159"/>
                </a:lnTo>
                <a:lnTo>
                  <a:pt x="1235" y="1166"/>
                </a:lnTo>
                <a:lnTo>
                  <a:pt x="1182" y="1167"/>
                </a:lnTo>
                <a:lnTo>
                  <a:pt x="1121" y="1166"/>
                </a:lnTo>
                <a:lnTo>
                  <a:pt x="1067" y="1166"/>
                </a:lnTo>
                <a:lnTo>
                  <a:pt x="1020" y="1167"/>
                </a:lnTo>
                <a:lnTo>
                  <a:pt x="979" y="1171"/>
                </a:lnTo>
                <a:lnTo>
                  <a:pt x="945" y="1176"/>
                </a:lnTo>
                <a:lnTo>
                  <a:pt x="915" y="1181"/>
                </a:lnTo>
                <a:lnTo>
                  <a:pt x="889" y="1189"/>
                </a:lnTo>
                <a:lnTo>
                  <a:pt x="866" y="1198"/>
                </a:lnTo>
                <a:lnTo>
                  <a:pt x="848" y="1207"/>
                </a:lnTo>
                <a:lnTo>
                  <a:pt x="831" y="1219"/>
                </a:lnTo>
                <a:lnTo>
                  <a:pt x="800" y="1243"/>
                </a:lnTo>
                <a:lnTo>
                  <a:pt x="776" y="1262"/>
                </a:lnTo>
                <a:lnTo>
                  <a:pt x="754" y="1279"/>
                </a:lnTo>
                <a:lnTo>
                  <a:pt x="733" y="1295"/>
                </a:lnTo>
                <a:lnTo>
                  <a:pt x="712" y="1310"/>
                </a:lnTo>
                <a:lnTo>
                  <a:pt x="687" y="1324"/>
                </a:lnTo>
                <a:lnTo>
                  <a:pt x="658" y="1340"/>
                </a:lnTo>
                <a:lnTo>
                  <a:pt x="624" y="1357"/>
                </a:lnTo>
                <a:lnTo>
                  <a:pt x="603" y="1366"/>
                </a:lnTo>
                <a:lnTo>
                  <a:pt x="578" y="1375"/>
                </a:lnTo>
                <a:lnTo>
                  <a:pt x="549" y="1384"/>
                </a:lnTo>
                <a:lnTo>
                  <a:pt x="519" y="1393"/>
                </a:lnTo>
                <a:lnTo>
                  <a:pt x="488" y="1404"/>
                </a:lnTo>
                <a:lnTo>
                  <a:pt x="455" y="1413"/>
                </a:lnTo>
                <a:lnTo>
                  <a:pt x="424" y="1421"/>
                </a:lnTo>
                <a:lnTo>
                  <a:pt x="394" y="1429"/>
                </a:lnTo>
                <a:lnTo>
                  <a:pt x="365" y="1437"/>
                </a:lnTo>
                <a:lnTo>
                  <a:pt x="340" y="1443"/>
                </a:lnTo>
                <a:lnTo>
                  <a:pt x="319" y="1447"/>
                </a:lnTo>
                <a:lnTo>
                  <a:pt x="293" y="1454"/>
                </a:lnTo>
                <a:lnTo>
                  <a:pt x="289" y="1455"/>
                </a:lnTo>
                <a:lnTo>
                  <a:pt x="0" y="435"/>
                </a:lnTo>
                <a:lnTo>
                  <a:pt x="4" y="435"/>
                </a:lnTo>
                <a:lnTo>
                  <a:pt x="16" y="432"/>
                </a:lnTo>
                <a:lnTo>
                  <a:pt x="33" y="430"/>
                </a:lnTo>
                <a:lnTo>
                  <a:pt x="55" y="425"/>
                </a:lnTo>
                <a:lnTo>
                  <a:pt x="80" y="418"/>
                </a:lnTo>
                <a:lnTo>
                  <a:pt x="107" y="410"/>
                </a:lnTo>
                <a:lnTo>
                  <a:pt x="134" y="401"/>
                </a:lnTo>
                <a:lnTo>
                  <a:pt x="160" y="391"/>
                </a:lnTo>
                <a:lnTo>
                  <a:pt x="184" y="377"/>
                </a:lnTo>
                <a:lnTo>
                  <a:pt x="204" y="362"/>
                </a:lnTo>
                <a:lnTo>
                  <a:pt x="226" y="342"/>
                </a:lnTo>
                <a:lnTo>
                  <a:pt x="249" y="324"/>
                </a:lnTo>
                <a:lnTo>
                  <a:pt x="276" y="307"/>
                </a:lnTo>
                <a:lnTo>
                  <a:pt x="304" y="292"/>
                </a:lnTo>
                <a:lnTo>
                  <a:pt x="336" y="282"/>
                </a:lnTo>
                <a:lnTo>
                  <a:pt x="373" y="273"/>
                </a:lnTo>
                <a:lnTo>
                  <a:pt x="414" y="269"/>
                </a:lnTo>
                <a:lnTo>
                  <a:pt x="460" y="267"/>
                </a:lnTo>
                <a:lnTo>
                  <a:pt x="513" y="267"/>
                </a:lnTo>
                <a:lnTo>
                  <a:pt x="560" y="266"/>
                </a:lnTo>
                <a:lnTo>
                  <a:pt x="604" y="262"/>
                </a:lnTo>
                <a:lnTo>
                  <a:pt x="645" y="258"/>
                </a:lnTo>
                <a:lnTo>
                  <a:pt x="684" y="253"/>
                </a:lnTo>
                <a:lnTo>
                  <a:pt x="722" y="247"/>
                </a:lnTo>
                <a:lnTo>
                  <a:pt x="762" y="241"/>
                </a:lnTo>
                <a:lnTo>
                  <a:pt x="791" y="235"/>
                </a:lnTo>
                <a:lnTo>
                  <a:pt x="823" y="223"/>
                </a:lnTo>
                <a:lnTo>
                  <a:pt x="857" y="206"/>
                </a:lnTo>
                <a:lnTo>
                  <a:pt x="895" y="186"/>
                </a:lnTo>
                <a:lnTo>
                  <a:pt x="935" y="165"/>
                </a:lnTo>
                <a:lnTo>
                  <a:pt x="975" y="142"/>
                </a:lnTo>
                <a:lnTo>
                  <a:pt x="1017" y="118"/>
                </a:lnTo>
                <a:lnTo>
                  <a:pt x="1060" y="95"/>
                </a:lnTo>
                <a:lnTo>
                  <a:pt x="1104" y="72"/>
                </a:lnTo>
                <a:lnTo>
                  <a:pt x="1148" y="54"/>
                </a:lnTo>
                <a:lnTo>
                  <a:pt x="1195" y="37"/>
                </a:lnTo>
                <a:lnTo>
                  <a:pt x="1241" y="24"/>
                </a:lnTo>
                <a:lnTo>
                  <a:pt x="1284" y="15"/>
                </a:lnTo>
                <a:lnTo>
                  <a:pt x="1322" y="8"/>
                </a:lnTo>
                <a:lnTo>
                  <a:pt x="1357" y="4"/>
                </a:lnTo>
                <a:lnTo>
                  <a:pt x="1384" y="2"/>
                </a:lnTo>
                <a:lnTo>
                  <a:pt x="1405" y="0"/>
                </a:ln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6" name="Freeform 14">
            <a:extLst>
              <a:ext uri="{FF2B5EF4-FFF2-40B4-BE49-F238E27FC236}">
                <a16:creationId xmlns:a16="http://schemas.microsoft.com/office/drawing/2014/main" id="{F025FBA8-0EDB-4413-BE7B-582510883461}"/>
              </a:ext>
            </a:extLst>
          </p:cNvPr>
          <p:cNvSpPr>
            <a:spLocks/>
          </p:cNvSpPr>
          <p:nvPr/>
        </p:nvSpPr>
        <p:spPr bwMode="auto">
          <a:xfrm rot="672005">
            <a:off x="2746897" y="3080759"/>
            <a:ext cx="191279" cy="552788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56" y="1397"/>
              </a:cxn>
              <a:cxn ang="0">
                <a:pos x="407" y="1412"/>
              </a:cxn>
              <a:cxn ang="0">
                <a:pos x="0" y="15"/>
              </a:cxn>
              <a:cxn ang="0">
                <a:pos x="48" y="0"/>
              </a:cxn>
            </a:cxnLst>
            <a:rect l="0" t="0" r="r" b="b"/>
            <a:pathLst>
              <a:path w="456" h="1412">
                <a:moveTo>
                  <a:pt x="48" y="0"/>
                </a:moveTo>
                <a:lnTo>
                  <a:pt x="456" y="1397"/>
                </a:lnTo>
                <a:lnTo>
                  <a:pt x="407" y="1412"/>
                </a:lnTo>
                <a:lnTo>
                  <a:pt x="0" y="15"/>
                </a:lnTo>
                <a:lnTo>
                  <a:pt x="48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  <a:shade val="30000"/>
                  <a:satMod val="115000"/>
                </a:sysClr>
              </a:gs>
              <a:gs pos="50000">
                <a:sysClr val="window" lastClr="FFFFFF">
                  <a:lumMod val="85000"/>
                  <a:shade val="67500"/>
                  <a:satMod val="115000"/>
                </a:sysClr>
              </a:gs>
              <a:gs pos="100000">
                <a:sysClr val="window" lastClr="FFFFFF">
                  <a:lumMod val="85000"/>
                  <a:shade val="100000"/>
                  <a:satMod val="115000"/>
                </a:sysClr>
              </a:gs>
            </a:gsLst>
            <a:lin ang="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8" name="Freeform 15">
            <a:extLst>
              <a:ext uri="{FF2B5EF4-FFF2-40B4-BE49-F238E27FC236}">
                <a16:creationId xmlns:a16="http://schemas.microsoft.com/office/drawing/2014/main" id="{3D718C88-5CD0-46CF-89C2-A08A947B9A9B}"/>
              </a:ext>
            </a:extLst>
          </p:cNvPr>
          <p:cNvSpPr>
            <a:spLocks/>
          </p:cNvSpPr>
          <p:nvPr/>
        </p:nvSpPr>
        <p:spPr bwMode="auto">
          <a:xfrm rot="672005">
            <a:off x="2841552" y="3431860"/>
            <a:ext cx="120388" cy="250555"/>
          </a:xfrm>
          <a:custGeom>
            <a:avLst/>
            <a:gdLst/>
            <a:ahLst/>
            <a:cxnLst>
              <a:cxn ang="0">
                <a:pos x="110" y="0"/>
              </a:cxn>
              <a:cxn ang="0">
                <a:pos x="287" y="609"/>
              </a:cxn>
              <a:cxn ang="0">
                <a:pos x="177" y="640"/>
              </a:cxn>
              <a:cxn ang="0">
                <a:pos x="0" y="31"/>
              </a:cxn>
              <a:cxn ang="0">
                <a:pos x="110" y="0"/>
              </a:cxn>
            </a:cxnLst>
            <a:rect l="0" t="0" r="r" b="b"/>
            <a:pathLst>
              <a:path w="287" h="640">
                <a:moveTo>
                  <a:pt x="110" y="0"/>
                </a:moveTo>
                <a:lnTo>
                  <a:pt x="287" y="609"/>
                </a:lnTo>
                <a:lnTo>
                  <a:pt x="177" y="640"/>
                </a:lnTo>
                <a:lnTo>
                  <a:pt x="0" y="31"/>
                </a:lnTo>
                <a:lnTo>
                  <a:pt x="110" y="0"/>
                </a:lnTo>
                <a:close/>
              </a:path>
            </a:pathLst>
          </a:custGeom>
          <a:gradFill flip="none" rotWithShape="1">
            <a:gsLst>
              <a:gs pos="0">
                <a:sysClr val="windowText" lastClr="000000">
                  <a:lumMod val="65000"/>
                  <a:lumOff val="35000"/>
                  <a:shade val="30000"/>
                  <a:satMod val="115000"/>
                </a:sysClr>
              </a:gs>
              <a:gs pos="50000">
                <a:sysClr val="windowText" lastClr="000000">
                  <a:lumMod val="65000"/>
                  <a:lumOff val="35000"/>
                  <a:shade val="67500"/>
                  <a:satMod val="115000"/>
                </a:sysClr>
              </a:gs>
              <a:gs pos="100000">
                <a:sysClr val="windowText" lastClr="000000">
                  <a:lumMod val="65000"/>
                  <a:lumOff val="35000"/>
                  <a:shade val="100000"/>
                  <a:satMod val="115000"/>
                </a:sysClr>
              </a:gs>
            </a:gsLst>
            <a:lin ang="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913B9D-A070-477B-859D-E178BA46B9F3}"/>
              </a:ext>
            </a:extLst>
          </p:cNvPr>
          <p:cNvSpPr/>
          <p:nvPr/>
        </p:nvSpPr>
        <p:spPr>
          <a:xfrm>
            <a:off x="2145891" y="5104997"/>
            <a:ext cx="25204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200" b="1" dirty="0"/>
              <a:t>NGBP also supported the certification process for the Nigerian Sovereign Green Bond – the first globally</a:t>
            </a:r>
          </a:p>
        </p:txBody>
      </p:sp>
      <p:pic>
        <p:nvPicPr>
          <p:cNvPr id="4098" name="Picture 2" descr="Basic Certification | Climate Bonds Initiative">
            <a:extLst>
              <a:ext uri="{FF2B5EF4-FFF2-40B4-BE49-F238E27FC236}">
                <a16:creationId xmlns:a16="http://schemas.microsoft.com/office/drawing/2014/main" id="{16106E9A-8111-4CF2-B72D-D000E2586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54" y="4776326"/>
            <a:ext cx="1206685" cy="120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B0727CB-B26F-4919-8D45-181BE14F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508" y="1941677"/>
            <a:ext cx="932199" cy="64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439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39D69-D055-4353-8AF0-8D7CB5EE93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A1006-A733-4F0A-ABF3-5CB98D58E7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FSD AFRICA PRESENTATION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353FC-C848-458B-A8F6-D0E71A753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FSD AFRICA,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262FA-CE00-43F8-9FE6-FBC466C9F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D0B6-45E5-3A43-8421-56464370CF0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36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773C8-730E-9646-B50E-F0F622693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863084"/>
            <a:ext cx="6574663" cy="828829"/>
          </a:xfrm>
        </p:spPr>
        <p:txBody>
          <a:bodyPr/>
          <a:lstStyle/>
          <a:p>
            <a:pPr marL="12700">
              <a:lnSpc>
                <a:spcPts val="3550"/>
              </a:lnSpc>
              <a:spcBef>
                <a:spcPts val="100"/>
              </a:spcBef>
            </a:pPr>
            <a:r>
              <a:rPr lang="en-US" b="1" kern="0" spc="-5" dirty="0"/>
              <a:t>Climate Change – Opportunities for Africa</a:t>
            </a:r>
            <a:endParaRPr lang="en-US" sz="3200" b="1" kern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EECB9A-41D1-374B-A2F7-55EBE5FF1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FSD AFRICA,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1A6F2-4D32-0641-AF48-3A136727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AD0B6-45E5-3A43-8421-56464370CF0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98C11F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98C11F"/>
              </a:solidFill>
              <a:effectLst/>
              <a:uLnTx/>
              <a:uFillTx/>
              <a:latin typeface="Museo Sans 300" panose="02000000000000000000" pitchFamily="2" charset="77"/>
              <a:ea typeface="+mn-ea"/>
              <a:cs typeface="+mn-cs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2C4A0C1-F9E1-BA41-AECA-E7C982011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503" y="1894046"/>
            <a:ext cx="6559413" cy="4317483"/>
          </a:xfrm>
        </p:spPr>
        <p:txBody>
          <a:bodyPr/>
          <a:lstStyle/>
          <a:p>
            <a:pPr algn="ctr"/>
            <a:endParaRPr lang="en-GB" sz="32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GB" sz="3200" dirty="0">
                <a:solidFill>
                  <a:srgbClr val="00B050"/>
                </a:solidFill>
                <a:latin typeface="arial" panose="020B0604020202020204" pitchFamily="34" charset="0"/>
              </a:rPr>
              <a:t>‘If your vision is for a year</a:t>
            </a:r>
          </a:p>
          <a:p>
            <a:pPr algn="ctr"/>
            <a:endParaRPr lang="en-GB" sz="32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endParaRPr lang="en-GB" sz="32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GB" sz="3200" dirty="0">
                <a:solidFill>
                  <a:srgbClr val="00B050"/>
                </a:solidFill>
                <a:latin typeface="arial" panose="020B0604020202020204" pitchFamily="34" charset="0"/>
              </a:rPr>
              <a:t> plant wheat, if your vision</a:t>
            </a:r>
          </a:p>
          <a:p>
            <a:pPr algn="ctr"/>
            <a:endParaRPr lang="en-GB" sz="32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endParaRPr lang="en-GB" sz="32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GB" sz="3200" dirty="0">
                <a:solidFill>
                  <a:srgbClr val="00B050"/>
                </a:solidFill>
                <a:latin typeface="arial" panose="020B0604020202020204" pitchFamily="34" charset="0"/>
              </a:rPr>
              <a:t> is for a decade plant trees,</a:t>
            </a:r>
          </a:p>
          <a:p>
            <a:pPr algn="ctr"/>
            <a:endParaRPr lang="en-GB" sz="32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endParaRPr lang="en-GB" sz="32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GB" sz="3200" dirty="0">
                <a:solidFill>
                  <a:srgbClr val="00B050"/>
                </a:solidFill>
                <a:latin typeface="arial" panose="020B0604020202020204" pitchFamily="34" charset="0"/>
              </a:rPr>
              <a:t> and if your vision is for a</a:t>
            </a:r>
          </a:p>
          <a:p>
            <a:pPr algn="ctr"/>
            <a:endParaRPr lang="en-GB" sz="32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endParaRPr lang="en-GB" sz="32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GB" sz="3200" dirty="0">
                <a:solidFill>
                  <a:srgbClr val="00B050"/>
                </a:solidFill>
                <a:latin typeface="arial" panose="020B0604020202020204" pitchFamily="34" charset="0"/>
              </a:rPr>
              <a:t> lifetime plant people ’</a:t>
            </a:r>
            <a:br>
              <a:rPr lang="en-GB" sz="3200" dirty="0">
                <a:solidFill>
                  <a:srgbClr val="00B050"/>
                </a:solidFill>
                <a:latin typeface="arial" panose="020B0604020202020204" pitchFamily="34" charset="0"/>
              </a:rPr>
            </a:br>
            <a:endParaRPr lang="en-US" sz="32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endParaRPr lang="en-GB" sz="32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GB" sz="3200" dirty="0">
                <a:solidFill>
                  <a:srgbClr val="00B050"/>
                </a:solidFill>
                <a:latin typeface="arial" panose="020B0604020202020204" pitchFamily="34" charset="0"/>
              </a:rPr>
              <a:t>African Proverb</a:t>
            </a:r>
          </a:p>
          <a:p>
            <a:pPr algn="ctr"/>
            <a:endParaRPr lang="en-GB" sz="32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marL="0" lvl="2" indent="0"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7" name="Picture 6" descr="A picture containing grass, outdoor, plant, flower&#10;&#10;Description automatically generated">
            <a:extLst>
              <a:ext uri="{FF2B5EF4-FFF2-40B4-BE49-F238E27FC236}">
                <a16:creationId xmlns:a16="http://schemas.microsoft.com/office/drawing/2014/main" id="{EC0FDAEA-BEF2-4934-8473-8655E896D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43334" y="2499144"/>
            <a:ext cx="4153353" cy="260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4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B8AB3-0DC1-4DF3-AE4E-6CBF2AAF06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kern="0" spc="-5" dirty="0"/>
              <a:t>Climate Finance</a:t>
            </a:r>
            <a:br>
              <a:rPr lang="en-US" sz="3200" kern="0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3FBD0F-0635-4890-B7C2-CD6EED6E3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FSD AFRICA,2021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D897AD-B6F5-4D41-92F0-580C44DA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D0B6-45E5-3A43-8421-56464370CF0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23904BE-9D7C-49EC-A8C3-A202BFB892B2}"/>
              </a:ext>
            </a:extLst>
          </p:cNvPr>
          <p:cNvSpPr txBox="1">
            <a:spLocks/>
          </p:cNvSpPr>
          <p:nvPr/>
        </p:nvSpPr>
        <p:spPr>
          <a:xfrm>
            <a:off x="5335683" y="2063239"/>
            <a:ext cx="6108605" cy="33027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no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914400">
              <a:lnSpc>
                <a:spcPct val="160000"/>
              </a:lnSpc>
              <a:buClr>
                <a:srgbClr val="377167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600" kern="0" dirty="0">
                <a:cs typeface="Arial" panose="020B0604020202020204" pitchFamily="34" charset="0"/>
              </a:rPr>
              <a:t>Limiting global warming to 1.5°C requires rapid and far-reaching transitions in energy, land, urban and infrastructure (including transport and buildings), and industrial systems. </a:t>
            </a:r>
          </a:p>
          <a:p>
            <a:pPr marL="342900" indent="-342900" algn="just" defTabSz="914400">
              <a:lnSpc>
                <a:spcPct val="160000"/>
              </a:lnSpc>
              <a:buClr>
                <a:srgbClr val="377167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600" kern="0" dirty="0">
                <a:cs typeface="Arial" panose="020B0604020202020204" pitchFamily="34" charset="0"/>
              </a:rPr>
              <a:t>OECD estimates annual investment needs of US$6.9 trillion up to 2030 to meet climate objectives.</a:t>
            </a:r>
          </a:p>
          <a:p>
            <a:pPr marL="342900" indent="-342900" algn="just" defTabSz="914400">
              <a:lnSpc>
                <a:spcPct val="160000"/>
              </a:lnSpc>
              <a:buClr>
                <a:srgbClr val="377167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600" kern="0" dirty="0">
                <a:cs typeface="Arial" panose="020B0604020202020204" pitchFamily="34" charset="0"/>
              </a:rPr>
              <a:t>Requires mobilization of private and public funds.</a:t>
            </a:r>
          </a:p>
          <a:p>
            <a:pPr marL="342900" indent="-342900" algn="just" defTabSz="914400">
              <a:lnSpc>
                <a:spcPct val="160000"/>
              </a:lnSpc>
              <a:buClr>
                <a:srgbClr val="377167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600" kern="0" dirty="0">
                <a:cs typeface="Arial" panose="020B0604020202020204" pitchFamily="34" charset="0"/>
              </a:rPr>
              <a:t> Government policies that reduce the risk of climate-friendly investments and the mobilization of private funds.</a:t>
            </a:r>
          </a:p>
          <a:p>
            <a:pPr marL="342900" indent="-342900" algn="just" defTabSz="914400">
              <a:lnSpc>
                <a:spcPct val="160000"/>
              </a:lnSpc>
              <a:buClr>
                <a:srgbClr val="377167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600" dirty="0">
                <a:cs typeface="Arial" panose="020B0604020202020204" pitchFamily="34" charset="0"/>
              </a:rPr>
              <a:t>The bond markets through Green, Social and Sustainability Bonds can play an essential role in attracting private capital for climate finance.</a:t>
            </a:r>
          </a:p>
          <a:p>
            <a:pPr marL="285750" indent="-285750" algn="just" defTabSz="914400">
              <a:lnSpc>
                <a:spcPct val="160000"/>
              </a:lnSpc>
              <a:buClr>
                <a:srgbClr val="377167"/>
              </a:buClr>
              <a:buSzPct val="75000"/>
              <a:buFont typeface="Wingdings" panose="05000000000000000000" pitchFamily="2" charset="2"/>
              <a:buChar char="q"/>
            </a:pPr>
            <a:endParaRPr lang="en-GB" sz="1600" kern="0" dirty="0">
              <a:cs typeface="Arial" panose="020B0604020202020204" pitchFamily="34" charset="0"/>
            </a:endParaRPr>
          </a:p>
        </p:txBody>
      </p:sp>
      <p:pic>
        <p:nvPicPr>
          <p:cNvPr id="2064" name="Picture 16" descr="Green clean environment Clipart | k7502370 | Fotosearch">
            <a:extLst>
              <a:ext uri="{FF2B5EF4-FFF2-40B4-BE49-F238E27FC236}">
                <a16:creationId xmlns:a16="http://schemas.microsoft.com/office/drawing/2014/main" id="{48342DFD-0329-46F7-9898-A54D0ECE6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2" y="2063239"/>
            <a:ext cx="3695701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59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19FE6E7-CA17-E946-98C8-B7EF67934C2B}"/>
              </a:ext>
            </a:extLst>
          </p:cNvPr>
          <p:cNvSpPr txBox="1"/>
          <p:nvPr/>
        </p:nvSpPr>
        <p:spPr>
          <a:xfrm>
            <a:off x="254643" y="6381039"/>
            <a:ext cx="101736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EC4BF5-4D4A-4C51-B894-6E82F4F1A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11187938" cy="828829"/>
          </a:xfrm>
        </p:spPr>
        <p:txBody>
          <a:bodyPr/>
          <a:lstStyle/>
          <a:p>
            <a:r>
              <a:rPr lang="en-US" b="1" dirty="0">
                <a:latin typeface="Museo Sans 500"/>
              </a:rPr>
              <a:t>Green Finance Trends: Global and African, Today and Tomorrow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87ECD3-5A3B-404C-A316-EF409225A5D7}"/>
              </a:ext>
            </a:extLst>
          </p:cNvPr>
          <p:cNvSpPr/>
          <p:nvPr/>
        </p:nvSpPr>
        <p:spPr>
          <a:xfrm>
            <a:off x="7223831" y="1699486"/>
            <a:ext cx="4842767" cy="5014130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82C2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SSA governments have limited fiscal space. Their economies are not expected to recover their recent Covid losses for five years.  The funding gap (2020-23) is estimated at $410bn.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82C2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Crowding in private finance from international and domestic sources is a necessity, not a nice to have...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Green economy can deliver faster, better quality growth (UNEP)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Global financial industry is undergoing a t</a:t>
            </a:r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ransformation to </a:t>
            </a:r>
            <a:r>
              <a:rPr lang="en-US" sz="1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decarbonise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reducing its exposure to assets that carry climate risk and actively increasing investment towards green projects.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Climate change presents a </a:t>
            </a:r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US$ 3 trillion investment opportunity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in Africa by 2030 with 75% of the investment expected from the private sector.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Over 60% of NDCs of African countries are subject to available finance, capacity and technology transfer.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FCE494A4-1C12-6046-AA21-D5DBE9985A81}"/>
              </a:ext>
            </a:extLst>
          </p:cNvPr>
          <p:cNvSpPr txBox="1">
            <a:spLocks/>
          </p:cNvSpPr>
          <p:nvPr/>
        </p:nvSpPr>
        <p:spPr>
          <a:xfrm>
            <a:off x="1874383" y="2121396"/>
            <a:ext cx="1826986" cy="791737"/>
          </a:xfrm>
          <a:prstGeom prst="rect">
            <a:avLst/>
          </a:prstGeom>
          <a:noFill/>
          <a:ln w="19050">
            <a:solidFill>
              <a:srgbClr val="98C21F"/>
            </a:solidFill>
          </a:ln>
        </p:spPr>
        <p:txBody>
          <a:bodyPr vert="horz" wrap="square" lIns="72000" tIns="72000" rIns="72000" bIns="7200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Museo Sans 100" panose="02000000000000000000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1400" dirty="0">
                <a:solidFill>
                  <a:srgbClr val="345C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Required to achieve the Paris Agreement from now until 2050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0049F49-3B2C-6B4D-B172-E751F775744F}"/>
              </a:ext>
            </a:extLst>
          </p:cNvPr>
          <p:cNvSpPr/>
          <p:nvPr/>
        </p:nvSpPr>
        <p:spPr>
          <a:xfrm>
            <a:off x="556387" y="2132800"/>
            <a:ext cx="1177471" cy="828509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$60 trillion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4E62C9-73A7-D145-89C1-417E52BEF0E2}"/>
              </a:ext>
            </a:extLst>
          </p:cNvPr>
          <p:cNvSpPr/>
          <p:nvPr/>
        </p:nvSpPr>
        <p:spPr>
          <a:xfrm>
            <a:off x="577494" y="3064353"/>
            <a:ext cx="1156363" cy="828509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$1.2 trillion</a:t>
            </a:r>
            <a:endParaRPr lang="en-AU" sz="16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06C0DAC-05F2-CD4A-B6C0-8A2211E1836C}"/>
              </a:ext>
            </a:extLst>
          </p:cNvPr>
          <p:cNvSpPr/>
          <p:nvPr/>
        </p:nvSpPr>
        <p:spPr>
          <a:xfrm>
            <a:off x="615594" y="4955316"/>
            <a:ext cx="1156363" cy="828509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56%</a:t>
            </a:r>
            <a:endParaRPr lang="en-AU" sz="1600" b="1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797EB4B-4227-C044-96D8-2EDAEC0CE33C}"/>
              </a:ext>
            </a:extLst>
          </p:cNvPr>
          <p:cNvSpPr/>
          <p:nvPr/>
        </p:nvSpPr>
        <p:spPr>
          <a:xfrm>
            <a:off x="577494" y="5876291"/>
            <a:ext cx="1156363" cy="828509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2.6%</a:t>
            </a:r>
            <a:endParaRPr lang="en-AU" sz="1600" b="1"/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D8E70CE4-756F-6A42-B3C8-AEFA574A7EE6}"/>
              </a:ext>
            </a:extLst>
          </p:cNvPr>
          <p:cNvSpPr txBox="1">
            <a:spLocks/>
          </p:cNvSpPr>
          <p:nvPr/>
        </p:nvSpPr>
        <p:spPr>
          <a:xfrm>
            <a:off x="1862672" y="3188071"/>
            <a:ext cx="1826986" cy="576293"/>
          </a:xfrm>
          <a:prstGeom prst="rect">
            <a:avLst/>
          </a:prstGeom>
          <a:noFill/>
          <a:ln w="19050">
            <a:solidFill>
              <a:srgbClr val="98C21F"/>
            </a:solidFill>
          </a:ln>
        </p:spPr>
        <p:txBody>
          <a:bodyPr vert="horz" wrap="square" lIns="72000" tIns="72000" rIns="72000" bIns="7200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Museo Sans 100" panose="02000000000000000000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1400" dirty="0">
                <a:solidFill>
                  <a:srgbClr val="345C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Required annually for mitigation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8C014499-63A1-4B4E-B64B-21E32352643F}"/>
              </a:ext>
            </a:extLst>
          </p:cNvPr>
          <p:cNvSpPr txBox="1">
            <a:spLocks/>
          </p:cNvSpPr>
          <p:nvPr/>
        </p:nvSpPr>
        <p:spPr>
          <a:xfrm>
            <a:off x="1862672" y="5054971"/>
            <a:ext cx="1826986" cy="576293"/>
          </a:xfrm>
          <a:prstGeom prst="rect">
            <a:avLst/>
          </a:prstGeom>
          <a:noFill/>
          <a:ln w="19050">
            <a:solidFill>
              <a:srgbClr val="98C21F"/>
            </a:solidFill>
          </a:ln>
        </p:spPr>
        <p:txBody>
          <a:bodyPr vert="horz" wrap="square" lIns="72000" tIns="72000" rIns="72000" bIns="7200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Museo Sans 100" panose="02000000000000000000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1400">
                <a:solidFill>
                  <a:srgbClr val="345C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climate finance is private finance</a:t>
            </a: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0E1A5344-2517-0E47-B69D-240FA813843C}"/>
              </a:ext>
            </a:extLst>
          </p:cNvPr>
          <p:cNvSpPr txBox="1">
            <a:spLocks/>
          </p:cNvSpPr>
          <p:nvPr/>
        </p:nvSpPr>
        <p:spPr>
          <a:xfrm>
            <a:off x="1886095" y="5905871"/>
            <a:ext cx="1803563" cy="791737"/>
          </a:xfrm>
          <a:prstGeom prst="rect">
            <a:avLst/>
          </a:prstGeom>
          <a:noFill/>
          <a:ln w="19050">
            <a:solidFill>
              <a:srgbClr val="98C21F"/>
            </a:solidFill>
          </a:ln>
        </p:spPr>
        <p:txBody>
          <a:bodyPr vert="horz" wrap="square" lIns="72000" tIns="72000" rIns="72000" bIns="7200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Museo Sans 100" panose="02000000000000000000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1400">
                <a:solidFill>
                  <a:srgbClr val="345C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 finance invested in SSA (2015/2016) ($270b)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312BAFD-8788-0B45-9F47-FE3D5D2C4301}"/>
              </a:ext>
            </a:extLst>
          </p:cNvPr>
          <p:cNvSpPr/>
          <p:nvPr/>
        </p:nvSpPr>
        <p:spPr>
          <a:xfrm>
            <a:off x="590194" y="4016853"/>
            <a:ext cx="1156363" cy="828509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$180 billion</a:t>
            </a:r>
            <a:endParaRPr lang="en-AU" sz="1600" b="1"/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4D66735F-D1B9-BA48-AE13-839F02BF2646}"/>
              </a:ext>
            </a:extLst>
          </p:cNvPr>
          <p:cNvSpPr txBox="1">
            <a:spLocks/>
          </p:cNvSpPr>
          <p:nvPr/>
        </p:nvSpPr>
        <p:spPr>
          <a:xfrm>
            <a:off x="1862672" y="4140571"/>
            <a:ext cx="1826986" cy="576293"/>
          </a:xfrm>
          <a:prstGeom prst="rect">
            <a:avLst/>
          </a:prstGeom>
          <a:noFill/>
          <a:ln w="19050">
            <a:solidFill>
              <a:srgbClr val="98C21F"/>
            </a:solidFill>
          </a:ln>
        </p:spPr>
        <p:txBody>
          <a:bodyPr vert="horz" wrap="square" lIns="72000" tIns="72000" rIns="72000" bIns="7200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Museo Sans 100" panose="02000000000000000000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1400" dirty="0">
                <a:solidFill>
                  <a:srgbClr val="345C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Required annually for adaptation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166D502-2E9E-491A-84D5-26A323CF2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771" y="1699486"/>
            <a:ext cx="3379959" cy="50053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7FB7F3-9119-4F5C-9F69-C4FDF3448853}"/>
              </a:ext>
            </a:extLst>
          </p:cNvPr>
          <p:cNvSpPr txBox="1"/>
          <p:nvPr/>
        </p:nvSpPr>
        <p:spPr>
          <a:xfrm>
            <a:off x="7213245" y="1330154"/>
            <a:ext cx="4656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Opportunity</a:t>
            </a:r>
            <a:endParaRPr lang="en-KE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77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A2C6B4EC-D5FC-4B60-9CEE-E9C69695AB90}"/>
              </a:ext>
            </a:extLst>
          </p:cNvPr>
          <p:cNvSpPr txBox="1">
            <a:spLocks/>
          </p:cNvSpPr>
          <p:nvPr/>
        </p:nvSpPr>
        <p:spPr bwMode="auto">
          <a:xfrm>
            <a:off x="1127744" y="295376"/>
            <a:ext cx="8087470" cy="50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8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8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8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8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8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8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8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84" charset="0"/>
                <a:cs typeface="Arial" charset="0"/>
              </a:defRPr>
            </a:lvl9pPr>
          </a:lstStyle>
          <a:p>
            <a:pPr algn="ctr"/>
            <a:r>
              <a:rPr lang="en-US" altLang="en-US" sz="2800" b="1" kern="0" dirty="0">
                <a:solidFill>
                  <a:schemeClr val="accent1"/>
                </a:solidFill>
              </a:rPr>
              <a:t>Capital Markets: Overall Theory of Change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E3540D-F911-4139-8562-6816CB1A13FF}"/>
              </a:ext>
            </a:extLst>
          </p:cNvPr>
          <p:cNvSpPr txBox="1"/>
          <p:nvPr/>
        </p:nvSpPr>
        <p:spPr>
          <a:xfrm>
            <a:off x="974430" y="6475560"/>
            <a:ext cx="939690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685800"/>
            <a:r>
              <a:rPr lang="en-GB" sz="1200" dirty="0">
                <a:solidFill>
                  <a:srgbClr val="1F497D"/>
                </a:solidFill>
                <a:latin typeface="Calibri"/>
                <a:cs typeface="Arial"/>
              </a:rPr>
              <a:t>Capital markets remain underdeveloped in Africa, limiting access to finance and undermining economic development.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31B89B-27E4-414C-A591-3FEE6C7776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altLang="en-US" dirty="0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3347C6B-8221-4F7B-BC5C-099494903175}"/>
              </a:ext>
            </a:extLst>
          </p:cNvPr>
          <p:cNvGrpSpPr/>
          <p:nvPr/>
        </p:nvGrpSpPr>
        <p:grpSpPr>
          <a:xfrm>
            <a:off x="465996" y="904342"/>
            <a:ext cx="11259533" cy="5373797"/>
            <a:chOff x="465996" y="904342"/>
            <a:chExt cx="11259533" cy="537379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B326B2-E95D-43A8-AB3B-44FDBFBB4CB6}"/>
                </a:ext>
              </a:extLst>
            </p:cNvPr>
            <p:cNvSpPr/>
            <p:nvPr/>
          </p:nvSpPr>
          <p:spPr>
            <a:xfrm>
              <a:off x="466471" y="4536508"/>
              <a:ext cx="1989376" cy="7136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GB" sz="1200" b="1" dirty="0">
                  <a:solidFill>
                    <a:srgbClr val="1F497D"/>
                  </a:solidFill>
                  <a:latin typeface="Calibri"/>
                </a:rPr>
                <a:t>Deeper and more efficient domestic capital markets </a:t>
              </a:r>
              <a:r>
                <a:rPr lang="en-GB" sz="1200" b="1" dirty="0" err="1">
                  <a:solidFill>
                    <a:srgbClr val="1F497D"/>
                  </a:solidFill>
                  <a:latin typeface="Calibri"/>
                </a:rPr>
                <a:t>i.e</a:t>
              </a:r>
              <a:r>
                <a:rPr lang="en-GB" sz="1200" b="1" dirty="0">
                  <a:solidFill>
                    <a:srgbClr val="1F497D"/>
                  </a:solidFill>
                  <a:latin typeface="Calibri"/>
                </a:rPr>
                <a:t> reduced cost of capital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CF639C4-1741-404E-850A-0F42CBA4825F}"/>
                </a:ext>
              </a:extLst>
            </p:cNvPr>
            <p:cNvSpPr/>
            <p:nvPr/>
          </p:nvSpPr>
          <p:spPr>
            <a:xfrm>
              <a:off x="465996" y="5752787"/>
              <a:ext cx="3818926" cy="52535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GB" sz="1200" b="1" dirty="0">
                  <a:solidFill>
                    <a:schemeClr val="bg1"/>
                  </a:solidFill>
                  <a:latin typeface="Calibri"/>
                </a:rPr>
                <a:t>TOC</a:t>
              </a:r>
            </a:p>
            <a:p>
              <a:pPr algn="ctr" defTabSz="685800"/>
              <a:r>
                <a:rPr lang="en-GB" sz="1200" b="1" dirty="0">
                  <a:solidFill>
                    <a:schemeClr val="bg1"/>
                  </a:solidFill>
                  <a:latin typeface="Calibri"/>
                </a:rPr>
                <a:t>Domestic Capital Markets</a:t>
              </a:r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A1D9B0BB-6172-47CC-8F55-2AE3AAD41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4867" y="904342"/>
              <a:ext cx="6340662" cy="1857964"/>
            </a:xfrm>
            <a:prstGeom prst="rect">
              <a:avLst/>
            </a:prstGeom>
          </p:spPr>
        </p:pic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5D4BE9B8-16CB-494D-8D42-4F8BC0B453E1}"/>
                </a:ext>
              </a:extLst>
            </p:cNvPr>
            <p:cNvGrpSpPr/>
            <p:nvPr/>
          </p:nvGrpSpPr>
          <p:grpSpPr>
            <a:xfrm>
              <a:off x="974430" y="3000409"/>
              <a:ext cx="10751098" cy="3277730"/>
              <a:chOff x="2122050" y="2601999"/>
              <a:chExt cx="9710341" cy="327773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E6181B2-22BF-4599-B38C-E659440D93D4}"/>
                  </a:ext>
                </a:extLst>
              </p:cNvPr>
              <p:cNvSpPr/>
              <p:nvPr/>
            </p:nvSpPr>
            <p:spPr>
              <a:xfrm>
                <a:off x="2122050" y="2786148"/>
                <a:ext cx="2749002" cy="71367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GB" sz="1200" b="1" dirty="0">
                    <a:solidFill>
                      <a:srgbClr val="1F497D"/>
                    </a:solidFill>
                    <a:latin typeface="Calibri"/>
                  </a:rPr>
                  <a:t>Increased access to finance to public &amp; private sector</a:t>
                </a:r>
              </a:p>
              <a:p>
                <a:pPr algn="ctr" defTabSz="685800"/>
                <a:r>
                  <a:rPr lang="en-GB" sz="1200" b="1" dirty="0" err="1">
                    <a:solidFill>
                      <a:srgbClr val="1F497D"/>
                    </a:solidFill>
                    <a:latin typeface="Calibri"/>
                  </a:rPr>
                  <a:t>e.g</a:t>
                </a:r>
                <a:r>
                  <a:rPr lang="en-GB" sz="1200" b="1" dirty="0">
                    <a:solidFill>
                      <a:srgbClr val="1F497D"/>
                    </a:solidFill>
                    <a:latin typeface="Calibri"/>
                  </a:rPr>
                  <a:t> infra, housing, corporate sectors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807D085-1019-48DB-99F6-E6FE0C2E2FBC}"/>
                  </a:ext>
                </a:extLst>
              </p:cNvPr>
              <p:cNvSpPr/>
              <p:nvPr/>
            </p:nvSpPr>
            <p:spPr>
              <a:xfrm>
                <a:off x="6281030" y="2801706"/>
                <a:ext cx="2575800" cy="71367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GB" sz="1200" b="1" dirty="0">
                    <a:solidFill>
                      <a:srgbClr val="1F497D"/>
                    </a:solidFill>
                    <a:latin typeface="Calibri"/>
                  </a:rPr>
                  <a:t>Resilience to financial shocks and support for macroeconomic stability </a:t>
                </a:r>
                <a:r>
                  <a:rPr lang="en-GB" sz="1200" b="1" dirty="0" err="1">
                    <a:solidFill>
                      <a:srgbClr val="1F497D"/>
                    </a:solidFill>
                    <a:latin typeface="Calibri"/>
                  </a:rPr>
                  <a:t>i.e</a:t>
                </a:r>
                <a:r>
                  <a:rPr lang="en-GB" sz="1200" b="1" dirty="0">
                    <a:solidFill>
                      <a:srgbClr val="1F497D"/>
                    </a:solidFill>
                    <a:latin typeface="Calibri"/>
                  </a:rPr>
                  <a:t> reduced likelihood &amp; impact of financial crisis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5612045-45ED-4DDC-9AB5-9E946EED1621}"/>
                  </a:ext>
                </a:extLst>
              </p:cNvPr>
              <p:cNvSpPr/>
              <p:nvPr/>
            </p:nvSpPr>
            <p:spPr>
              <a:xfrm>
                <a:off x="9992252" y="2825386"/>
                <a:ext cx="1840139" cy="71367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GB" sz="1200" b="1" dirty="0">
                    <a:solidFill>
                      <a:srgbClr val="1F497D"/>
                    </a:solidFill>
                    <a:latin typeface="Calibri"/>
                  </a:rPr>
                  <a:t>Environmental sustainability</a:t>
                </a:r>
              </a:p>
              <a:p>
                <a:pPr algn="ctr" defTabSz="685800"/>
                <a:r>
                  <a:rPr lang="en-GB" sz="1200" b="1" dirty="0" err="1">
                    <a:solidFill>
                      <a:srgbClr val="1F497D"/>
                    </a:solidFill>
                    <a:latin typeface="Calibri"/>
                  </a:rPr>
                  <a:t>i.e</a:t>
                </a:r>
                <a:r>
                  <a:rPr lang="en-GB" sz="1200" b="1" dirty="0">
                    <a:solidFill>
                      <a:srgbClr val="1F497D"/>
                    </a:solidFill>
                    <a:latin typeface="Calibri"/>
                  </a:rPr>
                  <a:t> greater resilience &amp; carbon-neutral growth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FFBAAF5-1282-48F1-B6AD-14F76DA82714}"/>
                  </a:ext>
                </a:extLst>
              </p:cNvPr>
              <p:cNvSpPr/>
              <p:nvPr/>
            </p:nvSpPr>
            <p:spPr>
              <a:xfrm>
                <a:off x="5772994" y="5338291"/>
                <a:ext cx="3818927" cy="541437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 w="1905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GB" sz="1200" b="1" dirty="0">
                    <a:solidFill>
                      <a:schemeClr val="bg1"/>
                    </a:solidFill>
                    <a:latin typeface="Calibri"/>
                  </a:rPr>
                  <a:t>TOC</a:t>
                </a:r>
              </a:p>
              <a:p>
                <a:pPr algn="ctr" defTabSz="685800"/>
                <a:r>
                  <a:rPr lang="en-GB" sz="1200" b="1" dirty="0">
                    <a:solidFill>
                      <a:schemeClr val="bg1"/>
                    </a:solidFill>
                    <a:latin typeface="Calibri"/>
                  </a:rPr>
                  <a:t>Local Currency Finance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A869CEC-64E3-4E07-9018-CE5E4A09C134}"/>
                  </a:ext>
                </a:extLst>
              </p:cNvPr>
              <p:cNvSpPr/>
              <p:nvPr/>
            </p:nvSpPr>
            <p:spPr>
              <a:xfrm>
                <a:off x="9921646" y="5338292"/>
                <a:ext cx="1906628" cy="541437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 w="1905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GB" sz="1200" b="1" dirty="0">
                    <a:solidFill>
                      <a:schemeClr val="bg1"/>
                    </a:solidFill>
                    <a:latin typeface="Calibri"/>
                  </a:rPr>
                  <a:t>TOC</a:t>
                </a:r>
              </a:p>
              <a:p>
                <a:pPr algn="ctr" defTabSz="685800"/>
                <a:r>
                  <a:rPr lang="en-GB" sz="1200" b="1" dirty="0">
                    <a:solidFill>
                      <a:schemeClr val="bg1"/>
                    </a:solidFill>
                    <a:latin typeface="Calibri"/>
                  </a:rPr>
                  <a:t>Green and Sustainable Bonds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139ED93-4D9D-4DC5-8941-4B404E708BB9}"/>
                  </a:ext>
                </a:extLst>
              </p:cNvPr>
              <p:cNvSpPr/>
              <p:nvPr/>
            </p:nvSpPr>
            <p:spPr>
              <a:xfrm>
                <a:off x="5772994" y="4118173"/>
                <a:ext cx="1835730" cy="74968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GB" sz="1200" b="1" dirty="0">
                    <a:solidFill>
                      <a:srgbClr val="1F497D"/>
                    </a:solidFill>
                    <a:latin typeface="Calibri"/>
                  </a:rPr>
                  <a:t>Reduced currency risk improving stability and creditworthiness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351F63-DED2-4B71-8B9C-700ABE881B47}"/>
                  </a:ext>
                </a:extLst>
              </p:cNvPr>
              <p:cNvSpPr/>
              <p:nvPr/>
            </p:nvSpPr>
            <p:spPr>
              <a:xfrm>
                <a:off x="9996370" y="4154185"/>
                <a:ext cx="1835730" cy="71366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GB" sz="1200" b="1" dirty="0">
                    <a:solidFill>
                      <a:srgbClr val="1F497D"/>
                    </a:solidFill>
                    <a:latin typeface="Calibri"/>
                  </a:rPr>
                  <a:t>Increased financing directed to climate adaptation and mitigation projects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24E0FCA4-27CF-47BA-9B08-E6F14E7D8D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08724" y="3515377"/>
                <a:ext cx="0" cy="27370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0C861FBF-91EA-423E-9631-AA38E363F5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674680" y="3789080"/>
                <a:ext cx="1999382" cy="361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9D9136B-DC07-4F35-813E-E4676DAC77C1}"/>
                  </a:ext>
                </a:extLst>
              </p:cNvPr>
              <p:cNvSpPr/>
              <p:nvPr/>
            </p:nvSpPr>
            <p:spPr>
              <a:xfrm>
                <a:off x="7756204" y="4154186"/>
                <a:ext cx="1835717" cy="71366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GB" sz="1200" b="1" dirty="0">
                    <a:solidFill>
                      <a:srgbClr val="1F497D"/>
                    </a:solidFill>
                    <a:latin typeface="Calibri"/>
                  </a:rPr>
                  <a:t>Reduced refinancing risk improving stability and creditworthiness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08AFE41-C591-4CD5-B547-C2391B837AA9}"/>
                  </a:ext>
                </a:extLst>
              </p:cNvPr>
              <p:cNvSpPr/>
              <p:nvPr/>
            </p:nvSpPr>
            <p:spPr>
              <a:xfrm>
                <a:off x="3607539" y="4133833"/>
                <a:ext cx="1835730" cy="73402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GB" sz="1200" b="1" dirty="0">
                    <a:solidFill>
                      <a:srgbClr val="1F497D"/>
                    </a:solidFill>
                    <a:latin typeface="Calibri"/>
                  </a:rPr>
                  <a:t>Financial Sector Diversification </a:t>
                </a:r>
                <a:r>
                  <a:rPr lang="en-GB" sz="1200" b="1" dirty="0" err="1">
                    <a:solidFill>
                      <a:srgbClr val="1F497D"/>
                    </a:solidFill>
                    <a:latin typeface="Calibri"/>
                  </a:rPr>
                  <a:t>i.e</a:t>
                </a:r>
                <a:r>
                  <a:rPr lang="en-GB" sz="1200" b="1" dirty="0">
                    <a:solidFill>
                      <a:srgbClr val="1F497D"/>
                    </a:solidFill>
                    <a:latin typeface="Calibri"/>
                  </a:rPr>
                  <a:t> reducing dependency on banks</a:t>
                </a: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D3B3D412-C69C-42E0-AB19-775AF11347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605624" y="2611393"/>
                <a:ext cx="7306697" cy="1306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3AE23DBD-FF7B-408F-88B3-1449922D5A02}"/>
                  </a:ext>
                </a:extLst>
              </p:cNvPr>
              <p:cNvCxnSpPr>
                <a:endCxn id="44" idx="0"/>
              </p:cNvCxnSpPr>
              <p:nvPr/>
            </p:nvCxnSpPr>
            <p:spPr>
              <a:xfrm>
                <a:off x="8674062" y="3825267"/>
                <a:ext cx="1" cy="3289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7B14AB68-7E45-4D3C-968A-E5587C86E2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73704" y="3789255"/>
                <a:ext cx="1" cy="3289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306A60B5-4768-465E-9F54-095FA61583B7}"/>
                  </a:ext>
                </a:extLst>
              </p:cNvPr>
              <p:cNvCxnSpPr>
                <a:cxnSpLocks/>
                <a:stCxn id="42" idx="2"/>
              </p:cNvCxnSpPr>
              <p:nvPr/>
            </p:nvCxnSpPr>
            <p:spPr>
              <a:xfrm>
                <a:off x="6690859" y="4867856"/>
                <a:ext cx="0" cy="4704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231BB317-9B72-49B8-93B2-7430E02320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4017" y="4867854"/>
                <a:ext cx="0" cy="4704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803836DF-7C55-4247-9981-336C1429CE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063" y="4867856"/>
                <a:ext cx="0" cy="4704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CDEB3CD5-E5A2-4500-9E64-3CFACDF89C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1630" y="4867854"/>
                <a:ext cx="0" cy="4704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202F9C36-FBF6-4E5F-8B87-DE43AC509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12322" y="4858908"/>
                <a:ext cx="0" cy="4704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22D0FC74-2C57-41D7-8B91-CEFA10670D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583895" y="3779261"/>
                <a:ext cx="1957735" cy="253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753208A3-24D0-4590-BCBC-D619B30066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84983" y="3804628"/>
                <a:ext cx="1" cy="3289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20C02B57-F34E-4823-86C3-784766ECEF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1629" y="3797354"/>
                <a:ext cx="1" cy="3289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F7FD2A34-3577-4941-AB1E-541222B14C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29156" y="3499818"/>
                <a:ext cx="0" cy="29753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77C9F30E-0329-4DCB-A6FD-341C382889D2}"/>
                  </a:ext>
                </a:extLst>
              </p:cNvPr>
              <p:cNvCxnSpPr>
                <a:stCxn id="43" idx="0"/>
                <a:endCxn id="27" idx="2"/>
              </p:cNvCxnSpPr>
              <p:nvPr/>
            </p:nvCxnSpPr>
            <p:spPr>
              <a:xfrm flipH="1" flipV="1">
                <a:off x="10912322" y="3539056"/>
                <a:ext cx="1913" cy="6151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BC0903EF-77D5-487E-B78A-0E7BBA23571C}"/>
                  </a:ext>
                </a:extLst>
              </p:cNvPr>
              <p:cNvCxnSpPr>
                <a:stCxn id="27" idx="0"/>
              </p:cNvCxnSpPr>
              <p:nvPr/>
            </p:nvCxnSpPr>
            <p:spPr>
              <a:xfrm flipV="1">
                <a:off x="10912322" y="2622791"/>
                <a:ext cx="1913" cy="2025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0EC5F902-C0F1-4552-9E46-74C4617EDA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07539" y="2601999"/>
                <a:ext cx="1913" cy="2025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331277BF-5E01-4552-BDBF-21733BB8FC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56204" y="2610393"/>
                <a:ext cx="1913" cy="2025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1" name="Connector: Elbow 120">
              <a:extLst>
                <a:ext uri="{FF2B5EF4-FFF2-40B4-BE49-F238E27FC236}">
                  <a16:creationId xmlns:a16="http://schemas.microsoft.com/office/drawing/2014/main" id="{CC43DF8F-F414-41F9-92EB-5F3D29142F8C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995728" y="2000246"/>
              <a:ext cx="1176034" cy="865876"/>
            </a:xfrm>
            <a:prstGeom prst="bentConnector3">
              <a:avLst>
                <a:gd name="adj1" fmla="val 10183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8397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4">
            <a:extLst>
              <a:ext uri="{FF2B5EF4-FFF2-40B4-BE49-F238E27FC236}">
                <a16:creationId xmlns:a16="http://schemas.microsoft.com/office/drawing/2014/main" id="{441020CE-4666-4CED-9DB0-D61E26452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    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BAE4B7A9-6605-440C-8BC5-8C1D7265749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43250" y="958850"/>
            <a:ext cx="5873750" cy="5422900"/>
            <a:chOff x="952" y="578"/>
            <a:chExt cx="3793" cy="3793"/>
          </a:xfrm>
        </p:grpSpPr>
        <p:sp>
          <p:nvSpPr>
            <p:cNvPr id="18476" name="AutoShape 15">
              <a:extLst>
                <a:ext uri="{FF2B5EF4-FFF2-40B4-BE49-F238E27FC236}">
                  <a16:creationId xmlns:a16="http://schemas.microsoft.com/office/drawing/2014/main" id="{F2590072-4F66-420C-A9A6-29D46D905A4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52" y="578"/>
              <a:ext cx="3793" cy="37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 w 21600"/>
                <a:gd name="T13" fmla="*/ 0 h 21600"/>
                <a:gd name="T14" fmla="*/ 21594 w 21600"/>
                <a:gd name="T15" fmla="*/ 110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094" y="9237"/>
                  </a:moveTo>
                  <a:cubicBezTo>
                    <a:pt x="4821" y="6120"/>
                    <a:pt x="7599" y="3914"/>
                    <a:pt x="10800" y="3915"/>
                  </a:cubicBezTo>
                  <a:cubicBezTo>
                    <a:pt x="14000" y="3915"/>
                    <a:pt x="16778" y="6120"/>
                    <a:pt x="17505" y="9237"/>
                  </a:cubicBezTo>
                  <a:lnTo>
                    <a:pt x="21318" y="8348"/>
                  </a:lnTo>
                  <a:cubicBezTo>
                    <a:pt x="20178" y="3459"/>
                    <a:pt x="15820" y="-1"/>
                    <a:pt x="10799" y="0"/>
                  </a:cubicBezTo>
                  <a:cubicBezTo>
                    <a:pt x="5779" y="0"/>
                    <a:pt x="1421" y="3459"/>
                    <a:pt x="281" y="8348"/>
                  </a:cubicBezTo>
                  <a:close/>
                </a:path>
              </a:pathLst>
            </a:custGeom>
            <a:gradFill rotWithShape="0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KE"/>
            </a:p>
          </p:txBody>
        </p:sp>
        <p:sp>
          <p:nvSpPr>
            <p:cNvPr id="18477" name="Text Box 16">
              <a:extLst>
                <a:ext uri="{FF2B5EF4-FFF2-40B4-BE49-F238E27FC236}">
                  <a16:creationId xmlns:a16="http://schemas.microsoft.com/office/drawing/2014/main" id="{61D19240-B47B-4718-955C-6C8914E8B44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205" y="629"/>
              <a:ext cx="1355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KE" sz="1600" b="1" dirty="0">
                  <a:latin typeface="Museo Sans 700" panose="02000000000000000000" pitchFamily="50" charset="0"/>
                </a:rPr>
                <a:t>SUPPORTING </a:t>
              </a:r>
            </a:p>
            <a:p>
              <a:pPr algn="ctr" eaLnBrk="1" hangingPunct="1"/>
              <a:r>
                <a:rPr lang="en-US" altLang="en-KE" sz="1600" b="1" dirty="0">
                  <a:latin typeface="Museo Sans 700" panose="02000000000000000000" pitchFamily="50" charset="0"/>
                </a:rPr>
                <a:t>FUNCTIONS</a:t>
              </a:r>
              <a:endParaRPr lang="en-GB" altLang="en-KE" sz="1600" b="1" dirty="0">
                <a:latin typeface="Museo Sans 700" panose="02000000000000000000" pitchFamily="50" charset="0"/>
              </a:endParaRPr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7FACAFFD-FBD7-4D80-9D21-55561AD9508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43250" y="926616"/>
            <a:ext cx="5873750" cy="5422900"/>
            <a:chOff x="952" y="402"/>
            <a:chExt cx="3793" cy="3793"/>
          </a:xfrm>
        </p:grpSpPr>
        <p:sp>
          <p:nvSpPr>
            <p:cNvPr id="18474" name="AutoShape 18">
              <a:extLst>
                <a:ext uri="{FF2B5EF4-FFF2-40B4-BE49-F238E27FC236}">
                  <a16:creationId xmlns:a16="http://schemas.microsoft.com/office/drawing/2014/main" id="{17D42ED9-A58D-4329-9A08-5DD28AEBA86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V="1">
              <a:off x="952" y="402"/>
              <a:ext cx="3793" cy="37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 w 21600"/>
                <a:gd name="T13" fmla="*/ 0 h 21600"/>
                <a:gd name="T14" fmla="*/ 21583 w 21600"/>
                <a:gd name="T15" fmla="*/ 1122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861" y="9316"/>
                  </a:moveTo>
                  <a:cubicBezTo>
                    <a:pt x="4561" y="6043"/>
                    <a:pt x="7453" y="3704"/>
                    <a:pt x="10800" y="3705"/>
                  </a:cubicBezTo>
                  <a:cubicBezTo>
                    <a:pt x="14146" y="3705"/>
                    <a:pt x="17038" y="6043"/>
                    <a:pt x="17738" y="9316"/>
                  </a:cubicBezTo>
                  <a:lnTo>
                    <a:pt x="21361" y="8541"/>
                  </a:lnTo>
                  <a:cubicBezTo>
                    <a:pt x="20295" y="3559"/>
                    <a:pt x="15894" y="-1"/>
                    <a:pt x="10799" y="0"/>
                  </a:cubicBezTo>
                  <a:cubicBezTo>
                    <a:pt x="5705" y="0"/>
                    <a:pt x="1304" y="3559"/>
                    <a:pt x="238" y="8541"/>
                  </a:cubicBezTo>
                  <a:close/>
                </a:path>
              </a:pathLst>
            </a:custGeom>
            <a:gradFill rotWithShape="0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KE"/>
            </a:p>
          </p:txBody>
        </p:sp>
        <p:sp>
          <p:nvSpPr>
            <p:cNvPr id="18475" name="Text Box 19">
              <a:extLst>
                <a:ext uri="{FF2B5EF4-FFF2-40B4-BE49-F238E27FC236}">
                  <a16:creationId xmlns:a16="http://schemas.microsoft.com/office/drawing/2014/main" id="{553C29DF-6709-4CAB-A9BE-70C8C2828AA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200" y="3918"/>
              <a:ext cx="135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KE" sz="1600" b="1" dirty="0">
                  <a:latin typeface="Museo Sans 700" panose="02000000000000000000" pitchFamily="50" charset="0"/>
                </a:rPr>
                <a:t>RULES</a:t>
              </a:r>
              <a:endParaRPr lang="en-GB" altLang="en-KE" sz="1600" dirty="0">
                <a:latin typeface="Museo Sans 700" panose="02000000000000000000" pitchFamily="50" charset="0"/>
              </a:endParaRPr>
            </a:p>
          </p:txBody>
        </p:sp>
      </p:grpSp>
      <p:sp>
        <p:nvSpPr>
          <p:cNvPr id="23557" name="Rectangle 21">
            <a:extLst>
              <a:ext uri="{FF2B5EF4-FFF2-40B4-BE49-F238E27FC236}">
                <a16:creationId xmlns:a16="http://schemas.microsoft.com/office/drawing/2014/main" id="{C242E703-8022-4F0E-BC89-3921D6A52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0513" y="5607051"/>
            <a:ext cx="7794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KE" sz="1600" i="1" dirty="0">
                <a:solidFill>
                  <a:srgbClr val="000000"/>
                </a:solidFill>
                <a:latin typeface="Museo Sans 700" panose="02000000000000000000" pitchFamily="50" charset="0"/>
              </a:rPr>
              <a:t>Laws</a:t>
            </a:r>
            <a:endParaRPr lang="en-GB" altLang="en-KE" sz="1600" dirty="0">
              <a:latin typeface="Museo Sans 700" panose="02000000000000000000" pitchFamily="50" charset="0"/>
            </a:endParaRPr>
          </a:p>
        </p:txBody>
      </p:sp>
      <p:sp>
        <p:nvSpPr>
          <p:cNvPr id="23558" name="Rectangle 22">
            <a:extLst>
              <a:ext uri="{FF2B5EF4-FFF2-40B4-BE49-F238E27FC236}">
                <a16:creationId xmlns:a16="http://schemas.microsoft.com/office/drawing/2014/main" id="{48B219C4-D9E1-4BC7-B25B-880C7D70990F}"/>
              </a:ext>
            </a:extLst>
          </p:cNvPr>
          <p:cNvSpPr>
            <a:spLocks noChangeArrowheads="1"/>
          </p:cNvSpPr>
          <p:nvPr/>
        </p:nvSpPr>
        <p:spPr bwMode="auto">
          <a:xfrm rot="18284242">
            <a:off x="7343776" y="4641851"/>
            <a:ext cx="150018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KE" sz="1600" i="1" dirty="0">
                <a:solidFill>
                  <a:srgbClr val="000000"/>
                </a:solidFill>
                <a:latin typeface="Museo Sans 700" panose="02000000000000000000" pitchFamily="50" charset="0"/>
              </a:rPr>
              <a:t>Informal rules &amp; norms</a:t>
            </a:r>
            <a:endParaRPr lang="en-GB" altLang="en-KE" sz="1600" dirty="0">
              <a:latin typeface="Museo Sans 700" panose="02000000000000000000" pitchFamily="50" charset="0"/>
            </a:endParaRPr>
          </a:p>
        </p:txBody>
      </p:sp>
      <p:sp>
        <p:nvSpPr>
          <p:cNvPr id="23559" name="Rectangle 23">
            <a:extLst>
              <a:ext uri="{FF2B5EF4-FFF2-40B4-BE49-F238E27FC236}">
                <a16:creationId xmlns:a16="http://schemas.microsoft.com/office/drawing/2014/main" id="{3781C4A7-E390-42BD-960F-2F951A1CD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8951" y="5607050"/>
            <a:ext cx="21764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KE" sz="1600" i="1" dirty="0">
                <a:solidFill>
                  <a:srgbClr val="000000"/>
                </a:solidFill>
                <a:latin typeface="Museo Sans 700" panose="02000000000000000000" pitchFamily="50" charset="0"/>
              </a:rPr>
              <a:t>Standards</a:t>
            </a:r>
            <a:endParaRPr lang="en-GB" altLang="en-KE" sz="1600" dirty="0">
              <a:latin typeface="Museo Sans 700" panose="02000000000000000000" pitchFamily="50" charset="0"/>
            </a:endParaRPr>
          </a:p>
        </p:txBody>
      </p:sp>
      <p:sp>
        <p:nvSpPr>
          <p:cNvPr id="23560" name="Rectangle 24">
            <a:extLst>
              <a:ext uri="{FF2B5EF4-FFF2-40B4-BE49-F238E27FC236}">
                <a16:creationId xmlns:a16="http://schemas.microsoft.com/office/drawing/2014/main" id="{83041791-D0B8-4C3B-90C0-45763506A737}"/>
              </a:ext>
            </a:extLst>
          </p:cNvPr>
          <p:cNvSpPr>
            <a:spLocks noChangeArrowheads="1"/>
          </p:cNvSpPr>
          <p:nvPr/>
        </p:nvSpPr>
        <p:spPr bwMode="auto">
          <a:xfrm rot="3265482">
            <a:off x="3051176" y="4643438"/>
            <a:ext cx="17399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KE" sz="1600" i="1" dirty="0">
                <a:solidFill>
                  <a:srgbClr val="000000"/>
                </a:solidFill>
                <a:latin typeface="Museo Sans 700" panose="02000000000000000000" pitchFamily="50" charset="0"/>
              </a:rPr>
              <a:t>Regulations</a:t>
            </a:r>
            <a:endParaRPr lang="en-GB" altLang="en-KE" sz="1600" dirty="0">
              <a:latin typeface="Museo Sans 700" panose="02000000000000000000" pitchFamily="50" charset="0"/>
            </a:endParaRPr>
          </a:p>
        </p:txBody>
      </p:sp>
      <p:sp>
        <p:nvSpPr>
          <p:cNvPr id="23561" name="Rectangle 25">
            <a:extLst>
              <a:ext uri="{FF2B5EF4-FFF2-40B4-BE49-F238E27FC236}">
                <a16:creationId xmlns:a16="http://schemas.microsoft.com/office/drawing/2014/main" id="{0F559BC8-1159-4C98-B198-E1C0C4693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0339" y="1643063"/>
            <a:ext cx="15890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KE" sz="1600" i="1" dirty="0">
                <a:latin typeface="Museo Sans 700" panose="02000000000000000000" pitchFamily="50" charset="0"/>
              </a:rPr>
              <a:t>Information</a:t>
            </a:r>
            <a:endParaRPr lang="en-GB" altLang="en-KE" sz="1600" dirty="0">
              <a:latin typeface="Museo Sans 700" panose="02000000000000000000" pitchFamily="50" charset="0"/>
            </a:endParaRPr>
          </a:p>
        </p:txBody>
      </p:sp>
      <p:sp>
        <p:nvSpPr>
          <p:cNvPr id="23562" name="Rectangle 26">
            <a:extLst>
              <a:ext uri="{FF2B5EF4-FFF2-40B4-BE49-F238E27FC236}">
                <a16:creationId xmlns:a16="http://schemas.microsoft.com/office/drawing/2014/main" id="{C0CDDC02-948A-4BC9-A309-08B49F43E13C}"/>
              </a:ext>
            </a:extLst>
          </p:cNvPr>
          <p:cNvSpPr>
            <a:spLocks noChangeArrowheads="1"/>
          </p:cNvSpPr>
          <p:nvPr/>
        </p:nvSpPr>
        <p:spPr bwMode="auto">
          <a:xfrm rot="18077031">
            <a:off x="3545682" y="2102644"/>
            <a:ext cx="13509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KE" sz="1600" i="1" dirty="0">
                <a:solidFill>
                  <a:srgbClr val="000000"/>
                </a:solidFill>
                <a:latin typeface="Museo Sans 700" panose="02000000000000000000" pitchFamily="50" charset="0"/>
              </a:rPr>
              <a:t>Infrastructure</a:t>
            </a:r>
            <a:endParaRPr lang="en-GB" altLang="en-KE" sz="1600" dirty="0">
              <a:latin typeface="Museo Sans 700" panose="02000000000000000000" pitchFamily="50" charset="0"/>
            </a:endParaRPr>
          </a:p>
        </p:txBody>
      </p:sp>
      <p:sp>
        <p:nvSpPr>
          <p:cNvPr id="23563" name="Rectangle 27">
            <a:extLst>
              <a:ext uri="{FF2B5EF4-FFF2-40B4-BE49-F238E27FC236}">
                <a16:creationId xmlns:a16="http://schemas.microsoft.com/office/drawing/2014/main" id="{8B11C9C4-F4F4-4C62-9BBF-19FBD8755904}"/>
              </a:ext>
            </a:extLst>
          </p:cNvPr>
          <p:cNvSpPr>
            <a:spLocks noChangeArrowheads="1"/>
          </p:cNvSpPr>
          <p:nvPr/>
        </p:nvSpPr>
        <p:spPr bwMode="auto">
          <a:xfrm rot="2805419">
            <a:off x="7048501" y="2116138"/>
            <a:ext cx="18002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KE" sz="1600" i="1" dirty="0">
                <a:solidFill>
                  <a:srgbClr val="000000"/>
                </a:solidFill>
                <a:latin typeface="Museo Sans 700" panose="02000000000000000000" pitchFamily="50" charset="0"/>
              </a:rPr>
              <a:t>Related</a:t>
            </a:r>
          </a:p>
          <a:p>
            <a:pPr algn="ctr" eaLnBrk="1" hangingPunct="1"/>
            <a:r>
              <a:rPr lang="en-US" altLang="en-KE" sz="1600" i="1" dirty="0">
                <a:solidFill>
                  <a:srgbClr val="000000"/>
                </a:solidFill>
                <a:latin typeface="Museo Sans 700" panose="02000000000000000000" pitchFamily="50" charset="0"/>
              </a:rPr>
              <a:t> services</a:t>
            </a:r>
            <a:endParaRPr lang="en-GB" altLang="en-KE" sz="1600" dirty="0">
              <a:latin typeface="Museo Sans 700" panose="02000000000000000000" pitchFamily="50" charset="0"/>
            </a:endParaRPr>
          </a:p>
        </p:txBody>
      </p:sp>
      <p:sp>
        <p:nvSpPr>
          <p:cNvPr id="23564" name="Line 37">
            <a:extLst>
              <a:ext uri="{FF2B5EF4-FFF2-40B4-BE49-F238E27FC236}">
                <a16:creationId xmlns:a16="http://schemas.microsoft.com/office/drawing/2014/main" id="{15D866E5-5E20-45E0-9585-8580C0DEE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3925" y="2546351"/>
            <a:ext cx="31115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KE"/>
          </a:p>
        </p:txBody>
      </p:sp>
      <p:sp>
        <p:nvSpPr>
          <p:cNvPr id="23565" name="Line 38">
            <a:extLst>
              <a:ext uri="{FF2B5EF4-FFF2-40B4-BE49-F238E27FC236}">
                <a16:creationId xmlns:a16="http://schemas.microsoft.com/office/drawing/2014/main" id="{BBDD30E8-2200-4EEE-AFF8-B408B96398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7376" y="2546351"/>
            <a:ext cx="37147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KE"/>
          </a:p>
        </p:txBody>
      </p:sp>
      <p:sp>
        <p:nvSpPr>
          <p:cNvPr id="23566" name="Line 39">
            <a:extLst>
              <a:ext uri="{FF2B5EF4-FFF2-40B4-BE49-F238E27FC236}">
                <a16:creationId xmlns:a16="http://schemas.microsoft.com/office/drawing/2014/main" id="{4A2FD5E4-29DA-400A-B49A-115CA3388F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9488" y="2043114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KE"/>
          </a:p>
        </p:txBody>
      </p:sp>
      <p:sp>
        <p:nvSpPr>
          <p:cNvPr id="23567" name="Text Box 40">
            <a:extLst>
              <a:ext uri="{FF2B5EF4-FFF2-40B4-BE49-F238E27FC236}">
                <a16:creationId xmlns:a16="http://schemas.microsoft.com/office/drawing/2014/main" id="{E530F78A-3F1F-4025-A32A-D64B6C7D4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239" y="2187576"/>
            <a:ext cx="1716087" cy="576263"/>
          </a:xfrm>
          <a:prstGeom prst="rect">
            <a:avLst/>
          </a:prstGeom>
          <a:solidFill>
            <a:srgbClr val="594B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KE" sz="1600" b="1" dirty="0">
                <a:solidFill>
                  <a:schemeClr val="bg1"/>
                </a:solidFill>
                <a:latin typeface="Museo Sans 700" panose="02000000000000000000" pitchFamily="50" charset="0"/>
              </a:rPr>
              <a:t>Informing &amp; communicating</a:t>
            </a:r>
            <a:endParaRPr lang="en-GB" altLang="en-KE" sz="1600" b="1" dirty="0">
              <a:solidFill>
                <a:schemeClr val="bg1"/>
              </a:solidFill>
              <a:latin typeface="Museo Sans 700" panose="02000000000000000000" pitchFamily="50" charset="0"/>
            </a:endParaRPr>
          </a:p>
        </p:txBody>
      </p:sp>
      <p:sp>
        <p:nvSpPr>
          <p:cNvPr id="23568" name="Line 41">
            <a:extLst>
              <a:ext uri="{FF2B5EF4-FFF2-40B4-BE49-F238E27FC236}">
                <a16:creationId xmlns:a16="http://schemas.microsoft.com/office/drawing/2014/main" id="{863F5BDA-290F-451B-947A-5553C63BB2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33925" y="4365626"/>
            <a:ext cx="311150" cy="504825"/>
          </a:xfrm>
          <a:prstGeom prst="line">
            <a:avLst/>
          </a:prstGeom>
          <a:noFill/>
          <a:ln w="28575">
            <a:solidFill>
              <a:srgbClr val="3D4D5B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KE"/>
          </a:p>
        </p:txBody>
      </p:sp>
      <p:sp>
        <p:nvSpPr>
          <p:cNvPr id="23569" name="Line 42">
            <a:extLst>
              <a:ext uri="{FF2B5EF4-FFF2-40B4-BE49-F238E27FC236}">
                <a16:creationId xmlns:a16="http://schemas.microsoft.com/office/drawing/2014/main" id="{593AD4D4-1EEB-4CA2-A777-5A3F8C2507E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37376" y="4365626"/>
            <a:ext cx="371475" cy="504825"/>
          </a:xfrm>
          <a:prstGeom prst="line">
            <a:avLst/>
          </a:prstGeom>
          <a:noFill/>
          <a:ln w="28575">
            <a:solidFill>
              <a:srgbClr val="3D4D5B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KE"/>
          </a:p>
        </p:txBody>
      </p:sp>
      <p:sp>
        <p:nvSpPr>
          <p:cNvPr id="23570" name="Line 43">
            <a:extLst>
              <a:ext uri="{FF2B5EF4-FFF2-40B4-BE49-F238E27FC236}">
                <a16:creationId xmlns:a16="http://schemas.microsoft.com/office/drawing/2014/main" id="{ED00A60E-B8D7-43FA-83BD-C3218808F9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59488" y="4365626"/>
            <a:ext cx="0" cy="1006475"/>
          </a:xfrm>
          <a:prstGeom prst="line">
            <a:avLst/>
          </a:prstGeom>
          <a:noFill/>
          <a:ln w="28575">
            <a:solidFill>
              <a:srgbClr val="3D4D5B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KE"/>
          </a:p>
        </p:txBody>
      </p:sp>
      <p:sp>
        <p:nvSpPr>
          <p:cNvPr id="23571" name="Text Box 44">
            <a:extLst>
              <a:ext uri="{FF2B5EF4-FFF2-40B4-BE49-F238E27FC236}">
                <a16:creationId xmlns:a16="http://schemas.microsoft.com/office/drawing/2014/main" id="{ECEC0863-3CF4-4FB3-A606-B6420B63B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239" y="4581526"/>
            <a:ext cx="1716087" cy="576263"/>
          </a:xfrm>
          <a:prstGeom prst="rect">
            <a:avLst/>
          </a:prstGeom>
          <a:solidFill>
            <a:srgbClr val="594B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KE" sz="1600" b="1" dirty="0">
                <a:solidFill>
                  <a:schemeClr val="bg1"/>
                </a:solidFill>
                <a:latin typeface="Museo Sans 700" panose="02000000000000000000" pitchFamily="50" charset="0"/>
              </a:rPr>
              <a:t>Setting &amp; enforcing rules</a:t>
            </a:r>
            <a:endParaRPr lang="en-GB" altLang="en-KE" sz="1600" b="1" dirty="0">
              <a:solidFill>
                <a:schemeClr val="bg1"/>
              </a:solidFill>
              <a:latin typeface="Museo Sans 700" panose="02000000000000000000" pitchFamily="50" charset="0"/>
            </a:endParaRPr>
          </a:p>
        </p:txBody>
      </p:sp>
      <p:sp>
        <p:nvSpPr>
          <p:cNvPr id="18452" name="Rectangle 47">
            <a:extLst>
              <a:ext uri="{FF2B5EF4-FFF2-40B4-BE49-F238E27FC236}">
                <a16:creationId xmlns:a16="http://schemas.microsoft.com/office/drawing/2014/main" id="{E0517622-5796-41DF-A82E-3DBB8B56F30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41146" y="325119"/>
            <a:ext cx="10515600" cy="60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KE" sz="3200" dirty="0">
                <a:latin typeface="Museo Sans 700" panose="02000000000000000000" pitchFamily="50" charset="0"/>
              </a:rPr>
              <a:t>The market system</a:t>
            </a:r>
            <a:endParaRPr lang="en-GB" altLang="en-KE" sz="3200" dirty="0">
              <a:latin typeface="Museo Sans 700" panose="02000000000000000000" pitchFamily="50" charset="0"/>
            </a:endParaRPr>
          </a:p>
        </p:txBody>
      </p:sp>
      <p:grpSp>
        <p:nvGrpSpPr>
          <p:cNvPr id="4" name="Group 55">
            <a:extLst>
              <a:ext uri="{FF2B5EF4-FFF2-40B4-BE49-F238E27FC236}">
                <a16:creationId xmlns:a16="http://schemas.microsoft.com/office/drawing/2014/main" id="{960C35F6-DC5F-459B-9420-F9853184CA79}"/>
              </a:ext>
            </a:extLst>
          </p:cNvPr>
          <p:cNvGrpSpPr>
            <a:grpSpLocks/>
          </p:cNvGrpSpPr>
          <p:nvPr/>
        </p:nvGrpSpPr>
        <p:grpSpPr bwMode="auto">
          <a:xfrm>
            <a:off x="1329842" y="1179512"/>
            <a:ext cx="9001125" cy="5616575"/>
            <a:chOff x="172" y="709"/>
            <a:chExt cx="5670" cy="3538"/>
          </a:xfrm>
        </p:grpSpPr>
        <p:sp>
          <p:nvSpPr>
            <p:cNvPr id="18468" name="Text Box 49">
              <a:extLst>
                <a:ext uri="{FF2B5EF4-FFF2-40B4-BE49-F238E27FC236}">
                  <a16:creationId xmlns:a16="http://schemas.microsoft.com/office/drawing/2014/main" id="{3CC77B4D-7F73-4661-8E93-B8FF98C544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2895"/>
              <a:ext cx="1284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KE" sz="1500" i="1" dirty="0">
                  <a:solidFill>
                    <a:srgbClr val="214365"/>
                  </a:solidFill>
                  <a:latin typeface="+mn-lt"/>
                </a:rPr>
                <a:t>Business membership organisations</a:t>
              </a:r>
            </a:p>
          </p:txBody>
        </p:sp>
        <p:sp>
          <p:nvSpPr>
            <p:cNvPr id="18469" name="Text Box 50">
              <a:extLst>
                <a:ext uri="{FF2B5EF4-FFF2-40B4-BE49-F238E27FC236}">
                  <a16:creationId xmlns:a16="http://schemas.microsoft.com/office/drawing/2014/main" id="{8B4AF5CE-050A-4847-80B8-62206526C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" y="1399"/>
              <a:ext cx="1169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KE" sz="1500" i="1" dirty="0">
                  <a:solidFill>
                    <a:srgbClr val="214365"/>
                  </a:solidFill>
                  <a:latin typeface="+mn-lt"/>
                </a:rPr>
                <a:t>Government</a:t>
              </a:r>
              <a:endParaRPr lang="en-GB" altLang="en-KE" sz="1500" i="1" dirty="0">
                <a:solidFill>
                  <a:srgbClr val="214365"/>
                </a:solidFill>
                <a:latin typeface="+mn-lt"/>
              </a:endParaRPr>
            </a:p>
          </p:txBody>
        </p:sp>
        <p:sp>
          <p:nvSpPr>
            <p:cNvPr id="18470" name="Text Box 51">
              <a:extLst>
                <a:ext uri="{FF2B5EF4-FFF2-40B4-BE49-F238E27FC236}">
                  <a16:creationId xmlns:a16="http://schemas.microsoft.com/office/drawing/2014/main" id="{F32234A6-3514-44AC-9622-2E872AF2A1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2" y="1304"/>
              <a:ext cx="1039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KE" sz="1500" i="1" dirty="0">
                  <a:solidFill>
                    <a:srgbClr val="214365"/>
                  </a:solidFill>
                  <a:latin typeface="+mn-lt"/>
                </a:rPr>
                <a:t>Private sector</a:t>
              </a:r>
              <a:endParaRPr lang="en-GB" altLang="en-KE" sz="1500" i="1" dirty="0">
                <a:solidFill>
                  <a:srgbClr val="214365"/>
                </a:solidFill>
                <a:latin typeface="+mn-lt"/>
              </a:endParaRPr>
            </a:p>
          </p:txBody>
        </p:sp>
        <p:sp>
          <p:nvSpPr>
            <p:cNvPr id="18471" name="Text Box 52">
              <a:extLst>
                <a:ext uri="{FF2B5EF4-FFF2-40B4-BE49-F238E27FC236}">
                  <a16:creationId xmlns:a16="http://schemas.microsoft.com/office/drawing/2014/main" id="{E9BC151F-FB31-4C21-B881-59A8B1EB50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8" y="4020"/>
              <a:ext cx="1904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KE" sz="1500" i="1" dirty="0">
                  <a:solidFill>
                    <a:srgbClr val="214365"/>
                  </a:solidFill>
                  <a:latin typeface="Arial" panose="020B0604020202020204" pitchFamily="34" charset="0"/>
                </a:rPr>
                <a:t>Not-for-profit sector</a:t>
              </a:r>
              <a:endParaRPr lang="en-GB" altLang="en-KE" sz="1500" i="1" dirty="0">
                <a:solidFill>
                  <a:srgbClr val="214365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72" name="Text Box 53">
              <a:extLst>
                <a:ext uri="{FF2B5EF4-FFF2-40B4-BE49-F238E27FC236}">
                  <a16:creationId xmlns:a16="http://schemas.microsoft.com/office/drawing/2014/main" id="{ABE31E0D-609B-4444-860A-C825D89683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" y="2987"/>
              <a:ext cx="800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KE" sz="1500" i="1" dirty="0">
                  <a:solidFill>
                    <a:srgbClr val="214365"/>
                  </a:solidFill>
                  <a:latin typeface="+mn-lt"/>
                </a:rPr>
                <a:t>Informal </a:t>
              </a:r>
            </a:p>
            <a:p>
              <a:pPr algn="ctr" eaLnBrk="1" hangingPunct="1"/>
              <a:r>
                <a:rPr lang="en-US" altLang="en-KE" sz="1500" i="1" dirty="0">
                  <a:solidFill>
                    <a:srgbClr val="214365"/>
                  </a:solidFill>
                  <a:latin typeface="+mn-lt"/>
                </a:rPr>
                <a:t>networks</a:t>
              </a:r>
              <a:endParaRPr lang="en-GB" altLang="en-KE" sz="1500" i="1" dirty="0">
                <a:solidFill>
                  <a:srgbClr val="214365"/>
                </a:solidFill>
                <a:latin typeface="+mn-lt"/>
              </a:endParaRPr>
            </a:p>
          </p:txBody>
        </p:sp>
        <p:sp>
          <p:nvSpPr>
            <p:cNvPr id="18473" name="Text Box 54">
              <a:extLst>
                <a:ext uri="{FF2B5EF4-FFF2-40B4-BE49-F238E27FC236}">
                  <a16:creationId xmlns:a16="http://schemas.microsoft.com/office/drawing/2014/main" id="{AC229BEC-07C0-4446-9F5E-3DB58E2FC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" y="709"/>
              <a:ext cx="166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KE" sz="1500" b="1" dirty="0">
                  <a:solidFill>
                    <a:srgbClr val="214365"/>
                  </a:solidFill>
                  <a:latin typeface="Arial" panose="020B0604020202020204" pitchFamily="34" charset="0"/>
                </a:rPr>
                <a:t>MARKET PLAYERS</a:t>
              </a:r>
            </a:p>
          </p:txBody>
        </p:sp>
      </p:grpSp>
      <p:grpSp>
        <p:nvGrpSpPr>
          <p:cNvPr id="5" name="Group 44">
            <a:extLst>
              <a:ext uri="{FF2B5EF4-FFF2-40B4-BE49-F238E27FC236}">
                <a16:creationId xmlns:a16="http://schemas.microsoft.com/office/drawing/2014/main" id="{A26E08B5-BC86-432F-8E66-E229E38CF549}"/>
              </a:ext>
            </a:extLst>
          </p:cNvPr>
          <p:cNvGrpSpPr>
            <a:grpSpLocks/>
          </p:cNvGrpSpPr>
          <p:nvPr/>
        </p:nvGrpSpPr>
        <p:grpSpPr bwMode="auto">
          <a:xfrm>
            <a:off x="4481513" y="3141663"/>
            <a:ext cx="3198812" cy="1223962"/>
            <a:chOff x="3338513" y="3141663"/>
            <a:chExt cx="3198812" cy="1223962"/>
          </a:xfrm>
        </p:grpSpPr>
        <p:grpSp>
          <p:nvGrpSpPr>
            <p:cNvPr id="18460" name="Group 56">
              <a:extLst>
                <a:ext uri="{FF2B5EF4-FFF2-40B4-BE49-F238E27FC236}">
                  <a16:creationId xmlns:a16="http://schemas.microsoft.com/office/drawing/2014/main" id="{970AA828-8248-40AD-88A3-D22864D22A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8513" y="3141663"/>
              <a:ext cx="3198812" cy="1223962"/>
              <a:chOff x="2699" y="2024"/>
              <a:chExt cx="1678" cy="771"/>
            </a:xfrm>
          </p:grpSpPr>
          <p:sp>
            <p:nvSpPr>
              <p:cNvPr id="18462" name="AutoShape 57">
                <a:extLst>
                  <a:ext uri="{FF2B5EF4-FFF2-40B4-BE49-F238E27FC236}">
                    <a16:creationId xmlns:a16="http://schemas.microsoft.com/office/drawing/2014/main" id="{BBBE138F-0B10-4190-B532-D2E2EC75C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" y="2024"/>
                <a:ext cx="1678" cy="771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594B6D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KE"/>
              </a:p>
            </p:txBody>
          </p:sp>
          <p:grpSp>
            <p:nvGrpSpPr>
              <p:cNvPr id="18463" name="Group 58">
                <a:extLst>
                  <a:ext uri="{FF2B5EF4-FFF2-40B4-BE49-F238E27FC236}">
                    <a16:creationId xmlns:a16="http://schemas.microsoft.com/office/drawing/2014/main" id="{A2E3C46E-BA10-4C93-9216-4144944D1E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46" y="2085"/>
                <a:ext cx="1540" cy="631"/>
                <a:chOff x="215" y="2085"/>
                <a:chExt cx="1540" cy="631"/>
              </a:xfrm>
            </p:grpSpPr>
            <p:sp>
              <p:nvSpPr>
                <p:cNvPr id="18464" name="AutoShape 59">
                  <a:extLst>
                    <a:ext uri="{FF2B5EF4-FFF2-40B4-BE49-F238E27FC236}">
                      <a16:creationId xmlns:a16="http://schemas.microsoft.com/office/drawing/2014/main" id="{DCF04F74-3B92-493B-A3EC-24EA0B2F47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5" y="2273"/>
                  <a:ext cx="576" cy="227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9525">
                  <a:solidFill>
                    <a:srgbClr val="4A4355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GB" altLang="en-KE" sz="1400" dirty="0">
                      <a:solidFill>
                        <a:schemeClr val="tx2"/>
                      </a:solidFill>
                      <a:latin typeface="Museo Sans 700" panose="02000000000000000000" pitchFamily="50" charset="0"/>
                    </a:rPr>
                    <a:t>Demand</a:t>
                  </a:r>
                </a:p>
              </p:txBody>
            </p:sp>
            <p:sp>
              <p:nvSpPr>
                <p:cNvPr id="18465" name="AutoShape 60">
                  <a:extLst>
                    <a:ext uri="{FF2B5EF4-FFF2-40B4-BE49-F238E27FC236}">
                      <a16:creationId xmlns:a16="http://schemas.microsoft.com/office/drawing/2014/main" id="{6C03313A-873C-4410-B6F4-D03C065EC0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9" y="2273"/>
                  <a:ext cx="576" cy="227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rgbClr val="594B6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GB" altLang="en-KE" sz="1400" dirty="0">
                      <a:solidFill>
                        <a:srgbClr val="214365"/>
                      </a:solidFill>
                      <a:latin typeface="Museo Sans 700" panose="02000000000000000000" pitchFamily="50" charset="0"/>
                    </a:rPr>
                    <a:t>Supply</a:t>
                  </a:r>
                </a:p>
              </p:txBody>
            </p:sp>
            <p:sp>
              <p:nvSpPr>
                <p:cNvPr id="18466" name="Freeform 61">
                  <a:extLst>
                    <a:ext uri="{FF2B5EF4-FFF2-40B4-BE49-F238E27FC236}">
                      <a16:creationId xmlns:a16="http://schemas.microsoft.com/office/drawing/2014/main" id="{B9800436-D041-4692-8ADB-98E73B9A3C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8" y="2085"/>
                  <a:ext cx="884" cy="159"/>
                </a:xfrm>
                <a:custGeom>
                  <a:avLst/>
                  <a:gdLst>
                    <a:gd name="T0" fmla="*/ 0 w 884"/>
                    <a:gd name="T1" fmla="*/ 138 h 159"/>
                    <a:gd name="T2" fmla="*/ 122 w 884"/>
                    <a:gd name="T3" fmla="*/ 72 h 159"/>
                    <a:gd name="T4" fmla="*/ 251 w 884"/>
                    <a:gd name="T5" fmla="*/ 27 h 159"/>
                    <a:gd name="T6" fmla="*/ 353 w 884"/>
                    <a:gd name="T7" fmla="*/ 6 h 159"/>
                    <a:gd name="T8" fmla="*/ 446 w 884"/>
                    <a:gd name="T9" fmla="*/ 0 h 159"/>
                    <a:gd name="T10" fmla="*/ 581 w 884"/>
                    <a:gd name="T11" fmla="*/ 21 h 159"/>
                    <a:gd name="T12" fmla="*/ 699 w 884"/>
                    <a:gd name="T13" fmla="*/ 57 h 159"/>
                    <a:gd name="T14" fmla="*/ 884 w 884"/>
                    <a:gd name="T15" fmla="*/ 159 h 15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84"/>
                    <a:gd name="T25" fmla="*/ 0 h 159"/>
                    <a:gd name="T26" fmla="*/ 884 w 884"/>
                    <a:gd name="T27" fmla="*/ 159 h 15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84" h="159">
                      <a:moveTo>
                        <a:pt x="0" y="138"/>
                      </a:moveTo>
                      <a:lnTo>
                        <a:pt x="122" y="72"/>
                      </a:lnTo>
                      <a:lnTo>
                        <a:pt x="251" y="27"/>
                      </a:lnTo>
                      <a:lnTo>
                        <a:pt x="353" y="6"/>
                      </a:lnTo>
                      <a:lnTo>
                        <a:pt x="446" y="0"/>
                      </a:lnTo>
                      <a:lnTo>
                        <a:pt x="581" y="21"/>
                      </a:lnTo>
                      <a:lnTo>
                        <a:pt x="699" y="57"/>
                      </a:lnTo>
                      <a:lnTo>
                        <a:pt x="884" y="159"/>
                      </a:lnTo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KE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8467" name="Freeform 62">
                  <a:extLst>
                    <a:ext uri="{FF2B5EF4-FFF2-40B4-BE49-F238E27FC236}">
                      <a16:creationId xmlns:a16="http://schemas.microsoft.com/office/drawing/2014/main" id="{EC5A5ACE-79E2-4E40-A512-55FB63662B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522" y="2557"/>
                  <a:ext cx="884" cy="159"/>
                </a:xfrm>
                <a:custGeom>
                  <a:avLst/>
                  <a:gdLst>
                    <a:gd name="T0" fmla="*/ 0 w 884"/>
                    <a:gd name="T1" fmla="*/ 138 h 159"/>
                    <a:gd name="T2" fmla="*/ 122 w 884"/>
                    <a:gd name="T3" fmla="*/ 72 h 159"/>
                    <a:gd name="T4" fmla="*/ 251 w 884"/>
                    <a:gd name="T5" fmla="*/ 27 h 159"/>
                    <a:gd name="T6" fmla="*/ 353 w 884"/>
                    <a:gd name="T7" fmla="*/ 6 h 159"/>
                    <a:gd name="T8" fmla="*/ 446 w 884"/>
                    <a:gd name="T9" fmla="*/ 0 h 159"/>
                    <a:gd name="T10" fmla="*/ 581 w 884"/>
                    <a:gd name="T11" fmla="*/ 21 h 159"/>
                    <a:gd name="T12" fmla="*/ 699 w 884"/>
                    <a:gd name="T13" fmla="*/ 57 h 159"/>
                    <a:gd name="T14" fmla="*/ 884 w 884"/>
                    <a:gd name="T15" fmla="*/ 159 h 15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84"/>
                    <a:gd name="T25" fmla="*/ 0 h 159"/>
                    <a:gd name="T26" fmla="*/ 884 w 884"/>
                    <a:gd name="T27" fmla="*/ 159 h 15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84" h="159">
                      <a:moveTo>
                        <a:pt x="0" y="138"/>
                      </a:moveTo>
                      <a:lnTo>
                        <a:pt x="122" y="72"/>
                      </a:lnTo>
                      <a:lnTo>
                        <a:pt x="251" y="27"/>
                      </a:lnTo>
                      <a:lnTo>
                        <a:pt x="353" y="6"/>
                      </a:lnTo>
                      <a:lnTo>
                        <a:pt x="446" y="0"/>
                      </a:lnTo>
                      <a:lnTo>
                        <a:pt x="581" y="21"/>
                      </a:lnTo>
                      <a:lnTo>
                        <a:pt x="699" y="57"/>
                      </a:lnTo>
                      <a:lnTo>
                        <a:pt x="884" y="159"/>
                      </a:lnTo>
                    </a:path>
                  </a:pathLst>
                </a:custGeom>
                <a:noFill/>
                <a:ln w="38100">
                  <a:solidFill>
                    <a:srgbClr val="214365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KE">
                    <a:solidFill>
                      <a:srgbClr val="214365"/>
                    </a:solidFill>
                  </a:endParaRPr>
                </a:p>
              </p:txBody>
            </p:sp>
          </p:grpSp>
        </p:grpSp>
        <p:sp>
          <p:nvSpPr>
            <p:cNvPr id="18461" name="Text Box 63">
              <a:extLst>
                <a:ext uri="{FF2B5EF4-FFF2-40B4-BE49-F238E27FC236}">
                  <a16:creationId xmlns:a16="http://schemas.microsoft.com/office/drawing/2014/main" id="{C4EDDB01-21BD-4201-975A-FC49192143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8175" y="3573463"/>
              <a:ext cx="85725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KE" sz="1600" b="1" dirty="0">
                  <a:solidFill>
                    <a:srgbClr val="214365"/>
                  </a:solidFill>
                  <a:latin typeface="Museo Sans 700" panose="02000000000000000000" pitchFamily="50" charset="0"/>
                </a:rPr>
                <a:t>CORE</a:t>
              </a:r>
            </a:p>
          </p:txBody>
        </p:sp>
      </p:grpSp>
      <p:sp>
        <p:nvSpPr>
          <p:cNvPr id="23576" name="TextBox 39">
            <a:extLst>
              <a:ext uri="{FF2B5EF4-FFF2-40B4-BE49-F238E27FC236}">
                <a16:creationId xmlns:a16="http://schemas.microsoft.com/office/drawing/2014/main" id="{13F0D61E-B5E6-4F03-84DA-237A32E11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75" y="3071814"/>
            <a:ext cx="178593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KE" sz="1600" b="1" dirty="0">
                <a:solidFill>
                  <a:schemeClr val="accent2"/>
                </a:solidFill>
                <a:latin typeface="Museo Sans 700" panose="02000000000000000000" pitchFamily="50" charset="0"/>
              </a:rPr>
              <a:t>The cause of poor performance here .....</a:t>
            </a:r>
          </a:p>
        </p:txBody>
      </p:sp>
      <p:sp>
        <p:nvSpPr>
          <p:cNvPr id="23577" name="TextBox 40">
            <a:extLst>
              <a:ext uri="{FF2B5EF4-FFF2-40B4-BE49-F238E27FC236}">
                <a16:creationId xmlns:a16="http://schemas.microsoft.com/office/drawing/2014/main" id="{98D7C9CE-51FB-44DE-B61C-734ABEC6B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429000"/>
            <a:ext cx="1785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KE" sz="1600" b="1" dirty="0">
                <a:solidFill>
                  <a:schemeClr val="accent2"/>
                </a:solidFill>
                <a:latin typeface="Museo Sans 700" panose="02000000000000000000" pitchFamily="50" charset="0"/>
              </a:rPr>
              <a:t>.... lies here</a:t>
            </a:r>
          </a:p>
        </p:txBody>
      </p:sp>
      <p:cxnSp>
        <p:nvCxnSpPr>
          <p:cNvPr id="23578" name="Straight Arrow Connector 42">
            <a:extLst>
              <a:ext uri="{FF2B5EF4-FFF2-40B4-BE49-F238E27FC236}">
                <a16:creationId xmlns:a16="http://schemas.microsoft.com/office/drawing/2014/main" id="{8D5436F6-CD91-4CFE-AC63-1E8F13CB97F6}"/>
              </a:ext>
            </a:extLst>
          </p:cNvPr>
          <p:cNvCxnSpPr>
            <a:cxnSpLocks noChangeShapeType="1"/>
            <a:stCxn id="23576" idx="1"/>
          </p:cNvCxnSpPr>
          <p:nvPr/>
        </p:nvCxnSpPr>
        <p:spPr bwMode="auto">
          <a:xfrm rot="10800000" flipV="1">
            <a:off x="7881939" y="3606800"/>
            <a:ext cx="1214437" cy="33338"/>
          </a:xfrm>
          <a:prstGeom prst="straightConnector1">
            <a:avLst/>
          </a:prstGeom>
          <a:noFill/>
          <a:ln w="381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9" name="Straight Arrow Connector 44">
            <a:extLst>
              <a:ext uri="{FF2B5EF4-FFF2-40B4-BE49-F238E27FC236}">
                <a16:creationId xmlns:a16="http://schemas.microsoft.com/office/drawing/2014/main" id="{D7B08C52-76DC-435E-8187-D0BB42FF11C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952626" y="2643189"/>
            <a:ext cx="1285875" cy="714375"/>
          </a:xfrm>
          <a:prstGeom prst="straightConnector1">
            <a:avLst/>
          </a:prstGeom>
          <a:noFill/>
          <a:ln w="381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0" name="Straight Arrow Connector 46">
            <a:extLst>
              <a:ext uri="{FF2B5EF4-FFF2-40B4-BE49-F238E27FC236}">
                <a16:creationId xmlns:a16="http://schemas.microsoft.com/office/drawing/2014/main" id="{CAEE39EF-4DFA-480A-8C5A-BC5EF96160D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52625" y="3786188"/>
            <a:ext cx="1214438" cy="857250"/>
          </a:xfrm>
          <a:prstGeom prst="straightConnector1">
            <a:avLst/>
          </a:prstGeom>
          <a:noFill/>
          <a:ln w="381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  <p:bldP spid="23559" grpId="0"/>
      <p:bldP spid="23560" grpId="0"/>
      <p:bldP spid="23561" grpId="0"/>
      <p:bldP spid="23562" grpId="0"/>
      <p:bldP spid="23563" grpId="0"/>
      <p:bldP spid="23567" grpId="0" animBg="1"/>
      <p:bldP spid="23571" grpId="0" animBg="1"/>
      <p:bldP spid="23576" grpId="0"/>
      <p:bldP spid="235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FCECF-F5DC-2F49-858C-3B145340BA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 of a market system (capital market)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F9A9E0-B8A2-EE40-AE32-16ADC481F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/ Author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E423C-96EC-F641-A965-F2C0ADFA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D0B6-45E5-3A43-8421-56464370CF0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4AD678-95C9-DD47-AA63-0980A5D1F6AF}"/>
              </a:ext>
            </a:extLst>
          </p:cNvPr>
          <p:cNvSpPr/>
          <p:nvPr/>
        </p:nvSpPr>
        <p:spPr>
          <a:xfrm>
            <a:off x="2135188" y="3175360"/>
            <a:ext cx="2124075" cy="1704187"/>
          </a:xfrm>
          <a:prstGeom prst="rect">
            <a:avLst/>
          </a:prstGeom>
          <a:solidFill>
            <a:schemeClr val="bg1"/>
          </a:solidFill>
          <a:ln w="19050">
            <a:solidFill>
              <a:srgbClr val="98C2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7DB1B4-A4A1-3C48-95C5-A5ED889619EE}"/>
              </a:ext>
            </a:extLst>
          </p:cNvPr>
          <p:cNvSpPr/>
          <p:nvPr/>
        </p:nvSpPr>
        <p:spPr>
          <a:xfrm>
            <a:off x="7834024" y="3175360"/>
            <a:ext cx="2124075" cy="1704187"/>
          </a:xfrm>
          <a:prstGeom prst="rect">
            <a:avLst/>
          </a:prstGeom>
          <a:solidFill>
            <a:schemeClr val="bg1"/>
          </a:solidFill>
          <a:ln w="19050">
            <a:solidFill>
              <a:srgbClr val="98C2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E3C9C3-7AC0-5C43-AB48-27AA9527C740}"/>
              </a:ext>
            </a:extLst>
          </p:cNvPr>
          <p:cNvCxnSpPr>
            <a:cxnSpLocks/>
          </p:cNvCxnSpPr>
          <p:nvPr/>
        </p:nvCxnSpPr>
        <p:spPr>
          <a:xfrm rot="10800000">
            <a:off x="7315532" y="4755933"/>
            <a:ext cx="712695" cy="712694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7A3336-B88D-BC47-95F1-8EF7C280BCE1}"/>
              </a:ext>
            </a:extLst>
          </p:cNvPr>
          <p:cNvCxnSpPr>
            <a:cxnSpLocks/>
          </p:cNvCxnSpPr>
          <p:nvPr/>
        </p:nvCxnSpPr>
        <p:spPr>
          <a:xfrm rot="10800000">
            <a:off x="5998541" y="4760811"/>
            <a:ext cx="0" cy="707816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8CC667-FD02-F447-BF5D-1C894085D12F}"/>
              </a:ext>
            </a:extLst>
          </p:cNvPr>
          <p:cNvCxnSpPr>
            <a:cxnSpLocks/>
          </p:cNvCxnSpPr>
          <p:nvPr/>
        </p:nvCxnSpPr>
        <p:spPr>
          <a:xfrm rot="10800000" flipH="1">
            <a:off x="4045267" y="4755934"/>
            <a:ext cx="693126" cy="693127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B64C87B-EB92-3448-8872-1259B38F5A2C}"/>
              </a:ext>
            </a:extLst>
          </p:cNvPr>
          <p:cNvSpPr/>
          <p:nvPr/>
        </p:nvSpPr>
        <p:spPr>
          <a:xfrm>
            <a:off x="2770909" y="5527589"/>
            <a:ext cx="6283829" cy="61684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A5B1E0E4-6E08-4E4F-A72D-65FC90C13596}"/>
              </a:ext>
            </a:extLst>
          </p:cNvPr>
          <p:cNvSpPr txBox="1">
            <a:spLocks/>
          </p:cNvSpPr>
          <p:nvPr/>
        </p:nvSpPr>
        <p:spPr>
          <a:xfrm>
            <a:off x="5514109" y="6012965"/>
            <a:ext cx="1006764" cy="276999"/>
          </a:xfrm>
          <a:prstGeom prst="rect">
            <a:avLst/>
          </a:prstGeom>
          <a:solidFill>
            <a:srgbClr val="F0F5F0"/>
          </a:solidFill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Museo Sans 100" panose="02000000000000000000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IN" sz="1800">
                <a:solidFill>
                  <a:schemeClr val="tx2"/>
                </a:solidFill>
                <a:latin typeface="Museo Sans 300" panose="02000000000000000000" pitchFamily="2" charset="77"/>
              </a:rPr>
              <a:t>Rules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FF7279-73FD-0E41-8B3C-05BACBCCE84F}"/>
              </a:ext>
            </a:extLst>
          </p:cNvPr>
          <p:cNvSpPr/>
          <p:nvPr/>
        </p:nvSpPr>
        <p:spPr>
          <a:xfrm>
            <a:off x="2770909" y="1930175"/>
            <a:ext cx="6283829" cy="45895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BAC459-9E7C-194E-BE05-DF8E2B23C9E5}"/>
              </a:ext>
            </a:extLst>
          </p:cNvPr>
          <p:cNvSpPr/>
          <p:nvPr/>
        </p:nvSpPr>
        <p:spPr>
          <a:xfrm>
            <a:off x="4992003" y="3540641"/>
            <a:ext cx="2087673" cy="986944"/>
          </a:xfrm>
          <a:prstGeom prst="rect">
            <a:avLst/>
          </a:prstGeom>
          <a:solidFill>
            <a:schemeClr val="bg1"/>
          </a:solidFill>
          <a:ln w="19050">
            <a:solidFill>
              <a:srgbClr val="98C2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CF54F7-139C-0F47-83F2-5CFA0ADE7647}"/>
              </a:ext>
            </a:extLst>
          </p:cNvPr>
          <p:cNvSpPr/>
          <p:nvPr/>
        </p:nvSpPr>
        <p:spPr>
          <a:xfrm>
            <a:off x="4992003" y="3529916"/>
            <a:ext cx="2087673" cy="411886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56E67"/>
              </a:solidFill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23251397-A465-1F43-B488-BA4D70D794C4}"/>
              </a:ext>
            </a:extLst>
          </p:cNvPr>
          <p:cNvSpPr txBox="1">
            <a:spLocks/>
          </p:cNvSpPr>
          <p:nvPr/>
        </p:nvSpPr>
        <p:spPr>
          <a:xfrm>
            <a:off x="550863" y="2134416"/>
            <a:ext cx="661413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Museo Sans 100" panose="02000000000000000000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IN" sz="1000" dirty="0">
                <a:solidFill>
                  <a:srgbClr val="26A6EC"/>
                </a:solidFill>
                <a:latin typeface="Museo Sans 300" panose="02000000000000000000" pitchFamily="2" charset="77"/>
              </a:rPr>
              <a:t>Private Sector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7746C618-7326-0844-8284-C123F1BF3CB3}"/>
              </a:ext>
            </a:extLst>
          </p:cNvPr>
          <p:cNvSpPr txBox="1">
            <a:spLocks/>
          </p:cNvSpPr>
          <p:nvPr/>
        </p:nvSpPr>
        <p:spPr>
          <a:xfrm>
            <a:off x="4368800" y="1804084"/>
            <a:ext cx="3334327" cy="276999"/>
          </a:xfrm>
          <a:prstGeom prst="rect">
            <a:avLst/>
          </a:prstGeom>
          <a:solidFill>
            <a:srgbClr val="F0F5F0"/>
          </a:solidFill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Museo Sans 100" panose="02000000000000000000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IN" sz="1800" dirty="0">
                <a:solidFill>
                  <a:schemeClr val="tx2"/>
                </a:solidFill>
                <a:latin typeface="Museo Sans 300" panose="02000000000000000000" pitchFamily="2" charset="77"/>
              </a:rPr>
              <a:t>Enabling structures/functions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F23A49F9-34A3-0141-9C8B-50C62C22F445}"/>
              </a:ext>
            </a:extLst>
          </p:cNvPr>
          <p:cNvSpPr txBox="1">
            <a:spLocks/>
          </p:cNvSpPr>
          <p:nvPr/>
        </p:nvSpPr>
        <p:spPr>
          <a:xfrm>
            <a:off x="10502135" y="2134417"/>
            <a:ext cx="1139003" cy="15388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Museo Sans 100" panose="02000000000000000000" pitchFamily="2" charset="77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IN" sz="1000">
                <a:solidFill>
                  <a:srgbClr val="26A6EC"/>
                </a:solidFill>
                <a:latin typeface="Museo Sans 300" panose="02000000000000000000" pitchFamily="2" charset="77"/>
              </a:rPr>
              <a:t>Government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D15C92-A521-DB4E-8CFD-2457CF148044}"/>
              </a:ext>
            </a:extLst>
          </p:cNvPr>
          <p:cNvGrpSpPr/>
          <p:nvPr/>
        </p:nvGrpSpPr>
        <p:grpSpPr>
          <a:xfrm>
            <a:off x="1203114" y="2161688"/>
            <a:ext cx="9527676" cy="453183"/>
            <a:chOff x="1068867" y="2045943"/>
            <a:chExt cx="9527676" cy="453183"/>
          </a:xfrm>
          <a:solidFill>
            <a:srgbClr val="456E67"/>
          </a:solidFill>
        </p:grpSpPr>
        <p:sp>
          <p:nvSpPr>
            <p:cNvPr id="21" name="Title 3">
              <a:extLst>
                <a:ext uri="{FF2B5EF4-FFF2-40B4-BE49-F238E27FC236}">
                  <a16:creationId xmlns:a16="http://schemas.microsoft.com/office/drawing/2014/main" id="{DDDD22EC-FB49-D24F-B340-F13CCAE47E25}"/>
                </a:ext>
              </a:extLst>
            </p:cNvPr>
            <p:cNvSpPr txBox="1">
              <a:spLocks/>
            </p:cNvSpPr>
            <p:nvPr/>
          </p:nvSpPr>
          <p:spPr>
            <a:xfrm>
              <a:off x="2453308" y="2045943"/>
              <a:ext cx="1393504" cy="453183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rgbClr val="F0F5F0"/>
              </a:solidFill>
            </a:ln>
          </p:spPr>
          <p:txBody>
            <a:bodyPr vert="horz" wrap="square" lIns="72000" tIns="72000" rIns="72000" bIns="72000" rtlCol="0" anchor="t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i="0" kern="1200">
                  <a:solidFill>
                    <a:schemeClr val="tx1"/>
                  </a:solidFill>
                  <a:latin typeface="Museo Sans 100" panose="02000000000000000000" pitchFamily="2" charset="77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IN" sz="1000" dirty="0">
                  <a:solidFill>
                    <a:schemeClr val="bg1"/>
                  </a:solidFill>
                  <a:latin typeface="Museo Sans 300" panose="02000000000000000000" pitchFamily="2" charset="77"/>
                </a:rPr>
                <a:t>Co-ordination of capital markets</a:t>
              </a:r>
            </a:p>
          </p:txBody>
        </p:sp>
        <p:sp>
          <p:nvSpPr>
            <p:cNvPr id="22" name="Title 3">
              <a:extLst>
                <a:ext uri="{FF2B5EF4-FFF2-40B4-BE49-F238E27FC236}">
                  <a16:creationId xmlns:a16="http://schemas.microsoft.com/office/drawing/2014/main" id="{C7FED364-AF6F-CF4E-9210-E4709B0AA3DF}"/>
                </a:ext>
              </a:extLst>
            </p:cNvPr>
            <p:cNvSpPr txBox="1">
              <a:spLocks/>
            </p:cNvSpPr>
            <p:nvPr/>
          </p:nvSpPr>
          <p:spPr>
            <a:xfrm>
              <a:off x="1068867" y="2045943"/>
              <a:ext cx="1384441" cy="453183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rgbClr val="F0F5F0"/>
              </a:solidFill>
            </a:ln>
          </p:spPr>
          <p:txBody>
            <a:bodyPr vert="horz" wrap="square" lIns="72000" tIns="72000" rIns="72000" bIns="72000" rtlCol="0" anchor="t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i="0" kern="1200">
                  <a:solidFill>
                    <a:schemeClr val="tx1"/>
                  </a:solidFill>
                  <a:latin typeface="Museo Sans 100" panose="02000000000000000000" pitchFamily="2" charset="77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IN" sz="1000" dirty="0">
                  <a:solidFill>
                    <a:schemeClr val="bg1"/>
                  </a:solidFill>
                  <a:latin typeface="Museo Sans 300" panose="02000000000000000000" pitchFamily="2" charset="77"/>
                </a:rPr>
                <a:t>Capital Markets infrastructures</a:t>
              </a:r>
            </a:p>
          </p:txBody>
        </p:sp>
        <p:sp>
          <p:nvSpPr>
            <p:cNvPr id="23" name="Title 3">
              <a:extLst>
                <a:ext uri="{FF2B5EF4-FFF2-40B4-BE49-F238E27FC236}">
                  <a16:creationId xmlns:a16="http://schemas.microsoft.com/office/drawing/2014/main" id="{85591CD0-4B48-1044-AC56-EB9BD253D2F0}"/>
                </a:ext>
              </a:extLst>
            </p:cNvPr>
            <p:cNvSpPr txBox="1">
              <a:spLocks/>
            </p:cNvSpPr>
            <p:nvPr/>
          </p:nvSpPr>
          <p:spPr>
            <a:xfrm>
              <a:off x="3851268" y="2045943"/>
              <a:ext cx="1356447" cy="453183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rgbClr val="F0F5F0"/>
              </a:solidFill>
            </a:ln>
          </p:spPr>
          <p:txBody>
            <a:bodyPr vert="horz" wrap="square" lIns="72000" tIns="72000" rIns="72000" bIns="72000" rtlCol="0" anchor="t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i="0" kern="1200">
                  <a:solidFill>
                    <a:schemeClr val="tx1"/>
                  </a:solidFill>
                  <a:latin typeface="Museo Sans 100" panose="02000000000000000000" pitchFamily="2" charset="77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IN" sz="1000">
                  <a:solidFill>
                    <a:schemeClr val="bg1"/>
                  </a:solidFill>
                  <a:latin typeface="Museo Sans 300" panose="02000000000000000000" pitchFamily="2" charset="77"/>
                </a:rPr>
                <a:t>Capital Markets research &amp; analysis</a:t>
              </a:r>
            </a:p>
          </p:txBody>
        </p:sp>
        <p:sp>
          <p:nvSpPr>
            <p:cNvPr id="24" name="Title 3">
              <a:extLst>
                <a:ext uri="{FF2B5EF4-FFF2-40B4-BE49-F238E27FC236}">
                  <a16:creationId xmlns:a16="http://schemas.microsoft.com/office/drawing/2014/main" id="{D5A838B0-AD56-154E-81BE-DF200F31957B}"/>
                </a:ext>
              </a:extLst>
            </p:cNvPr>
            <p:cNvSpPr txBox="1">
              <a:spLocks/>
            </p:cNvSpPr>
            <p:nvPr/>
          </p:nvSpPr>
          <p:spPr>
            <a:xfrm>
              <a:off x="5207715" y="2045943"/>
              <a:ext cx="1313158" cy="453183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rgbClr val="F0F5F0"/>
              </a:solidFill>
            </a:ln>
          </p:spPr>
          <p:txBody>
            <a:bodyPr vert="horz" wrap="square" lIns="72000" tIns="72000" rIns="72000" bIns="72000" rtlCol="0" anchor="t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i="0" kern="1200">
                  <a:solidFill>
                    <a:schemeClr val="tx1"/>
                  </a:solidFill>
                  <a:latin typeface="Museo Sans 100" panose="02000000000000000000" pitchFamily="2" charset="77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IN" sz="1000">
                  <a:solidFill>
                    <a:schemeClr val="bg1"/>
                  </a:solidFill>
                  <a:latin typeface="Museo Sans 300" panose="02000000000000000000" pitchFamily="2" charset="77"/>
                </a:rPr>
                <a:t>Capital markets credit ratings</a:t>
              </a:r>
            </a:p>
          </p:txBody>
        </p:sp>
        <p:sp>
          <p:nvSpPr>
            <p:cNvPr id="25" name="Title 3">
              <a:extLst>
                <a:ext uri="{FF2B5EF4-FFF2-40B4-BE49-F238E27FC236}">
                  <a16:creationId xmlns:a16="http://schemas.microsoft.com/office/drawing/2014/main" id="{5A569E13-153E-AB48-BD38-AC1E6017A82C}"/>
                </a:ext>
              </a:extLst>
            </p:cNvPr>
            <p:cNvSpPr txBox="1">
              <a:spLocks/>
            </p:cNvSpPr>
            <p:nvPr/>
          </p:nvSpPr>
          <p:spPr>
            <a:xfrm>
              <a:off x="6520873" y="2199831"/>
              <a:ext cx="1356447" cy="299295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rgbClr val="F0F5F0"/>
              </a:solidFill>
            </a:ln>
          </p:spPr>
          <p:txBody>
            <a:bodyPr vert="horz" wrap="square" lIns="72000" tIns="72000" rIns="72000" bIns="72000" rtlCol="0" anchor="t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i="0" kern="1200">
                  <a:solidFill>
                    <a:schemeClr val="tx1"/>
                  </a:solidFill>
                  <a:latin typeface="Museo Sans 100" panose="02000000000000000000" pitchFamily="2" charset="77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IN" sz="1000">
                  <a:solidFill>
                    <a:schemeClr val="bg1"/>
                  </a:solidFill>
                  <a:latin typeface="Museo Sans 300" panose="02000000000000000000" pitchFamily="2" charset="77"/>
                </a:rPr>
                <a:t>Securities indexes</a:t>
              </a:r>
            </a:p>
          </p:txBody>
        </p:sp>
        <p:sp>
          <p:nvSpPr>
            <p:cNvPr id="26" name="Title 3">
              <a:extLst>
                <a:ext uri="{FF2B5EF4-FFF2-40B4-BE49-F238E27FC236}">
                  <a16:creationId xmlns:a16="http://schemas.microsoft.com/office/drawing/2014/main" id="{C122F24A-57AA-9847-97CD-7F49B00BC31B}"/>
                </a:ext>
              </a:extLst>
            </p:cNvPr>
            <p:cNvSpPr txBox="1">
              <a:spLocks/>
            </p:cNvSpPr>
            <p:nvPr/>
          </p:nvSpPr>
          <p:spPr>
            <a:xfrm>
              <a:off x="7883649" y="2045943"/>
              <a:ext cx="1356447" cy="453183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rgbClr val="F0F5F0"/>
              </a:solidFill>
            </a:ln>
          </p:spPr>
          <p:txBody>
            <a:bodyPr vert="horz" wrap="square" lIns="72000" tIns="72000" rIns="72000" bIns="72000" rtlCol="0" anchor="t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i="0" kern="1200">
                  <a:solidFill>
                    <a:schemeClr val="tx1"/>
                  </a:solidFill>
                  <a:latin typeface="Museo Sans 100" panose="02000000000000000000" pitchFamily="2" charset="77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IN" sz="1000">
                  <a:solidFill>
                    <a:schemeClr val="bg1"/>
                  </a:solidFill>
                  <a:latin typeface="Museo Sans 300" panose="02000000000000000000" pitchFamily="2" charset="77"/>
                </a:rPr>
                <a:t>Capital markets skills and capacities</a:t>
              </a:r>
            </a:p>
          </p:txBody>
        </p:sp>
        <p:sp>
          <p:nvSpPr>
            <p:cNvPr id="27" name="Title 3">
              <a:extLst>
                <a:ext uri="{FF2B5EF4-FFF2-40B4-BE49-F238E27FC236}">
                  <a16:creationId xmlns:a16="http://schemas.microsoft.com/office/drawing/2014/main" id="{258D52B0-30C8-DB4D-9BF8-1CB6AEA064F9}"/>
                </a:ext>
              </a:extLst>
            </p:cNvPr>
            <p:cNvSpPr txBox="1">
              <a:spLocks/>
            </p:cNvSpPr>
            <p:nvPr/>
          </p:nvSpPr>
          <p:spPr>
            <a:xfrm>
              <a:off x="9240096" y="2045943"/>
              <a:ext cx="1356447" cy="453183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rgbClr val="F0F5F0"/>
              </a:solidFill>
            </a:ln>
          </p:spPr>
          <p:txBody>
            <a:bodyPr vert="horz" wrap="square" lIns="72000" tIns="72000" rIns="72000" bIns="72000" rtlCol="0" anchor="t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i="0" kern="1200">
                  <a:solidFill>
                    <a:schemeClr val="tx1"/>
                  </a:solidFill>
                  <a:latin typeface="Museo Sans 100" panose="02000000000000000000" pitchFamily="2" charset="77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IN" sz="1000">
                  <a:solidFill>
                    <a:schemeClr val="bg1"/>
                  </a:solidFill>
                  <a:latin typeface="Museo Sans 300" panose="02000000000000000000" pitchFamily="2" charset="77"/>
                </a:rPr>
                <a:t>Capital markets instruments</a:t>
              </a:r>
            </a:p>
          </p:txBody>
        </p:sp>
      </p:grpSp>
      <p:sp>
        <p:nvSpPr>
          <p:cNvPr id="28" name="Title 3">
            <a:extLst>
              <a:ext uri="{FF2B5EF4-FFF2-40B4-BE49-F238E27FC236}">
                <a16:creationId xmlns:a16="http://schemas.microsoft.com/office/drawing/2014/main" id="{3B97F0F2-25F6-1246-B76D-723681B67EEF}"/>
              </a:ext>
            </a:extLst>
          </p:cNvPr>
          <p:cNvSpPr txBox="1">
            <a:spLocks/>
          </p:cNvSpPr>
          <p:nvPr/>
        </p:nvSpPr>
        <p:spPr>
          <a:xfrm>
            <a:off x="10188097" y="3866820"/>
            <a:ext cx="1431248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Museo Sans 100" panose="02000000000000000000" pitchFamily="2" charset="77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IN" sz="1000">
                <a:solidFill>
                  <a:srgbClr val="26A6EC"/>
                </a:solidFill>
                <a:latin typeface="Museo Sans 300" panose="02000000000000000000" pitchFamily="2" charset="77"/>
              </a:rPr>
              <a:t>International development partners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235FE1C9-6979-4E40-8044-65959405B2EC}"/>
              </a:ext>
            </a:extLst>
          </p:cNvPr>
          <p:cNvSpPr txBox="1">
            <a:spLocks/>
          </p:cNvSpPr>
          <p:nvPr/>
        </p:nvSpPr>
        <p:spPr>
          <a:xfrm>
            <a:off x="550863" y="3871459"/>
            <a:ext cx="914008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Museo Sans 100" panose="02000000000000000000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IN" sz="1000">
                <a:solidFill>
                  <a:srgbClr val="26A6EC"/>
                </a:solidFill>
                <a:latin typeface="Museo Sans 300" panose="02000000000000000000" pitchFamily="2" charset="77"/>
              </a:rPr>
              <a:t>Informal networks</a:t>
            </a: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415A220F-93EC-E047-AE08-8BA8CCBBC859}"/>
              </a:ext>
            </a:extLst>
          </p:cNvPr>
          <p:cNvSpPr txBox="1">
            <a:spLocks/>
          </p:cNvSpPr>
          <p:nvPr/>
        </p:nvSpPr>
        <p:spPr>
          <a:xfrm>
            <a:off x="2281428" y="3269840"/>
            <a:ext cx="1797938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Museo Sans 100" panose="02000000000000000000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IN" sz="1400" b="1" dirty="0">
                <a:solidFill>
                  <a:schemeClr val="tx2"/>
                </a:solidFill>
                <a:latin typeface="Museo Sans 700" panose="02000000000000000000" pitchFamily="2" charset="77"/>
              </a:rPr>
              <a:t>Supply</a:t>
            </a:r>
          </a:p>
          <a:p>
            <a:pPr>
              <a:lnSpc>
                <a:spcPct val="100000"/>
              </a:lnSpc>
            </a:pPr>
            <a:r>
              <a:rPr lang="en-IN" sz="1400" dirty="0">
                <a:solidFill>
                  <a:schemeClr val="tx2"/>
                </a:solidFill>
                <a:latin typeface="Museo Sans 300" panose="02000000000000000000" pitchFamily="2" charset="77"/>
              </a:rPr>
              <a:t>(of long term capital)</a:t>
            </a:r>
          </a:p>
        </p:txBody>
      </p:sp>
      <p:sp>
        <p:nvSpPr>
          <p:cNvPr id="31" name="Title 3">
            <a:extLst>
              <a:ext uri="{FF2B5EF4-FFF2-40B4-BE49-F238E27FC236}">
                <a16:creationId xmlns:a16="http://schemas.microsoft.com/office/drawing/2014/main" id="{FC77FAE0-0CA6-3C43-BA9D-6E3101F21AC5}"/>
              </a:ext>
            </a:extLst>
          </p:cNvPr>
          <p:cNvSpPr txBox="1">
            <a:spLocks/>
          </p:cNvSpPr>
          <p:nvPr/>
        </p:nvSpPr>
        <p:spPr>
          <a:xfrm>
            <a:off x="2290598" y="3946014"/>
            <a:ext cx="1990272" cy="8617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Museo Sans 100" panose="02000000000000000000" pitchFamily="2" charset="77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buFont typeface="System Font Regular"/>
              <a:buChar char="–"/>
            </a:pPr>
            <a:r>
              <a:rPr lang="en-IN" sz="1400">
                <a:solidFill>
                  <a:schemeClr val="tx2"/>
                </a:solidFill>
                <a:latin typeface="Museo Sans 300" panose="02000000000000000000" pitchFamily="2" charset="77"/>
              </a:rPr>
              <a:t>International investors</a:t>
            </a:r>
          </a:p>
          <a:p>
            <a:pPr marL="285750" indent="-285750">
              <a:lnSpc>
                <a:spcPct val="100000"/>
              </a:lnSpc>
              <a:buFont typeface="System Font Regular"/>
              <a:buChar char="–"/>
            </a:pPr>
            <a:r>
              <a:rPr lang="en-IN" sz="1400">
                <a:solidFill>
                  <a:schemeClr val="tx2"/>
                </a:solidFill>
                <a:latin typeface="Museo Sans 300" panose="02000000000000000000" pitchFamily="2" charset="77"/>
              </a:rPr>
              <a:t>Domestic investors</a:t>
            </a:r>
          </a:p>
          <a:p>
            <a:pPr marL="285750" indent="-285750">
              <a:lnSpc>
                <a:spcPct val="100000"/>
              </a:lnSpc>
              <a:buFont typeface="System Font Regular"/>
              <a:buChar char="–"/>
            </a:pPr>
            <a:r>
              <a:rPr lang="en-IN" sz="1400">
                <a:solidFill>
                  <a:schemeClr val="tx2"/>
                </a:solidFill>
                <a:latin typeface="Museo Sans 300" panose="02000000000000000000" pitchFamily="2" charset="77"/>
              </a:rPr>
              <a:t>DFIs</a:t>
            </a:r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A68C8275-7D33-674F-9CE6-574FD4ED106F}"/>
              </a:ext>
            </a:extLst>
          </p:cNvPr>
          <p:cNvSpPr txBox="1">
            <a:spLocks/>
          </p:cNvSpPr>
          <p:nvPr/>
        </p:nvSpPr>
        <p:spPr>
          <a:xfrm>
            <a:off x="5085347" y="4002936"/>
            <a:ext cx="1038490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Museo Sans 100" panose="02000000000000000000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IN" sz="1400" dirty="0">
                <a:solidFill>
                  <a:schemeClr val="tx2"/>
                </a:solidFill>
                <a:latin typeface="Museo Sans 300" panose="02000000000000000000" pitchFamily="2" charset="77"/>
              </a:rPr>
              <a:t>Debt markets</a:t>
            </a:r>
          </a:p>
        </p:txBody>
      </p:sp>
      <p:sp>
        <p:nvSpPr>
          <p:cNvPr id="33" name="Title 3">
            <a:extLst>
              <a:ext uri="{FF2B5EF4-FFF2-40B4-BE49-F238E27FC236}">
                <a16:creationId xmlns:a16="http://schemas.microsoft.com/office/drawing/2014/main" id="{38EA7526-AC7B-344F-81C6-123B835B33D4}"/>
              </a:ext>
            </a:extLst>
          </p:cNvPr>
          <p:cNvSpPr txBox="1">
            <a:spLocks/>
          </p:cNvSpPr>
          <p:nvPr/>
        </p:nvSpPr>
        <p:spPr>
          <a:xfrm>
            <a:off x="6150840" y="4026061"/>
            <a:ext cx="921700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Museo Sans 100" panose="02000000000000000000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IN" sz="1400" dirty="0">
                <a:solidFill>
                  <a:schemeClr val="tx2"/>
                </a:solidFill>
                <a:latin typeface="Museo Sans 300" panose="02000000000000000000" pitchFamily="2" charset="77"/>
              </a:rPr>
              <a:t>Equity markets</a:t>
            </a:r>
          </a:p>
        </p:txBody>
      </p:sp>
      <p:sp>
        <p:nvSpPr>
          <p:cNvPr id="34" name="Title 3">
            <a:extLst>
              <a:ext uri="{FF2B5EF4-FFF2-40B4-BE49-F238E27FC236}">
                <a16:creationId xmlns:a16="http://schemas.microsoft.com/office/drawing/2014/main" id="{BE89940A-302C-5340-A933-5A5494123D7A}"/>
              </a:ext>
            </a:extLst>
          </p:cNvPr>
          <p:cNvSpPr txBox="1">
            <a:spLocks/>
          </p:cNvSpPr>
          <p:nvPr/>
        </p:nvSpPr>
        <p:spPr>
          <a:xfrm>
            <a:off x="5046987" y="3602837"/>
            <a:ext cx="1674573" cy="2462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Museo Sans 100" panose="02000000000000000000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IN" sz="1600" b="1">
                <a:solidFill>
                  <a:schemeClr val="bg1"/>
                </a:solidFill>
                <a:latin typeface="Museo Sans 700" panose="02000000000000000000" pitchFamily="2" charset="77"/>
              </a:rPr>
              <a:t>Capital Market</a:t>
            </a:r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4274C5DA-A8E5-7744-8236-A69255CA562E}"/>
              </a:ext>
            </a:extLst>
          </p:cNvPr>
          <p:cNvSpPr txBox="1">
            <a:spLocks/>
          </p:cNvSpPr>
          <p:nvPr/>
        </p:nvSpPr>
        <p:spPr>
          <a:xfrm>
            <a:off x="7969084" y="3283243"/>
            <a:ext cx="2104014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Museo Sans 100" panose="02000000000000000000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IN" sz="1400" b="1">
                <a:solidFill>
                  <a:schemeClr val="tx2"/>
                </a:solidFill>
                <a:latin typeface="Museo Sans 700" panose="02000000000000000000" pitchFamily="2" charset="77"/>
              </a:rPr>
              <a:t>Demand</a:t>
            </a:r>
          </a:p>
          <a:p>
            <a:pPr>
              <a:lnSpc>
                <a:spcPct val="100000"/>
              </a:lnSpc>
            </a:pPr>
            <a:r>
              <a:rPr lang="en-IN" sz="1400">
                <a:solidFill>
                  <a:schemeClr val="tx2"/>
                </a:solidFill>
                <a:latin typeface="Museo Sans 300" panose="02000000000000000000" pitchFamily="2" charset="77"/>
              </a:rPr>
              <a:t>(for long term capital) 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1F60EEE0-F52B-D643-9D5C-EDABA1E5AB70}"/>
              </a:ext>
            </a:extLst>
          </p:cNvPr>
          <p:cNvSpPr txBox="1">
            <a:spLocks/>
          </p:cNvSpPr>
          <p:nvPr/>
        </p:nvSpPr>
        <p:spPr>
          <a:xfrm>
            <a:off x="7969084" y="3946014"/>
            <a:ext cx="1831445" cy="64633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Museo Sans 100" panose="02000000000000000000" pitchFamily="2" charset="77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buFont typeface="System Font Regular"/>
              <a:buChar char="–"/>
            </a:pPr>
            <a:r>
              <a:rPr lang="en-IN" sz="1400">
                <a:solidFill>
                  <a:schemeClr val="tx2"/>
                </a:solidFill>
                <a:latin typeface="Museo Sans 300" panose="02000000000000000000" pitchFamily="2" charset="77"/>
              </a:rPr>
              <a:t>Investment ready projects and firms</a:t>
            </a:r>
          </a:p>
          <a:p>
            <a:pPr marL="285750" indent="-285750">
              <a:lnSpc>
                <a:spcPct val="100000"/>
              </a:lnSpc>
              <a:buFont typeface="System Font Regular"/>
              <a:buChar char="–"/>
            </a:pPr>
            <a:r>
              <a:rPr lang="en-IN" sz="1400">
                <a:solidFill>
                  <a:schemeClr val="tx2"/>
                </a:solidFill>
                <a:latin typeface="Museo Sans 300" panose="02000000000000000000" pitchFamily="2" charset="77"/>
              </a:rPr>
              <a:t>Governments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22E18E63-B976-CC42-BAF3-AB09D9E38A46}"/>
              </a:ext>
            </a:extLst>
          </p:cNvPr>
          <p:cNvSpPr txBox="1">
            <a:spLocks/>
          </p:cNvSpPr>
          <p:nvPr/>
        </p:nvSpPr>
        <p:spPr>
          <a:xfrm>
            <a:off x="10188098" y="5757786"/>
            <a:ext cx="1431247" cy="15388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Museo Sans 100" panose="02000000000000000000" pitchFamily="2" charset="77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IN" sz="1000">
                <a:solidFill>
                  <a:srgbClr val="26A6EC"/>
                </a:solidFill>
                <a:latin typeface="Museo Sans 300" panose="02000000000000000000" pitchFamily="2" charset="77"/>
              </a:rPr>
              <a:t>Representative bodies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EC7E853-FAB4-B540-9823-42C2C258EE14}"/>
              </a:ext>
            </a:extLst>
          </p:cNvPr>
          <p:cNvGrpSpPr/>
          <p:nvPr/>
        </p:nvGrpSpPr>
        <p:grpSpPr>
          <a:xfrm>
            <a:off x="1953482" y="5465911"/>
            <a:ext cx="8164713" cy="453183"/>
            <a:chOff x="1899323" y="5699879"/>
            <a:chExt cx="8164713" cy="453183"/>
          </a:xfrm>
          <a:solidFill>
            <a:srgbClr val="456E67"/>
          </a:solidFill>
        </p:grpSpPr>
        <p:sp>
          <p:nvSpPr>
            <p:cNvPr id="39" name="Title 3">
              <a:extLst>
                <a:ext uri="{FF2B5EF4-FFF2-40B4-BE49-F238E27FC236}">
                  <a16:creationId xmlns:a16="http://schemas.microsoft.com/office/drawing/2014/main" id="{C7AB458F-A3F2-9D4C-836F-B5D3D4ACE2D5}"/>
                </a:ext>
              </a:extLst>
            </p:cNvPr>
            <p:cNvSpPr txBox="1">
              <a:spLocks/>
            </p:cNvSpPr>
            <p:nvPr/>
          </p:nvSpPr>
          <p:spPr>
            <a:xfrm>
              <a:off x="3285889" y="5699879"/>
              <a:ext cx="1393504" cy="299295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rgbClr val="F0F5F0"/>
              </a:solidFill>
            </a:ln>
          </p:spPr>
          <p:txBody>
            <a:bodyPr vert="horz" wrap="square" lIns="72000" tIns="72000" rIns="72000" bIns="72000" rtlCol="0" anchor="t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i="0" kern="1200">
                  <a:solidFill>
                    <a:schemeClr val="tx1"/>
                  </a:solidFill>
                  <a:latin typeface="Museo Sans 100" panose="02000000000000000000" pitchFamily="2" charset="77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IN" sz="1000">
                  <a:solidFill>
                    <a:schemeClr val="bg1"/>
                  </a:solidFill>
                  <a:latin typeface="Museo Sans 300" panose="02000000000000000000" pitchFamily="2" charset="77"/>
                </a:rPr>
                <a:t>Investor protection</a:t>
              </a:r>
            </a:p>
          </p:txBody>
        </p:sp>
        <p:sp>
          <p:nvSpPr>
            <p:cNvPr id="40" name="Title 3">
              <a:extLst>
                <a:ext uri="{FF2B5EF4-FFF2-40B4-BE49-F238E27FC236}">
                  <a16:creationId xmlns:a16="http://schemas.microsoft.com/office/drawing/2014/main" id="{893C63F3-B235-D442-9F9E-041237B8AC8A}"/>
                </a:ext>
              </a:extLst>
            </p:cNvPr>
            <p:cNvSpPr txBox="1">
              <a:spLocks/>
            </p:cNvSpPr>
            <p:nvPr/>
          </p:nvSpPr>
          <p:spPr>
            <a:xfrm>
              <a:off x="1899323" y="5699879"/>
              <a:ext cx="1384441" cy="453183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rgbClr val="F0F5F0"/>
              </a:solidFill>
            </a:ln>
          </p:spPr>
          <p:txBody>
            <a:bodyPr vert="horz" wrap="square" lIns="72000" tIns="72000" rIns="72000" bIns="72000" rtlCol="0" anchor="t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i="0" kern="1200">
                  <a:solidFill>
                    <a:schemeClr val="tx1"/>
                  </a:solidFill>
                  <a:latin typeface="Museo Sans 100" panose="02000000000000000000" pitchFamily="2" charset="77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IN" sz="1000">
                  <a:solidFill>
                    <a:schemeClr val="bg1"/>
                  </a:solidFill>
                  <a:latin typeface="Museo Sans 300" panose="02000000000000000000" pitchFamily="2" charset="77"/>
                </a:rPr>
                <a:t>Capital markets legal frameworks</a:t>
              </a:r>
            </a:p>
          </p:txBody>
        </p:sp>
        <p:sp>
          <p:nvSpPr>
            <p:cNvPr id="41" name="Title 3">
              <a:extLst>
                <a:ext uri="{FF2B5EF4-FFF2-40B4-BE49-F238E27FC236}">
                  <a16:creationId xmlns:a16="http://schemas.microsoft.com/office/drawing/2014/main" id="{3C47749C-246B-F64A-BB7A-003FE4592015}"/>
                </a:ext>
              </a:extLst>
            </p:cNvPr>
            <p:cNvSpPr txBox="1">
              <a:spLocks/>
            </p:cNvSpPr>
            <p:nvPr/>
          </p:nvSpPr>
          <p:spPr>
            <a:xfrm>
              <a:off x="4679393" y="5699879"/>
              <a:ext cx="1356447" cy="453183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rgbClr val="F0F5F0"/>
              </a:solidFill>
            </a:ln>
          </p:spPr>
          <p:txBody>
            <a:bodyPr vert="horz" wrap="square" lIns="72000" tIns="72000" rIns="72000" bIns="72000" rtlCol="0" anchor="t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i="0" kern="1200">
                  <a:solidFill>
                    <a:schemeClr val="tx1"/>
                  </a:solidFill>
                  <a:latin typeface="Museo Sans 100" panose="02000000000000000000" pitchFamily="2" charset="77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IN" sz="1000">
                  <a:solidFill>
                    <a:schemeClr val="bg1"/>
                  </a:solidFill>
                  <a:latin typeface="Museo Sans 300" panose="02000000000000000000" pitchFamily="2" charset="77"/>
                </a:rPr>
                <a:t>Capital markets regulations</a:t>
              </a:r>
            </a:p>
          </p:txBody>
        </p:sp>
        <p:sp>
          <p:nvSpPr>
            <p:cNvPr id="42" name="Title 3">
              <a:extLst>
                <a:ext uri="{FF2B5EF4-FFF2-40B4-BE49-F238E27FC236}">
                  <a16:creationId xmlns:a16="http://schemas.microsoft.com/office/drawing/2014/main" id="{443835D1-9A97-D54D-8708-74F196B021B7}"/>
                </a:ext>
              </a:extLst>
            </p:cNvPr>
            <p:cNvSpPr txBox="1">
              <a:spLocks/>
            </p:cNvSpPr>
            <p:nvPr/>
          </p:nvSpPr>
          <p:spPr>
            <a:xfrm>
              <a:off x="6035840" y="5699879"/>
              <a:ext cx="1313158" cy="453183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rgbClr val="F0F5F0"/>
              </a:solidFill>
            </a:ln>
          </p:spPr>
          <p:txBody>
            <a:bodyPr vert="horz" wrap="square" lIns="72000" tIns="72000" rIns="72000" bIns="72000" rtlCol="0" anchor="t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i="0" kern="1200">
                  <a:solidFill>
                    <a:schemeClr val="tx1"/>
                  </a:solidFill>
                  <a:latin typeface="Museo Sans 100" panose="02000000000000000000" pitchFamily="2" charset="77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IN" sz="1000">
                  <a:solidFill>
                    <a:schemeClr val="bg1"/>
                  </a:solidFill>
                  <a:latin typeface="Museo Sans 300" panose="02000000000000000000" pitchFamily="2" charset="77"/>
                </a:rPr>
                <a:t>Corporate governance criteria</a:t>
              </a:r>
            </a:p>
          </p:txBody>
        </p:sp>
        <p:sp>
          <p:nvSpPr>
            <p:cNvPr id="43" name="Title 3">
              <a:extLst>
                <a:ext uri="{FF2B5EF4-FFF2-40B4-BE49-F238E27FC236}">
                  <a16:creationId xmlns:a16="http://schemas.microsoft.com/office/drawing/2014/main" id="{BEDAD569-CDA9-D140-9A08-73F75D3F441D}"/>
                </a:ext>
              </a:extLst>
            </p:cNvPr>
            <p:cNvSpPr txBox="1">
              <a:spLocks/>
            </p:cNvSpPr>
            <p:nvPr/>
          </p:nvSpPr>
          <p:spPr>
            <a:xfrm>
              <a:off x="7348998" y="5699879"/>
              <a:ext cx="1356447" cy="299295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rgbClr val="F0F5F0"/>
              </a:solidFill>
            </a:ln>
          </p:spPr>
          <p:txBody>
            <a:bodyPr vert="horz" wrap="square" lIns="72000" tIns="72000" rIns="72000" bIns="72000" rtlCol="0" anchor="t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i="0" kern="1200">
                  <a:solidFill>
                    <a:schemeClr val="tx1"/>
                  </a:solidFill>
                  <a:latin typeface="Museo Sans 100" panose="02000000000000000000" pitchFamily="2" charset="77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IN" sz="1000">
                  <a:solidFill>
                    <a:schemeClr val="bg1"/>
                  </a:solidFill>
                  <a:latin typeface="Museo Sans 300" panose="02000000000000000000" pitchFamily="2" charset="77"/>
                </a:rPr>
                <a:t>Lasting rules</a:t>
              </a:r>
            </a:p>
          </p:txBody>
        </p:sp>
        <p:sp>
          <p:nvSpPr>
            <p:cNvPr id="44" name="Title 3">
              <a:extLst>
                <a:ext uri="{FF2B5EF4-FFF2-40B4-BE49-F238E27FC236}">
                  <a16:creationId xmlns:a16="http://schemas.microsoft.com/office/drawing/2014/main" id="{1B73E953-15B7-5441-B456-F0815D8B9931}"/>
                </a:ext>
              </a:extLst>
            </p:cNvPr>
            <p:cNvSpPr txBox="1">
              <a:spLocks/>
            </p:cNvSpPr>
            <p:nvPr/>
          </p:nvSpPr>
          <p:spPr>
            <a:xfrm>
              <a:off x="8707589" y="5699879"/>
              <a:ext cx="1356447" cy="453183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rgbClr val="F0F5F0"/>
              </a:solidFill>
            </a:ln>
          </p:spPr>
          <p:txBody>
            <a:bodyPr vert="horz" wrap="square" lIns="72000" tIns="72000" rIns="72000" bIns="72000" rtlCol="0" anchor="t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i="0" kern="1200">
                  <a:solidFill>
                    <a:schemeClr val="tx1"/>
                  </a:solidFill>
                  <a:latin typeface="Museo Sans 100" panose="02000000000000000000" pitchFamily="2" charset="77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IN" sz="1000">
                  <a:solidFill>
                    <a:schemeClr val="bg1"/>
                  </a:solidFill>
                  <a:latin typeface="Museo Sans 300" panose="02000000000000000000" pitchFamily="2" charset="77"/>
                </a:rPr>
                <a:t>Capital markets norms and standards</a:t>
              </a: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A94579D-B1C8-224C-96A0-69E0FAD99F95}"/>
              </a:ext>
            </a:extLst>
          </p:cNvPr>
          <p:cNvCxnSpPr>
            <a:cxnSpLocks/>
          </p:cNvCxnSpPr>
          <p:nvPr/>
        </p:nvCxnSpPr>
        <p:spPr>
          <a:xfrm>
            <a:off x="4247591" y="3309098"/>
            <a:ext cx="3586433" cy="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14311CF-EF83-9846-BD39-81AC7C92FE1B}"/>
              </a:ext>
            </a:extLst>
          </p:cNvPr>
          <p:cNvCxnSpPr>
            <a:cxnSpLocks/>
          </p:cNvCxnSpPr>
          <p:nvPr/>
        </p:nvCxnSpPr>
        <p:spPr>
          <a:xfrm>
            <a:off x="5980821" y="3941802"/>
            <a:ext cx="0" cy="585783"/>
          </a:xfrm>
          <a:prstGeom prst="line">
            <a:avLst/>
          </a:prstGeom>
          <a:ln>
            <a:solidFill>
              <a:srgbClr val="98C21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AE14F23-3174-FF46-83DE-8A45B2090B7C}"/>
              </a:ext>
            </a:extLst>
          </p:cNvPr>
          <p:cNvCxnSpPr>
            <a:cxnSpLocks/>
          </p:cNvCxnSpPr>
          <p:nvPr/>
        </p:nvCxnSpPr>
        <p:spPr>
          <a:xfrm rot="10800000">
            <a:off x="4247591" y="4755934"/>
            <a:ext cx="3586433" cy="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1CE51F3-49F8-D745-A6C9-77661A81EFDF}"/>
              </a:ext>
            </a:extLst>
          </p:cNvPr>
          <p:cNvCxnSpPr>
            <a:cxnSpLocks/>
          </p:cNvCxnSpPr>
          <p:nvPr/>
        </p:nvCxnSpPr>
        <p:spPr>
          <a:xfrm>
            <a:off x="2135188" y="3819365"/>
            <a:ext cx="2145682" cy="0"/>
          </a:xfrm>
          <a:prstGeom prst="line">
            <a:avLst/>
          </a:prstGeom>
          <a:ln>
            <a:solidFill>
              <a:srgbClr val="98C21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B4FF16D-E284-414D-9FD5-9561A48DC22A}"/>
              </a:ext>
            </a:extLst>
          </p:cNvPr>
          <p:cNvCxnSpPr>
            <a:cxnSpLocks/>
          </p:cNvCxnSpPr>
          <p:nvPr/>
        </p:nvCxnSpPr>
        <p:spPr>
          <a:xfrm>
            <a:off x="7829933" y="3819365"/>
            <a:ext cx="2145682" cy="0"/>
          </a:xfrm>
          <a:prstGeom prst="line">
            <a:avLst/>
          </a:prstGeom>
          <a:ln>
            <a:solidFill>
              <a:srgbClr val="98C21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0" name="Title 3">
            <a:extLst>
              <a:ext uri="{FF2B5EF4-FFF2-40B4-BE49-F238E27FC236}">
                <a16:creationId xmlns:a16="http://schemas.microsoft.com/office/drawing/2014/main" id="{590FC268-4D63-8F4D-8607-1B568638D145}"/>
              </a:ext>
            </a:extLst>
          </p:cNvPr>
          <p:cNvSpPr txBox="1">
            <a:spLocks/>
          </p:cNvSpPr>
          <p:nvPr/>
        </p:nvSpPr>
        <p:spPr>
          <a:xfrm>
            <a:off x="550863" y="5757786"/>
            <a:ext cx="795126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Museo Sans 100" panose="02000000000000000000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IN" sz="1000">
                <a:solidFill>
                  <a:srgbClr val="26A6EC"/>
                </a:solidFill>
                <a:latin typeface="Museo Sans 300" panose="02000000000000000000" pitchFamily="2" charset="77"/>
              </a:rPr>
              <a:t>Regulations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61DA6D4-3A55-4645-A96E-5FC8108EDE1D}"/>
              </a:ext>
            </a:extLst>
          </p:cNvPr>
          <p:cNvCxnSpPr>
            <a:cxnSpLocks/>
          </p:cNvCxnSpPr>
          <p:nvPr/>
        </p:nvCxnSpPr>
        <p:spPr>
          <a:xfrm>
            <a:off x="4077804" y="2611443"/>
            <a:ext cx="712695" cy="712694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C3A6309-3AB6-DF47-A923-51610614FAC8}"/>
              </a:ext>
            </a:extLst>
          </p:cNvPr>
          <p:cNvCxnSpPr>
            <a:cxnSpLocks/>
          </p:cNvCxnSpPr>
          <p:nvPr/>
        </p:nvCxnSpPr>
        <p:spPr>
          <a:xfrm>
            <a:off x="5998541" y="2616321"/>
            <a:ext cx="0" cy="707816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DE9F5C6-D0EC-CF42-ABD4-44AA5098AD24}"/>
              </a:ext>
            </a:extLst>
          </p:cNvPr>
          <p:cNvCxnSpPr>
            <a:cxnSpLocks/>
          </p:cNvCxnSpPr>
          <p:nvPr/>
        </p:nvCxnSpPr>
        <p:spPr>
          <a:xfrm flipH="1">
            <a:off x="7284578" y="2611444"/>
            <a:ext cx="693126" cy="693127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4" name="Title 3">
            <a:extLst>
              <a:ext uri="{FF2B5EF4-FFF2-40B4-BE49-F238E27FC236}">
                <a16:creationId xmlns:a16="http://schemas.microsoft.com/office/drawing/2014/main" id="{506ADD5A-0B5D-BF4A-883A-990F72CA3E0D}"/>
              </a:ext>
            </a:extLst>
          </p:cNvPr>
          <p:cNvSpPr txBox="1">
            <a:spLocks/>
          </p:cNvSpPr>
          <p:nvPr/>
        </p:nvSpPr>
        <p:spPr>
          <a:xfrm>
            <a:off x="5046987" y="5109744"/>
            <a:ext cx="1887954" cy="153888"/>
          </a:xfrm>
          <a:prstGeom prst="rect">
            <a:avLst/>
          </a:prstGeom>
          <a:solidFill>
            <a:srgbClr val="F0F5F0"/>
          </a:solidFill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Museo Sans 100" panose="02000000000000000000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IN" sz="1000">
                <a:solidFill>
                  <a:srgbClr val="282D28"/>
                </a:solidFill>
                <a:latin typeface="Museo Sans 300" panose="02000000000000000000" pitchFamily="2" charset="77"/>
              </a:rPr>
              <a:t>Setting and enforcing rules</a:t>
            </a:r>
          </a:p>
        </p:txBody>
      </p:sp>
      <p:sp>
        <p:nvSpPr>
          <p:cNvPr id="55" name="Title 3">
            <a:extLst>
              <a:ext uri="{FF2B5EF4-FFF2-40B4-BE49-F238E27FC236}">
                <a16:creationId xmlns:a16="http://schemas.microsoft.com/office/drawing/2014/main" id="{0C589370-2A92-B04F-99D8-BA2DDC335B9C}"/>
              </a:ext>
            </a:extLst>
          </p:cNvPr>
          <p:cNvSpPr txBox="1">
            <a:spLocks/>
          </p:cNvSpPr>
          <p:nvPr/>
        </p:nvSpPr>
        <p:spPr>
          <a:xfrm>
            <a:off x="5068056" y="2905647"/>
            <a:ext cx="1808500" cy="153888"/>
          </a:xfrm>
          <a:prstGeom prst="rect">
            <a:avLst/>
          </a:prstGeom>
          <a:solidFill>
            <a:srgbClr val="F0F5F0"/>
          </a:solidFill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Museo Sans 100" panose="02000000000000000000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IN" sz="1000">
                <a:solidFill>
                  <a:srgbClr val="282D28"/>
                </a:solidFill>
                <a:latin typeface="Museo Sans 300" panose="02000000000000000000" pitchFamily="2" charset="77"/>
              </a:rPr>
              <a:t>Informing and communicating</a:t>
            </a:r>
          </a:p>
        </p:txBody>
      </p:sp>
    </p:spTree>
    <p:extLst>
      <p:ext uri="{BB962C8B-B14F-4D97-AF65-F5344CB8AC3E}">
        <p14:creationId xmlns:p14="http://schemas.microsoft.com/office/powerpoint/2010/main" val="860389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9F878-5319-244A-B609-73042DA6D5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How we work- Green Bond Programme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10A1B-C779-E34C-A16E-059BBBDFD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D0B6-45E5-3A43-8421-56464370CF0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CF3010-C6E3-CD40-9263-81A1A21B3F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Museo Sans 500" panose="02000000000000000000" pitchFamily="2" charset="77"/>
              </a:rPr>
              <a:t>Approach to market is critical for all interventions. Understanding the market interdependencies and components. We work with them in parallel to ensure efficiency and success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39AE06-D09A-F34D-BF69-2530503420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800" dirty="0"/>
              <a:t>Policy/Regulation</a:t>
            </a:r>
          </a:p>
          <a:p>
            <a:r>
              <a:rPr lang="en-US" b="0" dirty="0">
                <a:latin typeface="Museo Sans 300" panose="02000000000000000000" pitchFamily="2" charset="77"/>
              </a:rPr>
              <a:t>Policy development promotes financial stability and resilience of the financial sector. It promotes better collaboration and sustainable product development.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FF91E6-3136-1E41-8D6A-E6661D9F3F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800" dirty="0"/>
              <a:t>Market Infrastructure</a:t>
            </a:r>
          </a:p>
          <a:p>
            <a:r>
              <a:rPr lang="en-US" b="0" dirty="0">
                <a:latin typeface="Museo Sans 300" panose="02000000000000000000" pitchFamily="2" charset="77"/>
              </a:rPr>
              <a:t>A developed capital market infrastructure provides incentives for innovative product development and access to inclusive capital by market actors who demand capital. 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3F10B2-24BF-BE4A-9DDE-B3CA2E36C7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04300" y="1629064"/>
            <a:ext cx="2636837" cy="3833812"/>
          </a:xfrm>
        </p:spPr>
        <p:txBody>
          <a:bodyPr/>
          <a:lstStyle/>
          <a:p>
            <a:r>
              <a:rPr lang="en-US" sz="1800" dirty="0"/>
              <a:t>Market Actors</a:t>
            </a:r>
          </a:p>
          <a:p>
            <a:r>
              <a:rPr lang="en-US" b="0" dirty="0">
                <a:latin typeface="Museo Sans 300" panose="02000000000000000000" pitchFamily="2" charset="77"/>
              </a:rPr>
              <a:t>Well-developed market infrastructure is critical to the efficient functioning market and allows well-capacitated market actors to participate actively in the market. </a:t>
            </a:r>
            <a:endParaRPr lang="en-US" dirty="0"/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D131F7D7-9358-034B-AEE8-10B5586DF0F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264" r="264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9A893998-1935-DC4A-9534-AD991944BCD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/>
          <a:srcRect l="6049" r="6049"/>
          <a:stretch>
            <a:fillRect/>
          </a:stretch>
        </p:blipFill>
        <p:spPr/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2943B5C6-96EF-8C49-8EEB-6D3F14D4DB1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/>
          <a:srcRect l="7671" r="7671"/>
          <a:stretch>
            <a:fillRect/>
          </a:stretch>
        </p:blipFill>
        <p:spPr/>
      </p:pic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41A2D9AF-3D48-BA47-8CBA-8578F7A3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</p:spPr>
        <p:txBody>
          <a:bodyPr/>
          <a:lstStyle/>
          <a:p>
            <a:r>
              <a:rPr lang="en-US" dirty="0"/>
              <a:t>FSD Africa, 2021</a:t>
            </a:r>
          </a:p>
        </p:txBody>
      </p:sp>
    </p:spTree>
    <p:extLst>
      <p:ext uri="{BB962C8B-B14F-4D97-AF65-F5344CB8AC3E}">
        <p14:creationId xmlns:p14="http://schemas.microsoft.com/office/powerpoint/2010/main" val="4076907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5F5C3A-3FD8-074D-875D-7BA8AA8D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Fsd</a:t>
            </a:r>
            <a:r>
              <a:rPr lang="en-US" dirty="0"/>
              <a:t> Africa,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F9705C-623A-7349-B83D-7A520333B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D0B6-45E5-3A43-8421-56464370CF0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28292B8-7788-D744-A04F-5EB38A6FC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748" y="1930974"/>
            <a:ext cx="6468639" cy="47176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bg2"/>
                </a:solidFill>
                <a:latin typeface="Museo Sans 500" panose="02000000000000000000" pitchFamily="2" charset="77"/>
              </a:rPr>
              <a:t>We</a:t>
            </a:r>
            <a:r>
              <a:rPr lang="en-ZA" sz="2400" b="0" dirty="0">
                <a:solidFill>
                  <a:schemeClr val="bg2"/>
                </a:solidFill>
                <a:latin typeface="Museo Sans 500" panose="02000000000000000000" pitchFamily="2" charset="77"/>
              </a:rPr>
              <a:t> play a unique role in driving sustainable policy development that will facilitate the growth of green bond issuance. </a:t>
            </a:r>
          </a:p>
          <a:p>
            <a:endParaRPr lang="en-ZA" sz="2000" b="0" dirty="0">
              <a:latin typeface="Museo Sans 500" panose="02000000000000000000" pitchFamily="2" charset="77"/>
            </a:endParaRPr>
          </a:p>
          <a:p>
            <a:r>
              <a:rPr lang="en-ZA" sz="2000" b="0" dirty="0">
                <a:latin typeface="Museo Sans 500" panose="02000000000000000000" pitchFamily="2" charset="77"/>
              </a:rPr>
              <a:t>Market Fragmentation</a:t>
            </a:r>
            <a:endParaRPr lang="en-US" sz="2000" b="0" dirty="0">
              <a:latin typeface="Museo Sans 500" panose="02000000000000000000" pitchFamily="2" charset="77"/>
            </a:endParaRPr>
          </a:p>
          <a:p>
            <a:endParaRPr lang="en-US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Clear guidance to the ministries- Eligibility criteria for climate-smart infrastructure projects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Enhances collaboration between the MDA’s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Clear pipeline development for the green bonds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Sustainable borrowing programme over the years and demand for the green bonds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Invites foreign investors to the market</a:t>
            </a:r>
          </a:p>
          <a:p>
            <a:endParaRPr lang="en-US" dirty="0"/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9E4F7C1B-DF95-B04E-AD43-38F298D89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Policy and Regulation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2E0270-F0D5-4FC8-8C43-B7824A9E9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437" y="224851"/>
            <a:ext cx="4323563" cy="642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1315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s, images and diagrams - 6 column">
  <a:themeElements>
    <a:clrScheme name="FSD 1">
      <a:dk1>
        <a:srgbClr val="282C28"/>
      </a:dk1>
      <a:lt1>
        <a:srgbClr val="FEFFFF"/>
      </a:lt1>
      <a:dk2>
        <a:srgbClr val="387167"/>
      </a:dk2>
      <a:lt2>
        <a:srgbClr val="98C11F"/>
      </a:lt2>
      <a:accent1>
        <a:srgbClr val="282C28"/>
      </a:accent1>
      <a:accent2>
        <a:srgbClr val="98C11F"/>
      </a:accent2>
      <a:accent3>
        <a:srgbClr val="C8DB86"/>
      </a:accent3>
      <a:accent4>
        <a:srgbClr val="F0F4F0"/>
      </a:accent4>
      <a:accent5>
        <a:srgbClr val="25A6EC"/>
      </a:accent5>
      <a:accent6>
        <a:srgbClr val="1D82B9"/>
      </a:accent6>
      <a:hlink>
        <a:srgbClr val="25A6EC"/>
      </a:hlink>
      <a:folHlink>
        <a:srgbClr val="FEFFFF"/>
      </a:folHlink>
    </a:clrScheme>
    <a:fontScheme name="FSD-2">
      <a:majorFont>
        <a:latin typeface="MuseoSans-300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MuseoSans-300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 - 5 columns">
  <a:themeElements>
    <a:clrScheme name="FSD 1">
      <a:dk1>
        <a:srgbClr val="282C28"/>
      </a:dk1>
      <a:lt1>
        <a:srgbClr val="FEFFFF"/>
      </a:lt1>
      <a:dk2>
        <a:srgbClr val="387167"/>
      </a:dk2>
      <a:lt2>
        <a:srgbClr val="98C11F"/>
      </a:lt2>
      <a:accent1>
        <a:srgbClr val="282C28"/>
      </a:accent1>
      <a:accent2>
        <a:srgbClr val="98C11F"/>
      </a:accent2>
      <a:accent3>
        <a:srgbClr val="C8DB86"/>
      </a:accent3>
      <a:accent4>
        <a:srgbClr val="F0F4F0"/>
      </a:accent4>
      <a:accent5>
        <a:srgbClr val="25A6EC"/>
      </a:accent5>
      <a:accent6>
        <a:srgbClr val="1D82B9"/>
      </a:accent6>
      <a:hlink>
        <a:srgbClr val="25A6EC"/>
      </a:hlink>
      <a:folHlink>
        <a:srgbClr val="FEFFFF"/>
      </a:folHlink>
    </a:clrScheme>
    <a:fontScheme name="FSD-2">
      <a:majorFont>
        <a:latin typeface="MuseoSans-300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MuseoSans-300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oxes – 4 column">
  <a:themeElements>
    <a:clrScheme name="FSD 1">
      <a:dk1>
        <a:srgbClr val="282C28"/>
      </a:dk1>
      <a:lt1>
        <a:srgbClr val="FEFFFF"/>
      </a:lt1>
      <a:dk2>
        <a:srgbClr val="387167"/>
      </a:dk2>
      <a:lt2>
        <a:srgbClr val="98C11F"/>
      </a:lt2>
      <a:accent1>
        <a:srgbClr val="282C28"/>
      </a:accent1>
      <a:accent2>
        <a:srgbClr val="98C11F"/>
      </a:accent2>
      <a:accent3>
        <a:srgbClr val="C8DB86"/>
      </a:accent3>
      <a:accent4>
        <a:srgbClr val="F0F4F0"/>
      </a:accent4>
      <a:accent5>
        <a:srgbClr val="25A6EC"/>
      </a:accent5>
      <a:accent6>
        <a:srgbClr val="1D82B9"/>
      </a:accent6>
      <a:hlink>
        <a:srgbClr val="25A6EC"/>
      </a:hlink>
      <a:folHlink>
        <a:srgbClr val="FEFFFF"/>
      </a:folHlink>
    </a:clrScheme>
    <a:fontScheme name="FSD-2">
      <a:majorFont>
        <a:latin typeface="MuseoSans-300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MuseoSans-300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05565383A8EE489B6F8B6F95FC73BE" ma:contentTypeVersion="10" ma:contentTypeDescription="Create a new document." ma:contentTypeScope="" ma:versionID="fa0d80ea9de247fec243306eb4282c9c">
  <xsd:schema xmlns:xsd="http://www.w3.org/2001/XMLSchema" xmlns:xs="http://www.w3.org/2001/XMLSchema" xmlns:p="http://schemas.microsoft.com/office/2006/metadata/properties" xmlns:ns2="3af22f84-9a08-40db-8fd0-0ce353ce8a7d" xmlns:ns3="c8f58148-f798-44d8-beb5-501bc3bebde3" targetNamespace="http://schemas.microsoft.com/office/2006/metadata/properties" ma:root="true" ma:fieldsID="d881d2faf0f3798a76c1f29836d7a882" ns2:_="" ns3:_="">
    <xsd:import namespace="3af22f84-9a08-40db-8fd0-0ce353ce8a7d"/>
    <xsd:import namespace="c8f58148-f798-44d8-beb5-501bc3bebd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f22f84-9a08-40db-8fd0-0ce353ce8a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58148-f798-44d8-beb5-501bc3bebde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78F7CB-9EF7-4ECB-8501-5BE7F6EE4C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61ABD7-56D4-468A-B269-330D5CCB3F47}"/>
</file>

<file path=customXml/itemProps3.xml><?xml version="1.0" encoding="utf-8"?>
<ds:datastoreItem xmlns:ds="http://schemas.openxmlformats.org/officeDocument/2006/customXml" ds:itemID="{E284F18B-6575-42E1-9584-1D3A58D97502}">
  <ds:schemaRefs>
    <ds:schemaRef ds:uri="72aef412-411a-481f-a1f3-d75ee0f5a76e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b5c18d6a-2a60-4abf-9963-251d5635d19d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5071</TotalTime>
  <Words>1748</Words>
  <Application>Microsoft Office PowerPoint</Application>
  <PresentationFormat>Widescreen</PresentationFormat>
  <Paragraphs>296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</vt:lpstr>
      <vt:lpstr>Arial</vt:lpstr>
      <vt:lpstr>Calibri</vt:lpstr>
      <vt:lpstr>Calibri Light</vt:lpstr>
      <vt:lpstr>Museo Sans 100</vt:lpstr>
      <vt:lpstr>Museo Sans 300</vt:lpstr>
      <vt:lpstr>Museo Sans 500</vt:lpstr>
      <vt:lpstr>Museo Sans 700</vt:lpstr>
      <vt:lpstr>MuseoSans-300</vt:lpstr>
      <vt:lpstr>System Font Regular</vt:lpstr>
      <vt:lpstr>Times New Roman</vt:lpstr>
      <vt:lpstr>Wingdings</vt:lpstr>
      <vt:lpstr>Titles, images and diagrams - 6 column</vt:lpstr>
      <vt:lpstr>Text - 5 columns</vt:lpstr>
      <vt:lpstr>Boxes – 4 column</vt:lpstr>
      <vt:lpstr>Why Green Bonds Matter in Africa</vt:lpstr>
      <vt:lpstr>Climate Change – Opportunities for Africa</vt:lpstr>
      <vt:lpstr>Climate Finance </vt:lpstr>
      <vt:lpstr>Green Finance Trends: Global and African, Today and Tomorrow</vt:lpstr>
      <vt:lpstr>PowerPoint Presentation</vt:lpstr>
      <vt:lpstr>The market system</vt:lpstr>
      <vt:lpstr>Example of a market system (capital market)</vt:lpstr>
      <vt:lpstr>How we work- Green Bond Programme </vt:lpstr>
      <vt:lpstr>Policy and Regulation</vt:lpstr>
      <vt:lpstr>Market Infrastructure</vt:lpstr>
      <vt:lpstr>Market Actors</vt:lpstr>
      <vt:lpstr>FSD Africa Green Bonds Programmes</vt:lpstr>
      <vt:lpstr>Attraction of Green Bonds </vt:lpstr>
      <vt:lpstr>Merits of Green Bonds</vt:lpstr>
      <vt:lpstr>PowerPoint Presentation</vt:lpstr>
      <vt:lpstr>Some Issues with Green Bonds</vt:lpstr>
      <vt:lpstr>Green Bonds Programme Nigeria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Victor Nkiiri</cp:lastModifiedBy>
  <cp:revision>572</cp:revision>
  <dcterms:created xsi:type="dcterms:W3CDTF">2019-06-08T20:04:49Z</dcterms:created>
  <dcterms:modified xsi:type="dcterms:W3CDTF">2021-12-07T15:16:30Z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0x0101006505565383A8EE489B6F8B6F95FC73BE</vt:lpwstr>
  </property>
</Properties>
</file>